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5"/>
    <p:restoredTop sz="79660"/>
  </p:normalViewPr>
  <p:slideViewPr>
    <p:cSldViewPr snapToGrid="0" snapToObjects="1">
      <p:cViewPr varScale="1">
        <p:scale>
          <a:sx n="70" d="100"/>
          <a:sy n="70" d="100"/>
        </p:scale>
        <p:origin x="30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a:solidFill>
                  <a:schemeClr val="tx1"/>
                </a:solidFill>
                <a:effectLst/>
                <a:latin typeface="Helvetica Neue"/>
                <a:ea typeface="Helvetica Neue"/>
                <a:cs typeface="Helvetica Neue"/>
                <a:sym typeface="Helvetica Neue"/>
              </a:rPr>
              <a:t>Think of </a:t>
            </a:r>
            <a:r>
              <a:rPr lang="en-US" dirty="0"/>
              <a:t>map</a:t>
            </a:r>
            <a:r>
              <a:rPr lang="en-US" sz="2200" b="0" i="0" u="none" strike="noStrike" kern="1200" cap="none" dirty="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a:solidFill>
                  <a:schemeClr val="tx1"/>
                </a:solidFill>
                <a:effectLst/>
                <a:latin typeface="Helvetica Neue"/>
                <a:ea typeface="Helvetica Neue"/>
                <a:cs typeface="Helvetica Neue"/>
                <a:sym typeface="Helvetica Neue"/>
              </a:rPr>
              <a:t>transforming</a:t>
            </a:r>
            <a:r>
              <a:rPr lang="en-US" sz="2200" b="0" i="0" u="none" strike="noStrike" kern="1200" cap="none" dirty="0">
                <a:solidFill>
                  <a:schemeClr val="tx1"/>
                </a:solidFill>
                <a:effectLst/>
                <a:latin typeface="Helvetica Neue"/>
                <a:ea typeface="Helvetica Neue"/>
                <a:cs typeface="Helvetica Neue"/>
                <a:sym typeface="Helvetica Neue"/>
              </a:rPr>
              <a:t> values - one input value corresponds to one 'transformed' output value.</a:t>
            </a:r>
            <a:endParaRPr lang="en-US" dirty="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a:solidFill>
                  <a:schemeClr val="tx1"/>
                </a:solidFill>
                <a:effectLst/>
                <a:latin typeface="Helvetica Neue"/>
                <a:ea typeface="Helvetica Neue"/>
                <a:cs typeface="Helvetica Neue"/>
                <a:sym typeface="Helvetica Neue"/>
              </a:rPr>
              <a:t>If</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'source array' has </a:t>
            </a:r>
            <a:r>
              <a:rPr lang="nl-NL" sz="2200" b="0" i="0" u="none" strike="noStrike" kern="1200" cap="none" dirty="0" err="1">
                <a:solidFill>
                  <a:schemeClr val="tx1"/>
                </a:solidFill>
                <a:effectLst/>
                <a:latin typeface="Helvetica Neue"/>
                <a:ea typeface="Helvetica Neue"/>
                <a:cs typeface="Helvetica Neue"/>
                <a:sym typeface="Helvetica Neue"/>
              </a:rPr>
              <a:t>an</a:t>
            </a:r>
            <a:r>
              <a:rPr lang="nl-NL" sz="2200" b="0" i="0" u="none" strike="noStrike" kern="1200" cap="none" dirty="0">
                <a:solidFill>
                  <a:schemeClr val="tx1"/>
                </a:solidFill>
                <a:effectLst/>
                <a:latin typeface="Helvetica Neue"/>
                <a:ea typeface="Helvetica Neue"/>
                <a:cs typeface="Helvetica Neue"/>
                <a:sym typeface="Helvetica Neue"/>
              </a:rPr>
              <a:t> X </a:t>
            </a:r>
            <a:r>
              <a:rPr lang="nl-NL" sz="2200" b="0" i="0" u="none" strike="noStrike" kern="1200" cap="none" dirty="0" err="1">
                <a:solidFill>
                  <a:schemeClr val="tx1"/>
                </a:solidFill>
                <a:effectLst/>
                <a:latin typeface="Helvetica Neue"/>
                <a:ea typeface="Helvetica Neue"/>
                <a:cs typeface="Helvetica Neue"/>
                <a:sym typeface="Helvetica Neue"/>
              </a:rPr>
              <a:t>amount</a:t>
            </a:r>
            <a:r>
              <a:rPr lang="nl-NL" sz="2200" b="0" i="0" u="none" strike="noStrike" kern="1200" cap="none" dirty="0">
                <a:solidFill>
                  <a:schemeClr val="tx1"/>
                </a:solidFill>
                <a:effectLst/>
                <a:latin typeface="Helvetica Neue"/>
                <a:ea typeface="Helvetica Neue"/>
                <a:cs typeface="Helvetica Neue"/>
                <a:sym typeface="Helvetica Neue"/>
              </a:rPr>
              <a:t> of </a:t>
            </a:r>
            <a:r>
              <a:rPr lang="nl-NL" sz="2200" b="0" i="0" u="none" strike="noStrike" kern="1200" cap="none" dirty="0" err="1">
                <a:solidFill>
                  <a:schemeClr val="tx1"/>
                </a:solidFill>
                <a:effectLst/>
                <a:latin typeface="Helvetica Neue"/>
                <a:ea typeface="Helvetica Neue"/>
                <a:cs typeface="Helvetica Neue"/>
                <a:sym typeface="Helvetica Neue"/>
              </a:rPr>
              <a:t>elements</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then</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resulting</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aray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will</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also</a:t>
            </a:r>
            <a:r>
              <a:rPr lang="nl-NL" sz="2200" b="0" i="0" u="none" strike="noStrike" kern="1200" cap="none" dirty="0">
                <a:solidFill>
                  <a:schemeClr val="tx1"/>
                </a:solidFill>
                <a:effectLst/>
                <a:latin typeface="Helvetica Neue"/>
                <a:ea typeface="Helvetica Neue"/>
                <a:cs typeface="Helvetica Neue"/>
                <a:sym typeface="Helvetica Neue"/>
              </a:rPr>
              <a:t> have X </a:t>
            </a:r>
            <a:r>
              <a:rPr lang="nl-NL" sz="2200" b="0" i="0" u="none" strike="noStrike" kern="1200" cap="none" dirty="0" err="1">
                <a:solidFill>
                  <a:schemeClr val="tx1"/>
                </a:solidFill>
                <a:effectLst/>
                <a:latin typeface="Helvetica Neue"/>
                <a:ea typeface="Helvetica Neue"/>
                <a:cs typeface="Helvetica Neue"/>
                <a:sym typeface="Helvetica Neue"/>
              </a:rPr>
              <a:t>elements</a:t>
            </a:r>
            <a:r>
              <a:rPr lang="nl-NL" sz="2200" b="0" i="0" u="none" strike="noStrike" kern="1200" cap="none" dirty="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a:solidFill>
                  <a:schemeClr val="tx1"/>
                </a:solidFill>
                <a:effectLst/>
                <a:latin typeface="Helvetica Neue"/>
                <a:ea typeface="Helvetica Neue"/>
                <a:cs typeface="Helvetica Neue"/>
                <a:sym typeface="Helvetica Neue"/>
              </a:rPr>
              <a:t>What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this</a:t>
            </a:r>
            <a:r>
              <a:rPr lang="nl-NL" sz="2200" b="0" i="0" u="none" strike="noStrike" kern="1200" cap="none" dirty="0">
                <a:solidFill>
                  <a:schemeClr val="tx1"/>
                </a:solidFill>
                <a:effectLst/>
                <a:latin typeface="Helvetica Neue"/>
                <a:ea typeface="Helvetica Neue"/>
                <a:cs typeface="Helvetica Neue"/>
                <a:sym typeface="Helvetica Neue"/>
              </a:rPr>
              <a:t> means, is </a:t>
            </a:r>
            <a:r>
              <a:rPr lang="nl-NL" sz="2200" b="0" i="0" u="none" strike="noStrike" kern="1200" cap="none" dirty="0" err="1">
                <a:solidFill>
                  <a:schemeClr val="tx1"/>
                </a:solidFill>
                <a:effectLst/>
                <a:latin typeface="Helvetica Neue"/>
                <a:ea typeface="Helvetica Neue"/>
                <a:cs typeface="Helvetica Neue"/>
                <a:sym typeface="Helvetica Neue"/>
              </a:rPr>
              <a:t>really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just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that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you</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shouldn't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modify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objects</a:t>
            </a:r>
            <a:r>
              <a:rPr lang="nl-NL" sz="2200" b="0" i="0" u="none" strike="noStrike" kern="1200" cap="none" dirty="0">
                <a:solidFill>
                  <a:schemeClr val="tx1"/>
                </a:solidFill>
                <a:effectLst/>
                <a:latin typeface="Helvetica Neue"/>
                <a:ea typeface="Helvetica Neue"/>
                <a:cs typeface="Helvetica Neue"/>
                <a:sym typeface="Helvetica Neue"/>
              </a:rPr>
              <a:t> or arrays </a:t>
            </a:r>
            <a:r>
              <a:rPr lang="nl-NL" sz="2200" b="0" i="0" u="none" strike="noStrike" kern="1200" cap="none" dirty="0" err="1">
                <a:solidFill>
                  <a:schemeClr val="tx1"/>
                </a:solidFill>
                <a:effectLst/>
                <a:latin typeface="Helvetica Neue"/>
                <a:ea typeface="Helvetica Neue"/>
                <a:cs typeface="Helvetica Neue"/>
                <a:sym typeface="Helvetica Neue"/>
              </a:rPr>
              <a:t>directly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from</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within</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your</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callbacks</a:t>
            </a:r>
            <a:r>
              <a:rPr lang="nl-NL" sz="2200" b="0" i="0" u="none" strike="noStrike" kern="1200" cap="none" dirty="0">
                <a:solidFill>
                  <a:schemeClr val="tx1"/>
                </a:solidFill>
                <a:effectLst/>
                <a:latin typeface="Helvetica Neue"/>
                <a:ea typeface="Helvetica Neue"/>
                <a:cs typeface="Helvetica Neue"/>
                <a:sym typeface="Helvetica Neue"/>
              </a:rPr>
              <a:t> - </a:t>
            </a:r>
            <a:r>
              <a:rPr lang="nl-NL" sz="2200" b="0" i="0" u="none" strike="noStrike" kern="1200" cap="none" dirty="0" err="1">
                <a:solidFill>
                  <a:schemeClr val="tx1"/>
                </a:solidFill>
                <a:effectLst/>
                <a:latin typeface="Helvetica Neue"/>
                <a:ea typeface="Helvetica Neue"/>
                <a:cs typeface="Helvetica Neue"/>
                <a:sym typeface="Helvetica Neue"/>
              </a:rPr>
              <a:t>if</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input </a:t>
            </a:r>
            <a:r>
              <a:rPr lang="nl-NL" sz="2200" b="0" i="0" u="none" strike="noStrike" kern="1200" cap="none" dirty="0" err="1">
                <a:solidFill>
                  <a:schemeClr val="tx1"/>
                </a:solidFill>
                <a:effectLst/>
                <a:latin typeface="Helvetica Neue"/>
                <a:ea typeface="Helvetica Neue"/>
                <a:cs typeface="Helvetica Neue"/>
                <a:sym typeface="Helvetica Neue"/>
              </a:rPr>
              <a:t>value</a:t>
            </a:r>
            <a:r>
              <a:rPr lang="nl-NL" sz="2200" b="0" i="0" u="none" strike="noStrike" kern="1200" cap="none" dirty="0">
                <a:solidFill>
                  <a:schemeClr val="tx1"/>
                </a:solidFill>
                <a:effectLst/>
                <a:latin typeface="Helvetica Neue"/>
                <a:ea typeface="Helvetica Neue"/>
                <a:cs typeface="Helvetica Neue"/>
                <a:sym typeface="Helvetica Neue"/>
              </a:rPr>
              <a:t> is </a:t>
            </a:r>
            <a:r>
              <a:rPr lang="nl-NL" sz="2200" b="0" i="0" u="none" strike="noStrike" kern="1200" cap="none" dirty="0" err="1">
                <a:solidFill>
                  <a:schemeClr val="tx1"/>
                </a:solidFill>
                <a:effectLst/>
                <a:latin typeface="Helvetica Neue"/>
                <a:ea typeface="Helvetica Neue"/>
                <a:cs typeface="Helvetica Neue"/>
                <a:sym typeface="Helvetica Neue"/>
              </a:rPr>
              <a:t>an</a:t>
            </a:r>
            <a:r>
              <a:rPr lang="nl-NL" sz="2200" b="0" i="0" u="none" strike="noStrike" kern="1200" cap="none" dirty="0">
                <a:solidFill>
                  <a:schemeClr val="tx1"/>
                </a:solidFill>
                <a:effectLst/>
                <a:latin typeface="Helvetica Neue"/>
                <a:ea typeface="Helvetica Neue"/>
                <a:cs typeface="Helvetica Neue"/>
                <a:sym typeface="Helvetica Neue"/>
              </a:rPr>
              <a:t> object or </a:t>
            </a:r>
            <a:r>
              <a:rPr lang="nl-NL" sz="2200" b="0" i="0" u="none" strike="noStrike" kern="1200" cap="none" dirty="0" err="1">
                <a:solidFill>
                  <a:schemeClr val="tx1"/>
                </a:solidFill>
                <a:effectLst/>
                <a:latin typeface="Helvetica Neue"/>
                <a:ea typeface="Helvetica Neue"/>
                <a:cs typeface="Helvetica Neue"/>
                <a:sym typeface="Helvetica Neue"/>
              </a:rPr>
              <a:t>an</a:t>
            </a:r>
            <a:r>
              <a:rPr lang="nl-NL" sz="2200" b="0" i="0" u="none" strike="noStrike" kern="1200" cap="none" dirty="0">
                <a:solidFill>
                  <a:schemeClr val="tx1"/>
                </a:solidFill>
                <a:effectLst/>
                <a:latin typeface="Helvetica Neue"/>
                <a:ea typeface="Helvetica Neue"/>
                <a:cs typeface="Helvetica Neue"/>
                <a:sym typeface="Helvetica Neue"/>
              </a:rPr>
              <a:t> array, </a:t>
            </a:r>
            <a:r>
              <a:rPr lang="nl-NL" sz="2200" b="0" i="1" u="none" strike="noStrike" kern="1200" cap="none" dirty="0" err="1">
                <a:solidFill>
                  <a:schemeClr val="tx1"/>
                </a:solidFill>
                <a:effectLst/>
                <a:latin typeface="Helvetica Neue"/>
                <a:ea typeface="Helvetica Neue"/>
                <a:cs typeface="Helvetica Neue"/>
                <a:sym typeface="Helvetica Neue"/>
              </a:rPr>
              <a:t>clone</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it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instead</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and</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modify</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the</a:t>
            </a:r>
            <a:r>
              <a:rPr lang="nl-NL" sz="2200" b="0" i="0" u="none" strike="noStrike" kern="1200" cap="none" dirty="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a:solidFill>
                  <a:schemeClr val="tx1"/>
                </a:solidFill>
                <a:effectLst/>
                <a:latin typeface="Helvetica Neue"/>
                <a:ea typeface="Helvetica Neue"/>
                <a:cs typeface="Helvetica Neue"/>
                <a:sym typeface="Helvetica Neue"/>
              </a:rPr>
              <a:t>You</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should</a:t>
            </a:r>
            <a:r>
              <a:rPr lang="nl-NL" sz="2200" b="0" i="0" u="none" strike="noStrike" kern="1200" cap="none" dirty="0">
                <a:solidFill>
                  <a:schemeClr val="tx1"/>
                </a:solidFill>
                <a:effectLst/>
                <a:latin typeface="Helvetica Neue"/>
                <a:ea typeface="Helvetica Neue"/>
                <a:cs typeface="Helvetica Neue"/>
                <a:sym typeface="Helvetica Neue"/>
              </a:rPr>
              <a:t> never do </a:t>
            </a:r>
            <a:r>
              <a:rPr lang="nl-NL" sz="2200" b="0" i="0" u="none" strike="noStrike" kern="1200" cap="none" dirty="0" err="1">
                <a:solidFill>
                  <a:schemeClr val="tx1"/>
                </a:solidFill>
                <a:effectLst/>
                <a:latin typeface="Helvetica Neue"/>
                <a:ea typeface="Helvetica Neue"/>
                <a:cs typeface="Helvetica Neue"/>
                <a:sym typeface="Helvetica Neue"/>
              </a:rPr>
              <a:t>anything</a:t>
            </a:r>
            <a:r>
              <a:rPr lang="nl-NL" sz="2200" b="0" i="0" u="none" strike="noStrike" kern="1200" cap="none" dirty="0">
                <a:solidFill>
                  <a:schemeClr val="tx1"/>
                </a:solidFill>
                <a:effectLst/>
                <a:latin typeface="Helvetica Neue"/>
                <a:ea typeface="Helvetica Neue"/>
                <a:cs typeface="Helvetica Neue"/>
                <a:sym typeface="Helvetica Neue"/>
              </a:rPr>
              <a:t> in a </a:t>
            </a:r>
            <a:r>
              <a:rPr lang="nl-NL" dirty="0"/>
              <a:t>map</a:t>
            </a:r>
            <a:r>
              <a:rPr lang="nl-NL" sz="2200" b="0" i="0" u="none" strike="noStrike" kern="1200" cap="none" dirty="0">
                <a:solidFill>
                  <a:schemeClr val="tx1"/>
                </a:solidFill>
                <a:effectLst/>
                <a:latin typeface="Helvetica Neue"/>
                <a:ea typeface="Helvetica Neue"/>
                <a:cs typeface="Helvetica Neue"/>
                <a:sym typeface="Helvetica Neue"/>
              </a:rPr>
              <a:t> call </a:t>
            </a:r>
            <a:r>
              <a:rPr lang="nl-NL" sz="2200" b="0" i="0" u="none" strike="noStrike" kern="1200" cap="none" dirty="0" err="1">
                <a:solidFill>
                  <a:schemeClr val="tx1"/>
                </a:solidFill>
                <a:effectLst/>
                <a:latin typeface="Helvetica Neue"/>
                <a:ea typeface="Helvetica Neue"/>
                <a:cs typeface="Helvetica Neue"/>
                <a:sym typeface="Helvetica Neue"/>
              </a:rPr>
              <a:t>that</a:t>
            </a:r>
            <a:r>
              <a:rPr lang="nl-NL" sz="2200" b="0" i="0" u="none" strike="noStrike" kern="1200" cap="none" dirty="0">
                <a:solidFill>
                  <a:schemeClr val="tx1"/>
                </a:solidFill>
                <a:effectLst/>
                <a:latin typeface="Helvetica Neue"/>
                <a:ea typeface="Helvetica Neue"/>
                <a:cs typeface="Helvetica Neue"/>
                <a:sym typeface="Helvetica Neue"/>
              </a:rPr>
              <a:t> </a:t>
            </a:r>
            <a:r>
              <a:rPr lang="nl-NL" sz="2200" b="0" i="0" u="none" strike="noStrike" kern="1200" cap="none" dirty="0" err="1">
                <a:solidFill>
                  <a:schemeClr val="tx1"/>
                </a:solidFill>
                <a:effectLst/>
                <a:latin typeface="Helvetica Neue"/>
                <a:ea typeface="Helvetica Neue"/>
                <a:cs typeface="Helvetica Neue"/>
                <a:sym typeface="Helvetica Neue"/>
              </a:rPr>
              <a:t>modifies</a:t>
            </a:r>
            <a:r>
              <a:rPr lang="nl-NL" sz="2200" b="0" i="0" u="none" strike="noStrike" kern="1200" cap="none" dirty="0">
                <a:solidFill>
                  <a:schemeClr val="tx1"/>
                </a:solidFill>
                <a:effectLst/>
                <a:latin typeface="Helvetica Neue"/>
                <a:ea typeface="Helvetica Neue"/>
                <a:cs typeface="Helvetica Neue"/>
                <a:sym typeface="Helvetica Neue"/>
              </a:rPr>
              <a:t> 'state' </a:t>
            </a:r>
            <a:r>
              <a:rPr lang="nl-NL" sz="2200" b="0" i="0" u="none" strike="noStrike" kern="1200" cap="none" dirty="0" err="1">
                <a:solidFill>
                  <a:schemeClr val="tx1"/>
                </a:solidFill>
                <a:effectLst/>
                <a:latin typeface="Helvetica Neue"/>
                <a:ea typeface="Helvetica Neue"/>
                <a:cs typeface="Helvetica Neue"/>
                <a:sym typeface="Helvetica Neue"/>
              </a:rPr>
              <a:t>elsewhere</a:t>
            </a:r>
            <a:r>
              <a:rPr lang="nl-NL" sz="2200" b="0" i="0" u="none" strike="noStrike" kern="1200" cap="none" dirty="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Welk </a:t>
            </a:r>
            <a:r>
              <a:rPr lang="en-US" sz="2200" b="0" i="0" u="none" strike="noStrike" kern="1200" cap="none" dirty="0" err="1">
                <a:solidFill>
                  <a:schemeClr val="tx1"/>
                </a:solidFill>
                <a:effectLst/>
                <a:latin typeface="Helvetica Neue"/>
                <a:ea typeface="Helvetica Neue"/>
                <a:cs typeface="Helvetica Neue"/>
                <a:sym typeface="Helvetica Neue"/>
              </a:rPr>
              <a:t>getal</a:t>
            </a:r>
            <a:r>
              <a:rPr lang="en-US" sz="2200" b="0" i="0" u="none" strike="noStrike" kern="1200" cap="none" dirty="0">
                <a:solidFill>
                  <a:schemeClr val="tx1"/>
                </a:solidFill>
                <a:effectLst/>
                <a:latin typeface="Helvetica Neue"/>
                <a:ea typeface="Helvetica Neue"/>
                <a:cs typeface="Helvetica Neue"/>
                <a:sym typeface="Helvetica Neue"/>
              </a:rPr>
              <a:t> is NIET </a:t>
            </a:r>
            <a:r>
              <a:rPr lang="en-US" sz="2200" b="0" i="0" u="none" strike="noStrike" kern="1200" cap="none" dirty="0" err="1">
                <a:solidFill>
                  <a:schemeClr val="tx1"/>
                </a:solidFill>
                <a:effectLst/>
                <a:latin typeface="Helvetica Neue"/>
                <a:ea typeface="Helvetica Neue"/>
                <a:cs typeface="Helvetica Neue"/>
                <a:sym typeface="Helvetica Neue"/>
              </a:rPr>
              <a:t>deelbaar</a:t>
            </a:r>
            <a:r>
              <a:rPr lang="en-US" sz="2200" b="0" i="0" u="none" strike="noStrike" kern="1200" cap="none" dirty="0">
                <a:solidFill>
                  <a:schemeClr val="tx1"/>
                </a:solidFill>
                <a:effectLst/>
                <a:latin typeface="Helvetica Neue"/>
                <a:ea typeface="Helvetica Neue"/>
                <a:cs typeface="Helvetica Neue"/>
                <a:sym typeface="Helvetica Neue"/>
              </a:rPr>
              <a:t> door 2. (1 </a:t>
            </a:r>
            <a:r>
              <a:rPr lang="en-US" sz="2200" b="0" i="0" u="none" strike="noStrike" kern="1200" cap="none" dirty="0" err="1">
                <a:solidFill>
                  <a:schemeClr val="tx1"/>
                </a:solidFill>
                <a:effectLst/>
                <a:latin typeface="Helvetica Neue"/>
                <a:ea typeface="Helvetica Neue"/>
                <a:cs typeface="Helvetica Neue"/>
                <a:sym typeface="Helvetica Neue"/>
              </a:rPr>
              <a:t>en</a:t>
            </a:r>
            <a:r>
              <a:rPr lang="en-US" sz="2200" b="0" i="0" u="none" strike="noStrike" kern="1200" cap="none" dirty="0">
                <a:solidFill>
                  <a:schemeClr val="tx1"/>
                </a:solidFill>
                <a:effectLst/>
                <a:latin typeface="Helvetica Neue"/>
                <a:ea typeface="Helvetica Neue"/>
                <a:cs typeface="Helvetica Neue"/>
                <a:sym typeface="Helvetica Neue"/>
              </a:rPr>
              <a:t> 3)</a:t>
            </a: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Above is a function that causes a “side-effect” by changing the </a:t>
            </a:r>
            <a:r>
              <a:rPr lang="en-US" dirty="0"/>
              <a:t>count</a:t>
            </a:r>
            <a:r>
              <a:rPr lang="en-US" sz="2200" b="0" i="0" u="none" strike="noStrike" kern="1200" cap="none" dirty="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The curried version of </a:t>
            </a:r>
            <a:r>
              <a:rPr lang="en-US" dirty="0"/>
              <a:t>sum3</a:t>
            </a:r>
            <a:r>
              <a:rPr lang="en-US" sz="2200" b="0" i="0" u="none" strike="noStrike" kern="1200" cap="none" dirty="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a:solidFill>
                  <a:schemeClr val="tx1"/>
                </a:solidFill>
                <a:effectLst/>
                <a:latin typeface="Helvetica Neue"/>
                <a:ea typeface="Helvetica Neue"/>
                <a:cs typeface="Helvetica Neue"/>
                <a:sym typeface="Helvetica Neue"/>
              </a:rPr>
              <a:t>only one argument</a:t>
            </a:r>
            <a:r>
              <a:rPr lang="en-US" sz="2200" b="0" i="0" u="none" strike="noStrike" kern="1200" cap="none" dirty="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https://</a:t>
            </a:r>
            <a:r>
              <a:rPr lang="en-US" sz="2200" b="0" i="0" u="none" strike="noStrike" kern="1200" cap="none" dirty="0" err="1">
                <a:solidFill>
                  <a:schemeClr val="tx1"/>
                </a:solidFill>
                <a:effectLst/>
                <a:latin typeface="Helvetica Neue"/>
                <a:ea typeface="Helvetica Neue"/>
                <a:cs typeface="Helvetica Neue"/>
                <a:sym typeface="Helvetica Neue"/>
              </a:rPr>
              <a:t>developer.mozilla.org</a:t>
            </a:r>
            <a:r>
              <a:rPr lang="en-US" sz="2200" b="0" i="0" u="none" strike="noStrike" kern="1200" cap="none" dirty="0">
                <a:solidFill>
                  <a:schemeClr val="tx1"/>
                </a:solidFill>
                <a:effectLst/>
                <a:latin typeface="Helvetica Neue"/>
                <a:ea typeface="Helvetica Neue"/>
                <a:cs typeface="Helvetica Neue"/>
                <a:sym typeface="Helvetica Neue"/>
              </a:rPr>
              <a:t>/</a:t>
            </a:r>
            <a:r>
              <a:rPr lang="en-US" sz="2200" b="0" i="0" u="none" strike="noStrike" kern="1200" cap="none" dirty="0" err="1">
                <a:solidFill>
                  <a:schemeClr val="tx1"/>
                </a:solidFill>
                <a:effectLst/>
                <a:latin typeface="Helvetica Neue"/>
                <a:ea typeface="Helvetica Neue"/>
                <a:cs typeface="Helvetica Neue"/>
                <a:sym typeface="Helvetica Neue"/>
              </a:rPr>
              <a:t>en</a:t>
            </a:r>
            <a:r>
              <a:rPr lang="en-US" sz="2200" b="0" i="0" u="none" strike="noStrike" kern="1200" cap="none" dirty="0">
                <a:solidFill>
                  <a:schemeClr val="tx1"/>
                </a:solidFill>
                <a:effectLst/>
                <a:latin typeface="Helvetica Neue"/>
                <a:ea typeface="Helvetica Neue"/>
                <a:cs typeface="Helvetica Neue"/>
                <a:sym typeface="Helvetica Neue"/>
              </a:rPr>
              <a:t>-US/docs/Web/JavaScript/Reference</a:t>
            </a: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See: https://</a:t>
            </a:r>
            <a:r>
              <a:rPr lang="en-US" sz="2200" b="0" i="0" u="none" strike="noStrike" kern="1200" cap="none" dirty="0" err="1">
                <a:solidFill>
                  <a:schemeClr val="tx1"/>
                </a:solidFill>
                <a:effectLst/>
                <a:latin typeface="Helvetica Neue"/>
                <a:ea typeface="Helvetica Neue"/>
                <a:cs typeface="Helvetica Neue"/>
                <a:sym typeface="Helvetica Neue"/>
              </a:rPr>
              <a:t>www.sitepoint.com</a:t>
            </a:r>
            <a:r>
              <a:rPr lang="en-US" sz="2200" b="0" i="0" u="none" strike="noStrike" kern="1200" cap="none" dirty="0">
                <a:solidFill>
                  <a:schemeClr val="tx1"/>
                </a:solidFill>
                <a:effectLst/>
                <a:latin typeface="Helvetica Neue"/>
                <a:ea typeface="Helvetica Neue"/>
                <a:cs typeface="Helvetica Neue"/>
                <a:sym typeface="Helvetica Neue"/>
              </a:rPr>
              <a:t>/currying-in-functional-</a:t>
            </a:r>
            <a:r>
              <a:rPr lang="en-US" sz="2200" b="0" i="0" u="none" strike="noStrike" kern="1200" cap="none" dirty="0" err="1">
                <a:solidFill>
                  <a:schemeClr val="tx1"/>
                </a:solidFill>
                <a:effectLst/>
                <a:latin typeface="Helvetica Neue"/>
                <a:ea typeface="Helvetica Neue"/>
                <a:cs typeface="Helvetica Neue"/>
                <a:sym typeface="Helvetica Neue"/>
              </a:rPr>
              <a:t>javascript</a:t>
            </a:r>
            <a:r>
              <a:rPr lang="en-US" sz="2200" b="0" i="0" u="none" strike="noStrike" kern="1200" cap="none" dirty="0">
                <a:solidFill>
                  <a:schemeClr val="tx1"/>
                </a:solidFill>
                <a:effectLst/>
                <a:latin typeface="Helvetica Neue"/>
                <a:ea typeface="Helvetica Neue"/>
                <a:cs typeface="Helvetica Neue"/>
                <a:sym typeface="Helvetica Neue"/>
              </a:rPr>
              <a:t>/</a:t>
            </a: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a:p>
            <a:pPr lvl="0">
              <a:spcBef>
                <a:spcPts val="0"/>
              </a:spcBef>
              <a:buNone/>
            </a:pPr>
            <a:endParaRPr lang="en-US" sz="2200" b="0" i="0" u="none" strike="noStrike" kern="1200" cap="none" dirty="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3200" b="0" i="0" u="none" strike="noStrike" kern="1200" cap="none" dirty="0">
                <a:solidFill>
                  <a:schemeClr val="tx1"/>
                </a:solidFill>
                <a:effectLst/>
                <a:latin typeface="Helvetica Neue"/>
                <a:ea typeface="Helvetica Neue"/>
                <a:cs typeface="Helvetica Neue"/>
                <a:sym typeface="Helvetica Neue"/>
              </a:rPr>
              <a:t>The sort method mutates the array, so our </a:t>
            </a:r>
            <a:r>
              <a:rPr lang="en-US" sz="3200" dirty="0"/>
              <a:t>[1,6,4,2]</a:t>
            </a:r>
            <a:r>
              <a:rPr lang="en-US" sz="3200" b="0" i="0" u="none" strike="noStrike" kern="1200" cap="none" dirty="0">
                <a:solidFill>
                  <a:schemeClr val="tx1"/>
                </a:solidFill>
                <a:effectLst/>
                <a:latin typeface="Helvetica Neue"/>
                <a:ea typeface="Helvetica Neue"/>
                <a:cs typeface="Helvetica Neue"/>
                <a:sym typeface="Helvetica Neue"/>
              </a:rPr>
              <a:t> state is gone forever. </a:t>
            </a:r>
          </a:p>
          <a:p>
            <a:pPr lvl="0">
              <a:spcBef>
                <a:spcPts val="0"/>
              </a:spcBef>
              <a:buNone/>
            </a:pPr>
            <a:r>
              <a:rPr lang="en-US" sz="3200" b="0" i="0" u="none" strike="noStrike" kern="1200" cap="none" dirty="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JE KAN NU</a:t>
            </a:r>
            <a:r>
              <a:rPr lang="en-US" sz="2200" b="0" i="0" u="none" strike="noStrike" kern="1200" cap="none" baseline="0" dirty="0">
                <a:solidFill>
                  <a:schemeClr val="tx1"/>
                </a:solidFill>
                <a:effectLst/>
                <a:latin typeface="Helvetica Neue"/>
                <a:ea typeface="Helvetica Neue"/>
                <a:cs typeface="Helvetica Neue"/>
                <a:sym typeface="Helvetica Neue"/>
              </a:rPr>
              <a:t> DE FUNCTIE AANROEPEN VOOR DE JUISTE WAARDE </a:t>
            </a:r>
            <a:r>
              <a:rPr lang="en-US" sz="2200" b="0" i="0" u="none" strike="noStrike" kern="1200" cap="none" baseline="0" dirty="0" err="1">
                <a:solidFill>
                  <a:schemeClr val="tx1"/>
                </a:solidFill>
                <a:effectLst/>
                <a:latin typeface="Helvetica Neue"/>
                <a:ea typeface="Helvetica Neue"/>
                <a:cs typeface="Helvetica Neue"/>
                <a:sym typeface="Helvetica Neue"/>
              </a:rPr>
              <a:t>ipv</a:t>
            </a:r>
            <a:r>
              <a:rPr lang="en-US" sz="2200" b="0" i="0" u="none" strike="noStrike" kern="1200" cap="none" baseline="0" dirty="0">
                <a:solidFill>
                  <a:schemeClr val="tx1"/>
                </a:solidFill>
                <a:effectLst/>
                <a:latin typeface="Helvetica Neue"/>
                <a:ea typeface="Helvetica Neue"/>
                <a:cs typeface="Helvetica Neue"/>
                <a:sym typeface="Helvetica Neue"/>
              </a:rPr>
              <a:t> DE GLOBALE ‘COUNT’ VAR.</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a:t>Functional programming</a:t>
            </a:r>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2473378" y="4814454"/>
            <a:ext cx="8874176"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a:solidFill>
                  <a:schemeClr val="bg1"/>
                </a:solidFill>
              </a:rPr>
              <a:t>mutator</a:t>
            </a:r>
            <a:r>
              <a:rPr lang="en-US" sz="4000" dirty="0">
                <a:solidFill>
                  <a:schemeClr val="bg1"/>
                </a:solidFill>
              </a:rPr>
              <a:t> array methods</a:t>
            </a:r>
          </a:p>
          <a:p>
            <a:pPr marL="457200" indent="-457200">
              <a:buClr>
                <a:srgbClr val="99CF50"/>
              </a:buClr>
              <a:buSzPct val="25000"/>
              <a:buFont typeface="Arial" charset="0"/>
              <a:buChar char="•"/>
            </a:pPr>
            <a:r>
              <a:rPr lang="en-US" sz="2800" dirty="0">
                <a:solidFill>
                  <a:srgbClr val="FF0000"/>
                </a:solidFill>
              </a:rPr>
              <a:t>push()</a:t>
            </a:r>
          </a:p>
          <a:p>
            <a:pPr marL="457200" indent="-457200">
              <a:buClr>
                <a:srgbClr val="99CF50"/>
              </a:buClr>
              <a:buSzPct val="25000"/>
              <a:buFont typeface="Arial" charset="0"/>
              <a:buChar char="•"/>
            </a:pPr>
            <a:r>
              <a:rPr lang="en-US" sz="2800" dirty="0">
                <a:solidFill>
                  <a:srgbClr val="FF0000"/>
                </a:solidFill>
              </a:rPr>
              <a:t>sort</a:t>
            </a:r>
            <a:r>
              <a:rPr lang="en-US" sz="4000" dirty="0">
                <a:solidFill>
                  <a:srgbClr val="FF0000"/>
                </a:solidFill>
              </a:rPr>
              <a:t>()</a:t>
            </a:r>
          </a:p>
          <a:p>
            <a:pPr>
              <a:buClr>
                <a:srgbClr val="99CF50"/>
              </a:buClr>
              <a:buSzPct val="25000"/>
            </a:pPr>
            <a:endParaRPr lang="en-US" sz="4000" dirty="0">
              <a:solidFill>
                <a:schemeClr val="bg1"/>
              </a:solidFill>
            </a:endParaRPr>
          </a:p>
          <a:p>
            <a:pPr>
              <a:buClr>
                <a:srgbClr val="99CF50"/>
              </a:buClr>
              <a:buSzPct val="25000"/>
            </a:pPr>
            <a:r>
              <a:rPr lang="en-US" sz="4000" dirty="0">
                <a:solidFill>
                  <a:schemeClr val="bg1"/>
                </a:solidFill>
              </a:rPr>
              <a:t>non-</a:t>
            </a:r>
            <a:r>
              <a:rPr lang="en-US" sz="4000" dirty="0" err="1">
                <a:solidFill>
                  <a:schemeClr val="bg1"/>
                </a:solidFill>
              </a:rPr>
              <a:t>mutator</a:t>
            </a:r>
            <a:r>
              <a:rPr lang="en-US" sz="4000" dirty="0">
                <a:solidFill>
                  <a:schemeClr val="bg1"/>
                </a:solidFill>
              </a:rPr>
              <a:t> array methods </a:t>
            </a:r>
            <a:r>
              <a:rPr lang="en-US" sz="2800" dirty="0">
                <a:solidFill>
                  <a:schemeClr val="bg1"/>
                </a:solidFill>
              </a:rPr>
              <a:t>(immutable)</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map()</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filter()</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reduce()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b="1" dirty="0">
                <a:solidFill>
                  <a:srgbClr val="FFFF00"/>
                </a:solidFill>
              </a:rPr>
              <a:t>Array</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a:solidFill>
                  <a:schemeClr val="bg1"/>
                </a:solidFill>
              </a:rPr>
              <a:t>const</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b="1" dirty="0">
                <a:solidFill>
                  <a:srgbClr val="FFFF00"/>
                </a:solidFill>
              </a:rPr>
              <a:t>For-loop</a:t>
            </a: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 ]; </a:t>
            </a:r>
          </a:p>
          <a:p>
            <a:pPr marL="180975" indent="0">
              <a:spcBef>
                <a:spcPts val="0"/>
              </a:spcBef>
              <a:buNone/>
            </a:pPr>
            <a:endParaRPr lang="en-US" dirty="0"/>
          </a:p>
          <a:p>
            <a:pPr marL="180975" indent="0">
              <a:spcBef>
                <a:spcPts val="0"/>
              </a:spcBef>
              <a:buNone/>
            </a:pPr>
            <a:r>
              <a:rPr lang="en-US" b="1" dirty="0"/>
              <a:t>for</a:t>
            </a:r>
            <a:r>
              <a:rPr lang="en-US" dirty="0"/>
              <a:t>(</a:t>
            </a:r>
            <a:r>
              <a:rPr lang="en-US" b="1" dirty="0"/>
              <a:t>let</a:t>
            </a:r>
            <a:r>
              <a:rPr lang="en-US" dirty="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p>
          <a:p>
            <a:pPr marL="180975" indent="0">
              <a:spcBef>
                <a:spcPts val="0"/>
              </a:spcBef>
              <a:buNone/>
            </a:pPr>
            <a:r>
              <a:rPr lang="en-US" dirty="0"/>
              <a:t>	</a:t>
            </a:r>
            <a:r>
              <a:rPr lang="en-US" dirty="0" err="1"/>
              <a:t>newNumbers</a:t>
            </a:r>
            <a:r>
              <a:rPr lang="en-US" dirty="0"/>
              <a:t>[</a:t>
            </a:r>
            <a:r>
              <a:rPr lang="en-US" dirty="0" err="1"/>
              <a:t>i</a:t>
            </a:r>
            <a:r>
              <a:rPr lang="en-US" dirty="0"/>
              <a:t>] </a:t>
            </a:r>
            <a:r>
              <a:rPr lang="en-US" b="1" dirty="0"/>
              <a:t>=</a:t>
            </a:r>
            <a:r>
              <a:rPr lang="en-US" dirty="0"/>
              <a:t> numbers[</a:t>
            </a:r>
            <a:r>
              <a:rPr lang="en-US" dirty="0" err="1"/>
              <a:t>i</a:t>
            </a:r>
            <a:r>
              <a:rPr lang="en-US" dirty="0"/>
              <a:t>] </a:t>
            </a:r>
            <a:r>
              <a:rPr lang="en-US" b="1" dirty="0"/>
              <a:t>*</a:t>
            </a:r>
            <a:r>
              <a:rPr lang="en-US" dirty="0"/>
              <a:t> 2;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For-loop use </a:t>
            </a:r>
            <a:r>
              <a:rPr lang="en-US" b="1" dirty="0" err="1">
                <a:solidFill>
                  <a:srgbClr val="FFFF00"/>
                </a:solidFill>
              </a:rPr>
              <a:t>Array.map</a:t>
            </a:r>
            <a:r>
              <a:rPr lang="en-US" b="1" dirty="0">
                <a:solidFill>
                  <a:srgbClr val="FFFF00"/>
                </a:solidFill>
              </a:rPr>
              <a:t>()</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endParaRPr lang="en-US" dirty="0"/>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b="1" dirty="0" err="1">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r>
              <a:rPr lang="en-US" b="1" dirty="0"/>
              <a:t>return</a:t>
            </a:r>
            <a:r>
              <a:rPr lang="en-US" dirty="0"/>
              <a:t> number </a:t>
            </a:r>
            <a:r>
              <a:rPr lang="en-US" b="1" dirty="0"/>
              <a:t>*</a:t>
            </a:r>
            <a:r>
              <a:rPr lang="en-US" dirty="0"/>
              <a:t> 2;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Chaining functions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endParaRPr lang="en-US" dirty="0"/>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r>
              <a:rPr lang="en-US" b="1" dirty="0"/>
              <a:t>return</a:t>
            </a:r>
            <a:r>
              <a:rPr lang="en-US" dirty="0"/>
              <a:t> number </a:t>
            </a:r>
            <a:r>
              <a:rPr lang="en-US" b="1" dirty="0"/>
              <a:t>*</a:t>
            </a:r>
            <a:r>
              <a:rPr lang="en-US" dirty="0"/>
              <a:t> 2; </a:t>
            </a:r>
          </a:p>
          <a:p>
            <a:pPr marL="180975" indent="0">
              <a:spcBef>
                <a:spcPts val="0"/>
              </a:spcBef>
              <a:buNone/>
            </a:pPr>
            <a:r>
              <a:rPr lang="en-US" dirty="0"/>
              <a:t>})</a:t>
            </a:r>
            <a:r>
              <a:rPr lang="en-US" dirty="0">
                <a:solidFill>
                  <a:srgbClr val="FFFF00"/>
                </a:solidFill>
              </a:rPr>
              <a:t>.</a:t>
            </a:r>
            <a:r>
              <a:rPr lang="en-US" dirty="0">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p>
          <a:p>
            <a:pPr marL="180975" indent="0">
              <a:spcBef>
                <a:spcPts val="0"/>
              </a:spcBef>
              <a:buNone/>
            </a:pPr>
            <a:r>
              <a:rPr lang="en-US" b="1" dirty="0"/>
              <a:t>	return</a:t>
            </a:r>
            <a:r>
              <a:rPr lang="en-US" dirty="0"/>
              <a:t> number </a:t>
            </a:r>
            <a:r>
              <a:rPr lang="en-US" b="1" dirty="0"/>
              <a:t>+</a:t>
            </a:r>
            <a:r>
              <a:rPr lang="en-US" dirty="0"/>
              <a:t> 1;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numbers are", </a:t>
            </a:r>
            <a:r>
              <a:rPr lang="en-US" dirty="0" err="1"/>
              <a:t>newNumbers</a:t>
            </a:r>
            <a:r>
              <a:rPr lang="en-US" dirty="0"/>
              <a:t>); </a:t>
            </a:r>
            <a:r>
              <a:rPr lang="en-US" i="1" dirty="0"/>
              <a:t>// [3,5,7,9]</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a:p>
          <a:p>
            <a:pPr marL="180975" indent="0">
              <a:spcBef>
                <a:spcPts val="0"/>
              </a:spcBef>
              <a:buNone/>
            </a:pPr>
            <a:r>
              <a:rPr lang="en-US" b="1" dirty="0"/>
              <a:t>Your callbacks shouldn't 'mutate' values</a:t>
            </a:r>
          </a:p>
          <a:p>
            <a:pPr marL="180975" indent="0">
              <a:spcBef>
                <a:spcPts val="0"/>
              </a:spcBef>
              <a:buNone/>
            </a:pPr>
            <a:endParaRPr lang="en-US" dirty="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Transform values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 </a:t>
            </a:r>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 ]; </a:t>
            </a:r>
          </a:p>
          <a:p>
            <a:pPr marL="180975" indent="0">
              <a:spcBef>
                <a:spcPts val="0"/>
              </a:spcBef>
              <a:buNone/>
            </a:pPr>
            <a:endParaRPr lang="en-US" dirty="0"/>
          </a:p>
          <a:p>
            <a:pPr marL="180975" indent="0">
              <a:spcBef>
                <a:spcPts val="0"/>
              </a:spcBef>
              <a:buNone/>
            </a:pPr>
            <a:r>
              <a:rPr lang="en-US" b="1" dirty="0"/>
              <a:t>for</a:t>
            </a:r>
            <a:r>
              <a:rPr lang="en-US" dirty="0"/>
              <a:t>(</a:t>
            </a:r>
            <a:r>
              <a:rPr lang="en-US" b="1" dirty="0"/>
              <a:t>let</a:t>
            </a:r>
            <a:r>
              <a:rPr lang="en-US" dirty="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p>
          <a:p>
            <a:pPr marL="180975" indent="0">
              <a:spcBef>
                <a:spcPts val="0"/>
              </a:spcBef>
              <a:buNone/>
            </a:pPr>
            <a:r>
              <a:rPr lang="en-US" dirty="0"/>
              <a:t>	</a:t>
            </a:r>
            <a:r>
              <a:rPr lang="en-US" b="1" dirty="0"/>
              <a:t>if</a:t>
            </a:r>
            <a:r>
              <a:rPr lang="en-US" dirty="0"/>
              <a:t>(numbers[</a:t>
            </a:r>
            <a:r>
              <a:rPr lang="en-US" dirty="0" err="1"/>
              <a:t>i</a:t>
            </a:r>
            <a:r>
              <a:rPr lang="en-US" dirty="0"/>
              <a:t>] </a:t>
            </a:r>
            <a:r>
              <a:rPr lang="en-US" b="1" dirty="0"/>
              <a:t>%</a:t>
            </a:r>
            <a:r>
              <a:rPr lang="en-US" dirty="0"/>
              <a:t> 2 </a:t>
            </a:r>
            <a:r>
              <a:rPr lang="en-US" b="1" dirty="0"/>
              <a:t>!==</a:t>
            </a:r>
            <a:r>
              <a:rPr lang="en-US" dirty="0"/>
              <a:t> 0) { </a:t>
            </a:r>
          </a:p>
          <a:p>
            <a:pPr marL="180975" indent="0">
              <a:spcBef>
                <a:spcPts val="0"/>
              </a:spcBef>
              <a:buNone/>
            </a:pPr>
            <a:r>
              <a:rPr lang="en-US" dirty="0"/>
              <a:t>		</a:t>
            </a:r>
            <a:r>
              <a:rPr lang="en-US" dirty="0" err="1"/>
              <a:t>newNumbers</a:t>
            </a:r>
            <a:r>
              <a:rPr lang="en-US" dirty="0"/>
              <a:t>[</a:t>
            </a:r>
            <a:r>
              <a:rPr lang="en-US" dirty="0" err="1"/>
              <a:t>i</a:t>
            </a:r>
            <a:r>
              <a:rPr lang="en-US" dirty="0"/>
              <a:t>] </a:t>
            </a:r>
            <a:r>
              <a:rPr lang="en-US" b="1" dirty="0"/>
              <a:t>=</a:t>
            </a:r>
            <a:r>
              <a:rPr lang="en-US" dirty="0"/>
              <a:t> numbers[</a:t>
            </a:r>
            <a:r>
              <a:rPr lang="en-US" dirty="0" err="1"/>
              <a:t>i</a:t>
            </a:r>
            <a:r>
              <a:rPr lang="en-US" dirty="0"/>
              <a:t>] </a:t>
            </a:r>
            <a:r>
              <a:rPr lang="en-US" b="1" dirty="0"/>
              <a:t>*</a:t>
            </a:r>
            <a:r>
              <a:rPr lang="en-US" dirty="0"/>
              <a:t> 2; </a:t>
            </a:r>
          </a:p>
          <a:p>
            <a:pPr marL="180975" indent="0">
              <a:spcBef>
                <a:spcPts val="0"/>
              </a:spcBef>
              <a:buNone/>
            </a:pPr>
            <a:r>
              <a:rPr lang="en-US" dirty="0"/>
              <a:t>	}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Transform values use </a:t>
            </a:r>
            <a:r>
              <a:rPr lang="en-US" sz="7200" b="1" dirty="0" err="1">
                <a:solidFill>
                  <a:srgbClr val="FFFF00"/>
                </a:solidFill>
              </a:rPr>
              <a:t>Array.Filter</a:t>
            </a:r>
            <a:r>
              <a:rPr lang="en-US" sz="7200" b="1" dirty="0">
                <a:solidFill>
                  <a:srgbClr val="FFFF00"/>
                </a:solidFill>
              </a:rPr>
              <a:t>()</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a:t>
            </a:r>
          </a:p>
          <a:p>
            <a:pPr marL="180975" indent="0">
              <a:spcBef>
                <a:spcPts val="0"/>
              </a:spcBef>
              <a:buNone/>
            </a:pPr>
            <a:endParaRPr lang="en-US" dirty="0"/>
          </a:p>
          <a:p>
            <a:pPr marL="180975" indent="0">
              <a:spcBef>
                <a:spcPts val="0"/>
              </a:spcBef>
              <a:buNone/>
            </a:pPr>
            <a:r>
              <a:rPr lang="en-US" b="1" dirty="0"/>
              <a:t>let</a:t>
            </a:r>
            <a:r>
              <a:rPr lang="en-US" dirty="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a:t>((number) </a:t>
            </a:r>
            <a:r>
              <a:rPr lang="en-US" dirty="0">
                <a:solidFill>
                  <a:srgbClr val="FFC000"/>
                </a:solidFill>
              </a:rPr>
              <a:t>=&gt; </a:t>
            </a:r>
            <a:r>
              <a:rPr lang="en-US" dirty="0"/>
              <a:t>{ 	</a:t>
            </a:r>
            <a:r>
              <a:rPr lang="en-US" b="1" dirty="0"/>
              <a:t>return</a:t>
            </a:r>
            <a:r>
              <a:rPr lang="en-US" dirty="0"/>
              <a:t> (number </a:t>
            </a:r>
            <a:r>
              <a:rPr lang="en-US" b="1" dirty="0"/>
              <a:t>%</a:t>
            </a:r>
            <a:r>
              <a:rPr lang="en-US" dirty="0"/>
              <a:t> 2 </a:t>
            </a:r>
            <a:r>
              <a:rPr lang="en-US" b="1" dirty="0"/>
              <a:t>!==</a:t>
            </a:r>
            <a:r>
              <a:rPr lang="en-US" dirty="0"/>
              <a:t> 0); </a:t>
            </a:r>
          </a:p>
          <a:p>
            <a:pPr marL="180975" indent="0">
              <a:spcBef>
                <a:spcPts val="0"/>
              </a:spcBef>
              <a:buNone/>
            </a:pPr>
            <a:r>
              <a:rPr lang="en-US" dirty="0">
                <a:solidFill>
                  <a:schemeClr val="bg1"/>
                </a:solidFill>
              </a:rPr>
              <a:t>})</a:t>
            </a:r>
            <a:r>
              <a:rPr lang="en-US" dirty="0">
                <a:solidFill>
                  <a:srgbClr val="FFFF00"/>
                </a:solidFill>
              </a:rPr>
              <a:t>.</a:t>
            </a:r>
            <a:r>
              <a:rPr lang="en-US" dirty="0">
                <a:solidFill>
                  <a:srgbClr val="FFC000"/>
                </a:solidFill>
              </a:rPr>
              <a:t>map</a:t>
            </a:r>
            <a:r>
              <a:rPr lang="en-US" dirty="0"/>
              <a:t>(</a:t>
            </a:r>
            <a:r>
              <a:rPr lang="en-US" b="1" dirty="0"/>
              <a:t> </a:t>
            </a:r>
            <a:r>
              <a:rPr lang="en-US" dirty="0"/>
              <a:t>(number) </a:t>
            </a:r>
            <a:r>
              <a:rPr lang="en-US" dirty="0">
                <a:solidFill>
                  <a:srgbClr val="FFC000"/>
                </a:solidFill>
              </a:rPr>
              <a:t>=&gt; </a:t>
            </a:r>
            <a:r>
              <a:rPr lang="en-US" dirty="0"/>
              <a:t>{ </a:t>
            </a:r>
          </a:p>
          <a:p>
            <a:pPr marL="180975" indent="0">
              <a:spcBef>
                <a:spcPts val="0"/>
              </a:spcBef>
              <a:buNone/>
            </a:pPr>
            <a:r>
              <a:rPr lang="en-US" b="1" dirty="0"/>
              <a:t>	return</a:t>
            </a:r>
            <a:r>
              <a:rPr lang="en-US" dirty="0"/>
              <a:t> number </a:t>
            </a:r>
            <a:r>
              <a:rPr lang="en-US" b="1" dirty="0"/>
              <a:t>*</a:t>
            </a:r>
            <a:r>
              <a:rPr lang="en-US" dirty="0"/>
              <a:t> 2;</a:t>
            </a:r>
          </a:p>
          <a:p>
            <a:pPr marL="180975" indent="0">
              <a:spcBef>
                <a:spcPts val="0"/>
              </a:spcBef>
              <a:buNone/>
            </a:pPr>
            <a:r>
              <a:rPr lang="en-US" dirty="0"/>
              <a:t>});</a:t>
            </a:r>
          </a:p>
          <a:p>
            <a:pPr marL="180975" indent="0">
              <a:spcBef>
                <a:spcPts val="0"/>
              </a:spcBef>
              <a:buNone/>
            </a:pPr>
            <a:endParaRPr lang="en-US" dirty="0"/>
          </a:p>
          <a:p>
            <a:pPr marL="180975" indent="0">
              <a:spcBef>
                <a:spcPts val="0"/>
              </a:spcBef>
              <a:buNone/>
            </a:pPr>
            <a:r>
              <a:rPr lang="en-US" dirty="0" err="1"/>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Combine values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a:t>
            </a:r>
          </a:p>
          <a:p>
            <a:pPr marL="180975" indent="0">
              <a:spcBef>
                <a:spcPts val="0"/>
              </a:spcBef>
              <a:buNone/>
            </a:pPr>
            <a:r>
              <a:rPr lang="en-US" b="1" dirty="0"/>
              <a:t>let</a:t>
            </a:r>
            <a:r>
              <a:rPr lang="en-US" dirty="0"/>
              <a:t> </a:t>
            </a:r>
            <a:r>
              <a:rPr lang="en-US" dirty="0" err="1"/>
              <a:t>totalNumber</a:t>
            </a:r>
            <a:r>
              <a:rPr lang="en-US" dirty="0"/>
              <a:t> </a:t>
            </a:r>
            <a:r>
              <a:rPr lang="en-US" b="1" dirty="0"/>
              <a:t>=</a:t>
            </a:r>
            <a:r>
              <a:rPr lang="en-US" dirty="0"/>
              <a:t> 0; </a:t>
            </a:r>
          </a:p>
          <a:p>
            <a:pPr marL="180975" indent="0">
              <a:spcBef>
                <a:spcPts val="0"/>
              </a:spcBef>
              <a:buNone/>
            </a:pPr>
            <a:endParaRPr lang="en-US" b="1" dirty="0"/>
          </a:p>
          <a:p>
            <a:pPr marL="180975" indent="0">
              <a:spcBef>
                <a:spcPts val="0"/>
              </a:spcBef>
              <a:buNone/>
            </a:pPr>
            <a:r>
              <a:rPr lang="en-US" b="1" dirty="0"/>
              <a:t>for</a:t>
            </a:r>
            <a:r>
              <a:rPr lang="en-US" dirty="0"/>
              <a:t>(</a:t>
            </a:r>
            <a:r>
              <a:rPr lang="en-US" b="1" dirty="0"/>
              <a:t>let</a:t>
            </a:r>
            <a:r>
              <a:rPr lang="en-US" dirty="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p>
          <a:p>
            <a:pPr marL="180975" indent="0">
              <a:spcBef>
                <a:spcPts val="0"/>
              </a:spcBef>
              <a:buNone/>
            </a:pPr>
            <a:r>
              <a:rPr lang="en-US" dirty="0"/>
              <a:t>	</a:t>
            </a:r>
            <a:r>
              <a:rPr lang="en-US" dirty="0" err="1"/>
              <a:t>totalNumber</a:t>
            </a:r>
            <a:r>
              <a:rPr lang="en-US" dirty="0"/>
              <a:t> </a:t>
            </a:r>
            <a:r>
              <a:rPr lang="en-US" b="1" dirty="0"/>
              <a:t>+=</a:t>
            </a:r>
            <a:r>
              <a:rPr lang="en-US" dirty="0"/>
              <a:t> numbers[</a:t>
            </a:r>
            <a:r>
              <a:rPr lang="en-US" dirty="0" err="1"/>
              <a:t>i</a:t>
            </a:r>
            <a:r>
              <a:rPr lang="en-US" dirty="0"/>
              <a:t>] </a:t>
            </a:r>
            <a:r>
              <a:rPr lang="en-US" b="1" dirty="0"/>
              <a:t>*</a:t>
            </a:r>
            <a:r>
              <a:rPr lang="en-US" dirty="0"/>
              <a:t> 2; </a:t>
            </a:r>
          </a:p>
          <a:p>
            <a:pPr marL="180975" indent="0">
              <a:spcBef>
                <a:spcPts val="0"/>
              </a:spcBef>
              <a:buNone/>
            </a:pPr>
            <a:r>
              <a:rPr lang="en-US" dirty="0"/>
              <a:t>} </a:t>
            </a:r>
          </a:p>
          <a:p>
            <a:pPr marL="180975" indent="0">
              <a:spcBef>
                <a:spcPts val="0"/>
              </a:spcBef>
              <a:buNone/>
            </a:pPr>
            <a:endParaRPr lang="en-US" dirty="0"/>
          </a:p>
          <a:p>
            <a:pPr marL="180975" indent="0">
              <a:spcBef>
                <a:spcPts val="0"/>
              </a:spcBef>
              <a:buNone/>
            </a:pPr>
            <a:r>
              <a:rPr lang="en-US" dirty="0" err="1"/>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Combine values use reduce-method</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let</a:t>
            </a:r>
            <a:r>
              <a:rPr lang="en-US" dirty="0"/>
              <a:t> numbers </a:t>
            </a:r>
            <a:r>
              <a:rPr lang="en-US" b="1" dirty="0"/>
              <a:t>=</a:t>
            </a:r>
            <a:r>
              <a:rPr lang="en-US" dirty="0"/>
              <a:t> [1, 2, 3, 4];</a:t>
            </a:r>
          </a:p>
          <a:p>
            <a:pPr marL="180975" indent="0">
              <a:spcBef>
                <a:spcPts val="0"/>
              </a:spcBef>
              <a:buNone/>
            </a:pPr>
            <a:r>
              <a:rPr lang="en-US" dirty="0"/>
              <a:t> </a:t>
            </a:r>
          </a:p>
          <a:p>
            <a:pPr marL="180975" indent="0">
              <a:spcBef>
                <a:spcPts val="0"/>
              </a:spcBef>
              <a:buNone/>
            </a:pPr>
            <a:r>
              <a:rPr lang="en-US" b="1" dirty="0"/>
              <a:t>let</a:t>
            </a:r>
            <a:r>
              <a:rPr lang="en-US" dirty="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a:t>(</a:t>
            </a:r>
            <a:r>
              <a:rPr lang="en-US" b="1" dirty="0"/>
              <a:t> </a:t>
            </a:r>
            <a:r>
              <a:rPr lang="en-US" dirty="0"/>
              <a:t>(number) </a:t>
            </a:r>
            <a:r>
              <a:rPr lang="en-US" dirty="0">
                <a:solidFill>
                  <a:srgbClr val="FFC000"/>
                </a:solidFill>
              </a:rPr>
              <a:t>=&gt;</a:t>
            </a:r>
            <a:r>
              <a:rPr lang="en-US" dirty="0"/>
              <a:t> { 	</a:t>
            </a:r>
            <a:r>
              <a:rPr lang="en-US" b="1" dirty="0"/>
              <a:t>return</a:t>
            </a:r>
            <a:r>
              <a:rPr lang="en-US" dirty="0"/>
              <a:t> number </a:t>
            </a:r>
            <a:r>
              <a:rPr lang="en-US" b="1" dirty="0"/>
              <a:t>*</a:t>
            </a:r>
            <a:r>
              <a:rPr lang="en-US" dirty="0"/>
              <a:t> 2; </a:t>
            </a:r>
          </a:p>
          <a:p>
            <a:pPr marL="180975" indent="0">
              <a:spcBef>
                <a:spcPts val="0"/>
              </a:spcBef>
              <a:buNone/>
            </a:pPr>
            <a:r>
              <a:rPr lang="en-US" dirty="0"/>
              <a:t>})</a:t>
            </a:r>
            <a:r>
              <a:rPr lang="en-US" dirty="0">
                <a:solidFill>
                  <a:srgbClr val="FFFF00"/>
                </a:solidFill>
              </a:rPr>
              <a:t>.</a:t>
            </a:r>
            <a:r>
              <a:rPr lang="en-US" dirty="0">
                <a:solidFill>
                  <a:srgbClr val="FFC000"/>
                </a:solidFill>
              </a:rPr>
              <a:t>reduce</a:t>
            </a:r>
            <a:r>
              <a:rPr lang="en-US" dirty="0"/>
              <a:t>(</a:t>
            </a:r>
            <a:r>
              <a:rPr lang="en-US" b="1" dirty="0"/>
              <a:t> </a:t>
            </a:r>
            <a:r>
              <a:rPr lang="en-US" dirty="0"/>
              <a:t>(total, number) </a:t>
            </a:r>
            <a:r>
              <a:rPr lang="en-US" dirty="0">
                <a:solidFill>
                  <a:srgbClr val="FFC000"/>
                </a:solidFill>
              </a:rPr>
              <a:t>=&gt;</a:t>
            </a:r>
            <a:r>
              <a:rPr lang="en-US" dirty="0"/>
              <a:t> { </a:t>
            </a:r>
          </a:p>
          <a:p>
            <a:pPr marL="180975" indent="0">
              <a:spcBef>
                <a:spcPts val="0"/>
              </a:spcBef>
              <a:buNone/>
            </a:pPr>
            <a:r>
              <a:rPr lang="en-US" b="1" dirty="0"/>
              <a:t>	return</a:t>
            </a:r>
            <a:r>
              <a:rPr lang="en-US" dirty="0"/>
              <a:t> total </a:t>
            </a:r>
            <a:r>
              <a:rPr lang="en-US" b="1" dirty="0"/>
              <a:t>+</a:t>
            </a:r>
            <a:r>
              <a:rPr lang="en-US" dirty="0"/>
              <a:t> number; </a:t>
            </a:r>
          </a:p>
          <a:p>
            <a:pPr marL="180975" indent="0">
              <a:spcBef>
                <a:spcPts val="0"/>
              </a:spcBef>
              <a:buNone/>
            </a:pPr>
            <a:r>
              <a:rPr lang="en-US" dirty="0"/>
              <a:t>},</a:t>
            </a:r>
            <a:r>
              <a:rPr lang="en-US" dirty="0">
                <a:solidFill>
                  <a:srgbClr val="FFFF00"/>
                </a:solidFill>
              </a:rPr>
              <a:t> 0</a:t>
            </a:r>
            <a:r>
              <a:rPr lang="en-US" dirty="0"/>
              <a:t>);</a:t>
            </a:r>
          </a:p>
          <a:p>
            <a:pPr marL="180975" indent="0">
              <a:spcBef>
                <a:spcPts val="0"/>
              </a:spcBef>
              <a:buNone/>
            </a:pPr>
            <a:endParaRPr lang="en-US" dirty="0"/>
          </a:p>
          <a:p>
            <a:pPr marL="180975" indent="0">
              <a:spcBef>
                <a:spcPts val="0"/>
              </a:spcBef>
              <a:buNone/>
            </a:pPr>
            <a:r>
              <a:rPr lang="en-US" dirty="0" err="1"/>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Functional 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p>
          <a:p>
            <a:pPr marL="180975" algn="ctr"/>
            <a:r>
              <a:rPr lang="en-US" sz="4000" i="1" dirty="0">
                <a:solidFill>
                  <a:srgbClr val="92D050"/>
                </a:solidFill>
              </a:rPr>
              <a:t>avoiding</a:t>
            </a:r>
            <a:r>
              <a:rPr lang="en-US" sz="4000" i="1" dirty="0">
                <a:solidFill>
                  <a:schemeClr val="bg1"/>
                </a:solidFill>
              </a:rPr>
              <a:t> side-effects.</a:t>
            </a: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Higher order functions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Takes one or more functions as </a:t>
            </a:r>
            <a:r>
              <a:rPr lang="en-US" dirty="0">
                <a:solidFill>
                  <a:srgbClr val="FFC000"/>
                </a:solidFill>
              </a:rPr>
              <a:t>input-arguments </a:t>
            </a:r>
          </a:p>
          <a:p>
            <a:pPr marL="1069975" lvl="2" indent="0">
              <a:buNone/>
            </a:pPr>
            <a:r>
              <a:rPr lang="en-US" dirty="0"/>
              <a:t>		</a:t>
            </a:r>
            <a:r>
              <a:rPr lang="en-US" i="1" dirty="0">
                <a:solidFill>
                  <a:srgbClr val="92D050"/>
                </a:solidFill>
              </a:rPr>
              <a:t>and / or</a:t>
            </a:r>
          </a:p>
          <a:p>
            <a:r>
              <a:rPr lang="en-US" dirty="0">
                <a:solidFill>
                  <a:srgbClr val="FFC000"/>
                </a:solidFill>
              </a:rPr>
              <a:t>Returns 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Higher order functions</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p>
          <a:p>
            <a:pPr marL="36000" indent="0" fontAlgn="base">
              <a:spcBef>
                <a:spcPts val="1200"/>
              </a:spcBef>
              <a:buNone/>
            </a:pPr>
            <a:r>
              <a:rPr lang="en-US" sz="2800" dirty="0" err="1"/>
              <a:t>const</a:t>
            </a:r>
            <a:r>
              <a:rPr lang="en-US" sz="2800" dirty="0"/>
              <a:t> </a:t>
            </a:r>
            <a:r>
              <a:rPr lang="en-US" sz="2800" dirty="0">
                <a:solidFill>
                  <a:schemeClr val="accent4"/>
                </a:solidFill>
              </a:rPr>
              <a:t>add</a:t>
            </a:r>
            <a:r>
              <a:rPr lang="en-US" sz="2800" dirty="0"/>
              <a:t> = function ( x, y ) { </a:t>
            </a:r>
          </a:p>
          <a:p>
            <a:pPr marL="36000" indent="0" fontAlgn="base">
              <a:spcBef>
                <a:spcPts val="1200"/>
              </a:spcBef>
              <a:buNone/>
            </a:pPr>
            <a:r>
              <a:rPr lang="en-US" sz="2800" dirty="0"/>
              <a:t>	return x + y;</a:t>
            </a:r>
          </a:p>
          <a:p>
            <a:pPr marL="36000" indent="0" fontAlgn="base">
              <a:spcBef>
                <a:spcPts val="1200"/>
              </a:spcBef>
              <a:buNone/>
            </a:pPr>
            <a:r>
              <a:rPr lang="en-US" sz="2800" dirty="0"/>
              <a:t>}; </a:t>
            </a:r>
          </a:p>
          <a:p>
            <a:pPr marL="36000" indent="0" fontAlgn="base">
              <a:spcBef>
                <a:spcPts val="1200"/>
              </a:spcBef>
              <a:buNone/>
            </a:pPr>
            <a:endParaRPr lang="en-US" sz="2800" dirty="0"/>
          </a:p>
          <a:p>
            <a:pPr marL="36000" indent="0" fontAlgn="base">
              <a:spcBef>
                <a:spcPts val="1200"/>
              </a:spcBef>
              <a:buNone/>
            </a:pPr>
            <a:r>
              <a:rPr lang="en-US" sz="2800" dirty="0" err="1"/>
              <a:t>const</a:t>
            </a:r>
            <a:r>
              <a:rPr lang="en-US" sz="2800" dirty="0"/>
              <a:t> </a:t>
            </a:r>
            <a:r>
              <a:rPr lang="en-US" sz="2800" dirty="0">
                <a:solidFill>
                  <a:srgbClr val="FFFF00"/>
                </a:solidFill>
              </a:rPr>
              <a:t>square</a:t>
            </a:r>
            <a:r>
              <a:rPr lang="en-US" sz="2800" dirty="0"/>
              <a:t> = function ( x ) { </a:t>
            </a:r>
          </a:p>
          <a:p>
            <a:pPr marL="36000" indent="0" fontAlgn="base">
              <a:spcBef>
                <a:spcPts val="1200"/>
              </a:spcBef>
              <a:buNone/>
            </a:pPr>
            <a:r>
              <a:rPr lang="en-US" sz="2800" dirty="0"/>
              <a:t>	return x * x; </a:t>
            </a:r>
          </a:p>
          <a:p>
            <a:pPr marL="36000" indent="0" fontAlgn="base">
              <a:spcBef>
                <a:spcPts val="1200"/>
              </a:spcBef>
              <a:buNone/>
            </a:pPr>
            <a:r>
              <a:rPr lang="en-US" sz="2800" dirty="0"/>
              <a:t>}; </a:t>
            </a:r>
          </a:p>
          <a:p>
            <a:pPr marL="36000" indent="0" fontAlgn="base">
              <a:spcBef>
                <a:spcPts val="1200"/>
              </a:spcBef>
              <a:buNone/>
            </a:pPr>
            <a:endParaRPr lang="en-US" sz="2800" dirty="0"/>
          </a:p>
          <a:p>
            <a:pPr marL="36000" indent="0" fontAlgn="base">
              <a:spcBef>
                <a:spcPts val="1200"/>
              </a:spcBef>
              <a:buNone/>
            </a:pPr>
            <a:r>
              <a:rPr lang="en-US" sz="2800" dirty="0" err="1"/>
              <a:t>const</a:t>
            </a:r>
            <a:r>
              <a:rPr lang="en-US" sz="2800" dirty="0"/>
              <a:t> </a:t>
            </a:r>
            <a:r>
              <a:rPr lang="en-US" sz="2800" dirty="0" err="1">
                <a:solidFill>
                  <a:srgbClr val="92D050"/>
                </a:solidFill>
              </a:rPr>
              <a:t>addThenSquare</a:t>
            </a:r>
            <a:r>
              <a:rPr lang="en-US" sz="2800" dirty="0"/>
              <a:t> = function ( x, y ) { </a:t>
            </a:r>
          </a:p>
          <a:p>
            <a:pPr marL="36000" indent="0" fontAlgn="base">
              <a:spcBef>
                <a:spcPts val="1200"/>
              </a:spcBef>
              <a:buNone/>
            </a:pPr>
            <a:r>
              <a:rPr lang="en-US" sz="2800" dirty="0"/>
              <a:t>	return </a:t>
            </a:r>
            <a:r>
              <a:rPr lang="en-US" sz="2800" dirty="0">
                <a:solidFill>
                  <a:srgbClr val="FFFF00"/>
                </a:solidFill>
              </a:rPr>
              <a:t>square</a:t>
            </a:r>
            <a:r>
              <a:rPr lang="en-US" sz="2800" dirty="0"/>
              <a:t>(</a:t>
            </a:r>
            <a:r>
              <a:rPr lang="en-US" sz="2800" dirty="0">
                <a:solidFill>
                  <a:schemeClr val="accent5">
                    <a:lumMod val="40000"/>
                    <a:lumOff val="60000"/>
                  </a:schemeClr>
                </a:solidFill>
              </a:rPr>
              <a:t>add</a:t>
            </a:r>
            <a:r>
              <a:rPr lang="en-US" sz="2800" dirty="0"/>
              <a:t>( x, y )); </a:t>
            </a:r>
          </a:p>
          <a:p>
            <a:pPr marL="36000" indent="0" fontAlgn="base">
              <a:spcBef>
                <a:spcPts val="1200"/>
              </a:spcBef>
              <a:buNone/>
            </a:pPr>
            <a:r>
              <a:rPr lang="en-US" sz="2800" dirty="0"/>
              <a:t>};</a:t>
            </a:r>
          </a:p>
          <a:p>
            <a:pPr marL="36000" indent="0" fontAlgn="base">
              <a:spcBef>
                <a:spcPts val="1200"/>
              </a:spcBef>
              <a:buNone/>
            </a:pPr>
            <a:r>
              <a:rPr lang="en-US" sz="2800" dirty="0" err="1"/>
              <a:t>const</a:t>
            </a:r>
            <a:r>
              <a:rPr lang="en-US" sz="2800" dirty="0"/>
              <a:t> result = </a:t>
            </a:r>
            <a:r>
              <a:rPr lang="en-US" sz="2800" dirty="0" err="1">
                <a:solidFill>
                  <a:srgbClr val="92D050"/>
                </a:solidFill>
              </a:rPr>
              <a:t>addThenSquare</a:t>
            </a:r>
            <a:r>
              <a:rPr lang="en-US" sz="2800" dirty="0"/>
              <a:t> ( 1, 2);</a:t>
            </a:r>
          </a:p>
        </p:txBody>
      </p:sp>
    </p:spTree>
    <p:extLst>
      <p:ext uri="{BB962C8B-B14F-4D97-AF65-F5344CB8AC3E}">
        <p14:creationId xmlns:p14="http://schemas.microsoft.com/office/powerpoint/2010/main" val="883521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Currying</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dirty="0"/>
              <a:t>/</a:t>
            </a:r>
          </a:p>
        </p:txBody>
      </p:sp>
    </p:spTree>
    <p:extLst>
      <p:ext uri="{BB962C8B-B14F-4D97-AF65-F5344CB8AC3E}">
        <p14:creationId xmlns:p14="http://schemas.microsoft.com/office/powerpoint/2010/main" val="18540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Currying</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a:t>	return x + y + z;</a:t>
            </a:r>
            <a:br>
              <a:rPr lang="en-US" sz="2400" dirty="0"/>
            </a:br>
            <a:r>
              <a:rPr lang="en-US" sz="2400" dirty="0"/>
              <a:t>}</a:t>
            </a:r>
          </a:p>
          <a:p>
            <a:pPr marL="180975" indent="0">
              <a:spcBef>
                <a:spcPts val="0"/>
              </a:spcBef>
              <a:buNone/>
            </a:pPr>
            <a:r>
              <a:rPr lang="en-US" sz="2400" dirty="0" err="1"/>
              <a:t>console.log</a:t>
            </a:r>
            <a:r>
              <a:rPr lang="en-US" sz="2400" dirty="0"/>
              <a:t>(sum3(1, 2, 3) // 6</a:t>
            </a:r>
          </a:p>
          <a:p>
            <a:pPr marL="180975" indent="0">
              <a:spcBef>
                <a:spcPts val="0"/>
              </a:spcBef>
              <a:buNone/>
            </a:pPr>
            <a:endParaRPr lang="en-US" sz="2400" dirty="0"/>
          </a:p>
          <a:p>
            <a:pPr marL="180975" indent="0">
              <a:spcBef>
                <a:spcPts val="0"/>
              </a:spcBef>
              <a:buNone/>
            </a:pPr>
            <a:endParaRPr lang="en-US" sz="2400" dirty="0"/>
          </a:p>
          <a:p>
            <a:pPr marL="180975" indent="0">
              <a:spcBef>
                <a:spcPts val="0"/>
              </a:spcBef>
              <a:buNone/>
            </a:pPr>
            <a:r>
              <a:rPr lang="en-US" sz="2400" b="1" i="1" u="sng" dirty="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a:t>	</a:t>
            </a:r>
            <a:r>
              <a:rPr lang="mr-IN" sz="2400" dirty="0" err="1"/>
              <a:t>return</a:t>
            </a:r>
            <a:r>
              <a:rPr lang="mr-IN" sz="2400" dirty="0"/>
              <a:t> (</a:t>
            </a:r>
            <a:r>
              <a:rPr lang="mr-IN" sz="2400" b="1" dirty="0" err="1"/>
              <a:t>y</a:t>
            </a:r>
            <a:r>
              <a:rPr lang="mr-IN" sz="2400" dirty="0"/>
              <a:t>) =&gt; {</a:t>
            </a:r>
            <a:br>
              <a:rPr lang="mr-IN" sz="2400" dirty="0"/>
            </a:br>
            <a:r>
              <a:rPr lang="nl-NL" sz="2400" dirty="0"/>
              <a:t>		</a:t>
            </a:r>
            <a:r>
              <a:rPr lang="mr-IN" sz="2400" dirty="0" err="1"/>
              <a:t>return</a:t>
            </a:r>
            <a:r>
              <a:rPr lang="mr-IN" sz="2400" dirty="0"/>
              <a:t> (</a:t>
            </a:r>
            <a:r>
              <a:rPr lang="mr-IN" sz="2400" b="1" dirty="0" err="1"/>
              <a:t>z</a:t>
            </a:r>
            <a:r>
              <a:rPr lang="mr-IN" sz="2400" dirty="0"/>
              <a:t>) =&gt; {</a:t>
            </a:r>
            <a:br>
              <a:rPr lang="mr-IN" sz="2400" dirty="0"/>
            </a:br>
            <a:r>
              <a:rPr lang="nl-NL" sz="2400" dirty="0"/>
              <a:t>			</a:t>
            </a:r>
            <a:r>
              <a:rPr lang="mr-IN" sz="2400" dirty="0" err="1"/>
              <a:t>return</a:t>
            </a:r>
            <a:r>
              <a:rPr lang="mr-IN" sz="2400" dirty="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a:t>		</a:t>
            </a:r>
            <a:r>
              <a:rPr lang="mr-IN" sz="2400" dirty="0"/>
              <a:t>};</a:t>
            </a:r>
            <a:br>
              <a:rPr lang="mr-IN" sz="2400" dirty="0"/>
            </a:br>
            <a:r>
              <a:rPr lang="nl-NL" sz="2400" dirty="0"/>
              <a:t>	</a:t>
            </a:r>
            <a:r>
              <a:rPr lang="mr-IN" sz="2400" dirty="0"/>
              <a:t>};</a:t>
            </a:r>
            <a:br>
              <a:rPr lang="mr-IN" sz="2400" dirty="0"/>
            </a:br>
            <a:r>
              <a:rPr lang="mr-IN" sz="2400" dirty="0"/>
              <a:t>}</a:t>
            </a:r>
            <a:endParaRPr lang="nl-NL" sz="2400" dirty="0"/>
          </a:p>
          <a:p>
            <a:pPr marL="180975" indent="0">
              <a:spcBef>
                <a:spcPts val="0"/>
              </a:spcBef>
              <a:buNone/>
            </a:pPr>
            <a:br>
              <a:rPr lang="mr-IN" sz="2400" dirty="0"/>
            </a:br>
            <a:r>
              <a:rPr lang="mr-IN" sz="2400" dirty="0" err="1"/>
              <a:t>console.log</a:t>
            </a:r>
            <a:r>
              <a:rPr lang="mr-IN" sz="2400" dirty="0"/>
              <a:t>(</a:t>
            </a:r>
            <a:r>
              <a:rPr lang="mr-IN" sz="2400" b="1" dirty="0"/>
              <a:t>sum3(1)(2)(3)</a:t>
            </a:r>
            <a:r>
              <a:rPr lang="mr-IN" sz="2400" dirty="0"/>
              <a:t>) // 6</a:t>
            </a:r>
            <a:endParaRPr lang="en-US" sz="2400" dirty="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Currying</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p>
          <a:p>
            <a:pPr marL="180975" indent="0">
              <a:spcBef>
                <a:spcPts val="0"/>
              </a:spcBef>
              <a:buNone/>
            </a:pPr>
            <a:r>
              <a:rPr lang="en-US" sz="2400" dirty="0"/>
              <a:t>	return x * y; </a:t>
            </a:r>
          </a:p>
          <a:p>
            <a:pPr marL="180975" indent="0">
              <a:spcBef>
                <a:spcPts val="0"/>
              </a:spcBef>
              <a:buNone/>
            </a:pPr>
            <a:r>
              <a:rPr lang="en-US" sz="2400" dirty="0"/>
              <a:t>}; </a:t>
            </a:r>
          </a:p>
          <a:p>
            <a:pPr marL="180975" indent="0">
              <a:spcBef>
                <a:spcPts val="0"/>
              </a:spcBef>
              <a:buNone/>
            </a:pPr>
            <a:endParaRPr lang="en-US" sz="2400" dirty="0"/>
          </a:p>
          <a:p>
            <a:pPr marL="180975" indent="0">
              <a:spcBef>
                <a:spcPts val="0"/>
              </a:spcBef>
              <a:buNone/>
            </a:pPr>
            <a:r>
              <a:rPr lang="en-US" sz="2400" dirty="0" err="1"/>
              <a:t>const</a:t>
            </a:r>
            <a:r>
              <a:rPr lang="en-US" sz="2400" dirty="0"/>
              <a:t> </a:t>
            </a:r>
            <a:r>
              <a:rPr lang="en-US" sz="2400" dirty="0">
                <a:solidFill>
                  <a:srgbClr val="FFC000"/>
                </a:solidFill>
              </a:rPr>
              <a:t>curry </a:t>
            </a:r>
            <a:r>
              <a:rPr lang="en-US" sz="2400" dirty="0"/>
              <a:t>= function ( </a:t>
            </a:r>
            <a:r>
              <a:rPr lang="en-US" sz="2400" dirty="0" err="1"/>
              <a:t>fn</a:t>
            </a:r>
            <a:r>
              <a:rPr lang="en-US" sz="2400" dirty="0"/>
              <a:t> ) { </a:t>
            </a:r>
          </a:p>
          <a:p>
            <a:pPr marL="180975" indent="0">
              <a:spcBef>
                <a:spcPts val="0"/>
              </a:spcBef>
              <a:buNone/>
            </a:pPr>
            <a:r>
              <a:rPr lang="en-US" sz="2400" dirty="0"/>
              <a:t>	return function ( x ) { </a:t>
            </a:r>
          </a:p>
          <a:p>
            <a:pPr marL="180975" indent="0">
              <a:spcBef>
                <a:spcPts val="0"/>
              </a:spcBef>
              <a:buNone/>
            </a:pPr>
            <a:r>
              <a:rPr lang="en-US" sz="2400" dirty="0"/>
              <a:t>		return function ( y ) { </a:t>
            </a:r>
          </a:p>
          <a:p>
            <a:pPr marL="180975" indent="0">
              <a:spcBef>
                <a:spcPts val="0"/>
              </a:spcBef>
              <a:buNone/>
            </a:pPr>
            <a:r>
              <a:rPr lang="en-US" sz="2400" dirty="0"/>
              <a:t>			return </a:t>
            </a:r>
            <a:r>
              <a:rPr lang="en-US" sz="2400" dirty="0" err="1"/>
              <a:t>fn</a:t>
            </a:r>
            <a:r>
              <a:rPr lang="en-US" sz="2400" dirty="0"/>
              <a:t>( x, y ); </a:t>
            </a:r>
          </a:p>
          <a:p>
            <a:pPr marL="180975" indent="0">
              <a:spcBef>
                <a:spcPts val="0"/>
              </a:spcBef>
              <a:buNone/>
            </a:pPr>
            <a:r>
              <a:rPr lang="en-US" sz="2400" dirty="0"/>
              <a:t>		};</a:t>
            </a:r>
          </a:p>
          <a:p>
            <a:pPr marL="180975" indent="0">
              <a:spcBef>
                <a:spcPts val="0"/>
              </a:spcBef>
              <a:buNone/>
            </a:pPr>
            <a:r>
              <a:rPr lang="en-US" sz="2400" dirty="0"/>
              <a:t>	 }; </a:t>
            </a:r>
          </a:p>
          <a:p>
            <a:pPr marL="180975" indent="0">
              <a:spcBef>
                <a:spcPts val="0"/>
              </a:spcBef>
              <a:buNone/>
            </a:pPr>
            <a:r>
              <a:rPr lang="en-US" sz="2400" dirty="0"/>
              <a:t>}; </a:t>
            </a:r>
          </a:p>
          <a:p>
            <a:pPr marL="180975" indent="0">
              <a:spcBef>
                <a:spcPts val="0"/>
              </a:spcBef>
              <a:buNone/>
            </a:pPr>
            <a:endParaRPr lang="en-US" sz="2400" dirty="0"/>
          </a:p>
          <a:p>
            <a:pPr marL="180975" indent="0">
              <a:spcBef>
                <a:spcPts val="0"/>
              </a:spcBef>
              <a:buNone/>
            </a:pPr>
            <a:r>
              <a:rPr lang="en-US" sz="2400" dirty="0" err="1"/>
              <a:t>const</a:t>
            </a:r>
            <a:r>
              <a:rPr lang="en-US" sz="2400" dirty="0"/>
              <a:t> </a:t>
            </a:r>
            <a:r>
              <a:rPr lang="en-US" sz="2400" dirty="0" err="1"/>
              <a:t>curriedMultiply</a:t>
            </a:r>
            <a:r>
              <a:rPr lang="en-US" sz="2400" dirty="0"/>
              <a:t> = </a:t>
            </a:r>
            <a:r>
              <a:rPr lang="en-US" sz="2400" dirty="0">
                <a:solidFill>
                  <a:srgbClr val="FFC000"/>
                </a:solidFill>
              </a:rPr>
              <a:t>curry</a:t>
            </a:r>
            <a:r>
              <a:rPr lang="en-US" sz="2400" dirty="0"/>
              <a:t>( multiply ); </a:t>
            </a:r>
          </a:p>
          <a:p>
            <a:pPr marL="180975" indent="0">
              <a:spcBef>
                <a:spcPts val="0"/>
              </a:spcBef>
              <a:buNone/>
            </a:pPr>
            <a:r>
              <a:rPr lang="en-US" sz="2400" dirty="0" err="1"/>
              <a:t>const</a:t>
            </a:r>
            <a:r>
              <a:rPr lang="en-US" sz="2400" dirty="0"/>
              <a:t> double = </a:t>
            </a:r>
            <a:r>
              <a:rPr lang="en-US" sz="2400" dirty="0" err="1"/>
              <a:t>curriedMultiply</a:t>
            </a:r>
            <a:r>
              <a:rPr lang="en-US" sz="2400" dirty="0"/>
              <a:t>( 2 ); </a:t>
            </a:r>
          </a:p>
          <a:p>
            <a:pPr marL="180975" indent="0">
              <a:spcBef>
                <a:spcPts val="0"/>
              </a:spcBef>
              <a:buNone/>
            </a:pPr>
            <a:r>
              <a:rPr lang="en-US" sz="2400" dirty="0" err="1"/>
              <a:t>const</a:t>
            </a:r>
            <a:r>
              <a:rPr lang="en-US" sz="2400" dirty="0"/>
              <a:t> triple = </a:t>
            </a:r>
            <a:r>
              <a:rPr lang="en-US" sz="2400" dirty="0" err="1"/>
              <a:t>curriedMultiply</a:t>
            </a:r>
            <a:r>
              <a:rPr lang="en-US" sz="2400" dirty="0"/>
              <a:t>( 3 ); </a:t>
            </a:r>
          </a:p>
          <a:p>
            <a:pPr marL="180975" indent="0">
              <a:spcBef>
                <a:spcPts val="0"/>
              </a:spcBef>
              <a:buNone/>
            </a:pPr>
            <a:r>
              <a:rPr lang="en-US" sz="2400" dirty="0" err="1"/>
              <a:t>const</a:t>
            </a:r>
            <a:r>
              <a:rPr lang="en-US" sz="2400" dirty="0"/>
              <a:t> quadruple = </a:t>
            </a:r>
            <a:r>
              <a:rPr lang="en-US" sz="2400" dirty="0" err="1"/>
              <a:t>curriedMultiply</a:t>
            </a:r>
            <a:r>
              <a:rPr lang="en-US" sz="2400" dirty="0"/>
              <a:t>( 4 ); </a:t>
            </a:r>
          </a:p>
          <a:p>
            <a:pPr marL="180975" indent="0">
              <a:spcBef>
                <a:spcPts val="0"/>
              </a:spcBef>
              <a:buNone/>
            </a:pPr>
            <a:endParaRPr lang="en-US" sz="2400" dirty="0"/>
          </a:p>
          <a:p>
            <a:pPr marL="180975" indent="0">
              <a:spcBef>
                <a:spcPts val="0"/>
              </a:spcBef>
              <a:buNone/>
            </a:pPr>
            <a:r>
              <a:rPr lang="en-US" sz="2400" dirty="0" err="1"/>
              <a:t>console.log</a:t>
            </a:r>
            <a:r>
              <a:rPr lang="en-US" sz="2400" dirty="0"/>
              <a:t>(triple( 6 )); // 18</a:t>
            </a:r>
          </a:p>
        </p:txBody>
      </p:sp>
    </p:spTree>
    <p:extLst>
      <p:ext uri="{BB962C8B-B14F-4D97-AF65-F5344CB8AC3E}">
        <p14:creationId xmlns:p14="http://schemas.microsoft.com/office/powerpoint/2010/main" val="128373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a:t>
            </a:r>
            <a:r>
              <a:rPr lang="en-US" sz="3200" b="1" dirty="0">
                <a:solidFill>
                  <a:srgbClr val="92D050"/>
                </a:solidFill>
              </a:rPr>
              <a:t>factorial</a:t>
            </a:r>
            <a:r>
              <a:rPr lang="en-US" sz="3200" dirty="0"/>
              <a:t> = function ( n ) { </a:t>
            </a:r>
          </a:p>
          <a:p>
            <a:pPr marL="180975" indent="0">
              <a:spcBef>
                <a:spcPts val="0"/>
              </a:spcBef>
              <a:buNone/>
            </a:pPr>
            <a:r>
              <a:rPr lang="en-US" sz="3200" dirty="0"/>
              <a:t>	if ( n === 0 ) { </a:t>
            </a:r>
          </a:p>
          <a:p>
            <a:pPr marL="180975" indent="0">
              <a:spcBef>
                <a:spcPts val="0"/>
              </a:spcBef>
              <a:buNone/>
            </a:pPr>
            <a:r>
              <a:rPr lang="en-US" sz="3200" dirty="0"/>
              <a:t>		return 1;</a:t>
            </a:r>
          </a:p>
          <a:p>
            <a:pPr marL="180975" indent="0">
              <a:spcBef>
                <a:spcPts val="0"/>
              </a:spcBef>
              <a:buNone/>
            </a:pPr>
            <a:r>
              <a:rPr lang="en-US" sz="3200" dirty="0"/>
              <a:t>	 } </a:t>
            </a:r>
          </a:p>
          <a:p>
            <a:pPr marL="180975" indent="0">
              <a:spcBef>
                <a:spcPts val="0"/>
              </a:spcBef>
              <a:buNone/>
            </a:pPr>
            <a:r>
              <a:rPr lang="en-US" sz="3200" dirty="0"/>
              <a:t>	return n * </a:t>
            </a:r>
            <a:r>
              <a:rPr lang="en-US" sz="3200" b="1" dirty="0">
                <a:solidFill>
                  <a:srgbClr val="92D050"/>
                </a:solidFill>
              </a:rPr>
              <a:t>factorial</a:t>
            </a:r>
            <a:r>
              <a:rPr lang="en-US" sz="3200" dirty="0"/>
              <a:t>( n - 1 ); </a:t>
            </a:r>
          </a:p>
          <a:p>
            <a:pPr marL="180975" indent="0">
              <a:spcBef>
                <a:spcPts val="0"/>
              </a:spcBef>
              <a:buNone/>
            </a:pPr>
            <a:r>
              <a:rPr lang="en-US" sz="3200" dirty="0"/>
              <a:t>}; </a:t>
            </a:r>
          </a:p>
          <a:p>
            <a:pPr marL="180975" indent="0">
              <a:spcBef>
                <a:spcPts val="0"/>
              </a:spcBef>
              <a:buNone/>
            </a:pPr>
            <a:endParaRPr lang="en-US" sz="3200" dirty="0"/>
          </a:p>
          <a:p>
            <a:pPr marL="180975" indent="0">
              <a:spcBef>
                <a:spcPts val="0"/>
              </a:spcBef>
              <a:buNone/>
            </a:pPr>
            <a:r>
              <a:rPr lang="en-US" sz="3200" dirty="0" err="1"/>
              <a:t>console.log</a:t>
            </a:r>
            <a:r>
              <a:rPr lang="en-US" sz="3200" dirty="0"/>
              <a:t>(</a:t>
            </a:r>
            <a:r>
              <a:rPr lang="en-US" sz="3200" b="1" dirty="0">
                <a:solidFill>
                  <a:srgbClr val="92D050"/>
                </a:solidFill>
              </a:rPr>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82480" y="0"/>
            <a:ext cx="11099700" cy="2159100"/>
          </a:xfrm>
          <a:prstGeom prst="rect">
            <a:avLst/>
          </a:prstGeom>
        </p:spPr>
        <p:txBody>
          <a:bodyPr lIns="91425" tIns="91425" rIns="91425" bIns="91425" anchor="ctr" anchorCtr="0">
            <a:noAutofit/>
          </a:bodyPr>
          <a:lstStyle/>
          <a:p>
            <a:r>
              <a:rPr lang="en-US" sz="6000" b="1" dirty="0">
                <a:solidFill>
                  <a:srgbClr val="C00000"/>
                </a:solidFill>
              </a:rPr>
              <a:t>Exercise </a:t>
            </a:r>
            <a:r>
              <a:rPr lang="en-US" sz="6000" b="1" dirty="0" err="1">
                <a:solidFill>
                  <a:srgbClr val="C00000"/>
                </a:solidFill>
              </a:rPr>
              <a:t>Array.Reduce</a:t>
            </a:r>
            <a:r>
              <a:rPr lang="en-US" sz="6000" b="1" dirty="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a:p>
          <a:p>
            <a:pPr marL="180975" indent="0">
              <a:spcBef>
                <a:spcPts val="0"/>
              </a:spcBef>
              <a:buNone/>
            </a:pPr>
            <a:r>
              <a:rPr lang="en-US" sz="3200" dirty="0" err="1"/>
              <a:t>const</a:t>
            </a:r>
            <a:r>
              <a:rPr lang="en-US" sz="3200" dirty="0"/>
              <a:t> </a:t>
            </a:r>
            <a:r>
              <a:rPr lang="en-US" sz="3200" dirty="0">
                <a:solidFill>
                  <a:srgbClr val="FFC000"/>
                </a:solidFill>
              </a:rPr>
              <a:t>array1</a:t>
            </a:r>
            <a:r>
              <a:rPr lang="en-US" sz="3200" dirty="0"/>
              <a:t> = [1, 2, 3, 4];</a:t>
            </a:r>
          </a:p>
          <a:p>
            <a:pPr marL="180975" indent="0">
              <a:spcBef>
                <a:spcPts val="0"/>
              </a:spcBef>
              <a:buNone/>
            </a:pPr>
            <a:endParaRPr lang="en-US" sz="3200" dirty="0"/>
          </a:p>
          <a:p>
            <a:pPr marL="180975" indent="0">
              <a:spcBef>
                <a:spcPts val="0"/>
              </a:spcBef>
              <a:buNone/>
            </a:pPr>
            <a:r>
              <a:rPr lang="en-US" sz="3200" dirty="0" err="1"/>
              <a:t>const</a:t>
            </a:r>
            <a:r>
              <a:rPr lang="en-US" sz="3200" dirty="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a:t>;</a:t>
            </a:r>
          </a:p>
          <a:p>
            <a:pPr marL="180975" indent="0">
              <a:spcBef>
                <a:spcPts val="0"/>
              </a:spcBef>
              <a:buNone/>
            </a:pPr>
            <a:endParaRPr lang="en-US" sz="3200" dirty="0"/>
          </a:p>
          <a:p>
            <a:pPr marL="180975" indent="0">
              <a:spcBef>
                <a:spcPts val="0"/>
              </a:spcBef>
              <a:buNone/>
            </a:pPr>
            <a:r>
              <a:rPr lang="en-US" sz="3200" u="sng" dirty="0">
                <a:solidFill>
                  <a:srgbClr val="FFFF00"/>
                </a:solidFill>
              </a:rPr>
              <a:t>Questions:</a:t>
            </a:r>
            <a:endParaRPr lang="en-US" sz="3200" dirty="0">
              <a:solidFill>
                <a:srgbClr val="FFFF00"/>
              </a:solidFill>
            </a:endParaRPr>
          </a:p>
          <a:p>
            <a:pPr marL="695325" indent="-514350">
              <a:spcBef>
                <a:spcPts val="0"/>
              </a:spcBef>
              <a:buAutoNum type="arabicPeriod"/>
            </a:pPr>
            <a:r>
              <a:rPr lang="en-US" sz="3200" dirty="0">
                <a:solidFill>
                  <a:srgbClr val="FFC000"/>
                </a:solidFill>
              </a:rPr>
              <a:t>add all values in the array and print the total. Only use: </a:t>
            </a:r>
            <a:r>
              <a:rPr lang="en-US" sz="3200" dirty="0" err="1">
                <a:solidFill>
                  <a:srgbClr val="FFC000"/>
                </a:solidFill>
              </a:rPr>
              <a:t>Array.reduce</a:t>
            </a:r>
            <a:r>
              <a:rPr lang="en-US" sz="3200" dirty="0">
                <a:solidFill>
                  <a:srgbClr val="FFC000"/>
                </a:solidFill>
              </a:rPr>
              <a:t> ()</a:t>
            </a:r>
          </a:p>
          <a:p>
            <a:pPr marL="695325" indent="-514350">
              <a:spcBef>
                <a:spcPts val="0"/>
              </a:spcBef>
              <a:buAutoNum type="arabicPeriod"/>
            </a:pPr>
            <a:endParaRPr lang="en-US" sz="3200" b="1" dirty="0">
              <a:solidFill>
                <a:srgbClr val="FFC000"/>
              </a:solidFill>
            </a:endParaRPr>
          </a:p>
          <a:p>
            <a:pPr marL="180975" indent="0">
              <a:spcBef>
                <a:spcPts val="0"/>
              </a:spcBef>
              <a:buNone/>
            </a:pPr>
            <a:r>
              <a:rPr lang="en-US" sz="3200" b="1" dirty="0">
                <a:solidFill>
                  <a:srgbClr val="FFC000"/>
                </a:solidFill>
              </a:rPr>
              <a:t>2. </a:t>
            </a:r>
            <a:r>
              <a:rPr lang="en-US" sz="3200" dirty="0">
                <a:solidFill>
                  <a:srgbClr val="FFC000"/>
                </a:solidFill>
              </a:rPr>
              <a:t>add all values in the array + add an initial value and print the total. Only use: </a:t>
            </a:r>
            <a:r>
              <a:rPr lang="en-US" sz="3200" dirty="0" err="1">
                <a:solidFill>
                  <a:srgbClr val="FFC000"/>
                </a:solidFill>
              </a:rPr>
              <a:t>Array.reduce</a:t>
            </a:r>
            <a:r>
              <a:rPr lang="en-US" sz="3200" dirty="0">
                <a:solidFill>
                  <a:srgbClr val="FFC000"/>
                </a:solidFill>
              </a:rPr>
              <a:t> ()</a:t>
            </a:r>
          </a:p>
          <a:p>
            <a:pPr marL="180975" indent="0">
              <a:spcBef>
                <a:spcPts val="0"/>
              </a:spcBef>
              <a:buNone/>
            </a:pPr>
            <a:endParaRPr lang="en-US" sz="3200" b="1"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r>
              <a:rPr lang="en-US" sz="3200" b="1" dirty="0">
                <a:solidFill>
                  <a:srgbClr val="FFFF00"/>
                </a:solidFill>
              </a:rPr>
              <a:t>https://</a:t>
            </a:r>
            <a:r>
              <a:rPr lang="en-US" sz="3200" b="1" dirty="0" err="1">
                <a:solidFill>
                  <a:srgbClr val="FFFF00"/>
                </a:solidFill>
              </a:rPr>
              <a:t>developer.mozilla.org</a:t>
            </a:r>
            <a:r>
              <a:rPr lang="en-US" sz="3200" b="1" dirty="0">
                <a:solidFill>
                  <a:srgbClr val="FFFF00"/>
                </a:solidFill>
              </a:rPr>
              <a:t>/</a:t>
            </a:r>
            <a:r>
              <a:rPr lang="en-US" sz="3200" b="1" dirty="0" err="1">
                <a:solidFill>
                  <a:srgbClr val="FFFF00"/>
                </a:solidFill>
              </a:rPr>
              <a:t>en</a:t>
            </a:r>
            <a:r>
              <a:rPr lang="en-US" sz="3200" b="1" dirty="0">
                <a:solidFill>
                  <a:srgbClr val="FFFF00"/>
                </a:solidFill>
              </a:rPr>
              <a:t>-US/docs/Web/JavaScript/Reference </a:t>
            </a:r>
          </a:p>
          <a:p>
            <a:pPr marL="180975" indent="0">
              <a:spcBef>
                <a:spcPts val="0"/>
              </a:spcBef>
              <a:buNone/>
            </a:pPr>
            <a:endParaRPr lang="en-US" sz="3200" b="1" dirty="0">
              <a:solidFill>
                <a:srgbClr val="FFC000"/>
              </a:solidFill>
            </a:endParaRPr>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07530" y="164892"/>
            <a:ext cx="11099700" cy="148371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C00000"/>
                </a:solidFill>
              </a:rPr>
              <a:t>Exercise </a:t>
            </a:r>
            <a:r>
              <a:rPr lang="en-US" b="1" dirty="0" err="1">
                <a:solidFill>
                  <a:srgbClr val="C00000"/>
                </a:solidFill>
              </a:rPr>
              <a:t>Array.map</a:t>
            </a:r>
            <a:r>
              <a:rPr lang="en-US" b="1" dirty="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640729" y="2772864"/>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p>
          <a:p>
            <a:pPr marL="180975" indent="0">
              <a:spcBef>
                <a:spcPts val="0"/>
              </a:spcBef>
              <a:buNone/>
            </a:pPr>
            <a:endParaRPr lang="en-US" sz="3200" dirty="0"/>
          </a:p>
          <a:p>
            <a:pPr marL="180975" indent="0">
              <a:spcBef>
                <a:spcPts val="0"/>
              </a:spcBef>
              <a:buNone/>
            </a:pPr>
            <a:r>
              <a:rPr lang="en-US" sz="3200" u="sng" dirty="0">
                <a:solidFill>
                  <a:srgbClr val="FFFF00"/>
                </a:solidFill>
              </a:rPr>
              <a:t>Question:</a:t>
            </a:r>
          </a:p>
          <a:p>
            <a:pPr marL="180975" indent="0">
              <a:spcBef>
                <a:spcPts val="0"/>
              </a:spcBef>
              <a:buNone/>
            </a:pPr>
            <a:r>
              <a:rPr lang="en-US" sz="3200" dirty="0">
                <a:solidFill>
                  <a:srgbClr val="FFC000"/>
                </a:solidFill>
              </a:rPr>
              <a:t>Pass a function to map, so that the expected output is: Array [2, 8, 18, 32]</a:t>
            </a:r>
          </a:p>
          <a:p>
            <a:pPr marL="180975" indent="0">
              <a:spcBef>
                <a:spcPts val="0"/>
              </a:spcBef>
              <a:buNone/>
            </a:pPr>
            <a:endParaRPr lang="en-US" sz="3200" dirty="0"/>
          </a:p>
          <a:p>
            <a:pPr marL="180975" indent="0">
              <a:spcBef>
                <a:spcPts val="0"/>
              </a:spcBef>
              <a:buNone/>
            </a:pPr>
            <a:endParaRPr lang="en-US" sz="3200" dirty="0"/>
          </a:p>
          <a:p>
            <a:pPr marL="180975" indent="0">
              <a:spcBef>
                <a:spcPts val="0"/>
              </a:spcBef>
              <a:buNone/>
            </a:pPr>
            <a:r>
              <a:rPr lang="en-US" sz="3200" dirty="0"/>
              <a:t>   const map1 = </a:t>
            </a:r>
            <a:r>
              <a:rPr lang="en-US" sz="3200" dirty="0">
                <a:solidFill>
                  <a:srgbClr val="FFC000"/>
                </a:solidFill>
              </a:rPr>
              <a:t>array1</a:t>
            </a:r>
            <a:r>
              <a:rPr lang="en-US" sz="3200" dirty="0"/>
              <a:t>.map( </a:t>
            </a:r>
            <a:r>
              <a:rPr lang="en-US" sz="4000" dirty="0">
                <a:solidFill>
                  <a:srgbClr val="FF0000"/>
                </a:solidFill>
              </a:rPr>
              <a:t>? </a:t>
            </a:r>
            <a:r>
              <a:rPr lang="en-US" sz="3200" dirty="0"/>
              <a:t>);</a:t>
            </a:r>
          </a:p>
          <a:p>
            <a:pPr marL="180975" indent="0">
              <a:spcBef>
                <a:spcPts val="0"/>
              </a:spcBef>
              <a:buNone/>
            </a:pPr>
            <a:endParaRPr lang="en-US" sz="3200" dirty="0"/>
          </a:p>
          <a:p>
            <a:pPr marL="180975" indent="0">
              <a:spcBef>
                <a:spcPts val="0"/>
              </a:spcBef>
              <a:buNone/>
            </a:pPr>
            <a:r>
              <a:rPr lang="en-US" sz="3200" dirty="0"/>
              <a:t>   </a:t>
            </a:r>
            <a:r>
              <a:rPr lang="en-US" sz="3200" dirty="0" err="1"/>
              <a:t>console.log</a:t>
            </a:r>
            <a:r>
              <a:rPr lang="en-US" sz="3200" dirty="0"/>
              <a:t>(map1); </a:t>
            </a:r>
          </a:p>
          <a:p>
            <a:pPr marL="180975" indent="0">
              <a:spcBef>
                <a:spcPts val="0"/>
              </a:spcBef>
              <a:buNone/>
            </a:pPr>
            <a:endParaRPr lang="en-US" sz="3200" dirty="0"/>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67491" y="-285646"/>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C00000"/>
                </a:solidFill>
              </a:rPr>
              <a:t>Exercise </a:t>
            </a:r>
            <a:r>
              <a:rPr lang="en-US" b="1" dirty="0" err="1">
                <a:solidFill>
                  <a:srgbClr val="C00000"/>
                </a:solidFill>
              </a:rPr>
              <a:t>Array.filter</a:t>
            </a:r>
            <a:r>
              <a:rPr lang="en-US" b="1" dirty="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a:p>
          <a:p>
            <a:pPr marL="180975" indent="0">
              <a:spcBef>
                <a:spcPts val="0"/>
              </a:spcBef>
              <a:buNone/>
            </a:pPr>
            <a:r>
              <a:rPr lang="en-US" sz="3200" dirty="0"/>
              <a:t>let words = ['spray', 'limit', 'elite', 'exuberant', 'destruction', 'present'];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p>
          <a:p>
            <a:pPr marL="180975" indent="0">
              <a:spcBef>
                <a:spcPts val="0"/>
              </a:spcBef>
              <a:buNone/>
            </a:pPr>
            <a:r>
              <a:rPr lang="en-US" sz="3200" dirty="0"/>
              <a:t>	?</a:t>
            </a:r>
          </a:p>
          <a:p>
            <a:pPr marL="180975" indent="0">
              <a:spcBef>
                <a:spcPts val="0"/>
              </a:spcBef>
              <a:buNone/>
            </a:pPr>
            <a:r>
              <a:rPr lang="en-US" sz="3200" dirty="0"/>
              <a:t>});</a:t>
            </a:r>
          </a:p>
          <a:p>
            <a:pPr marL="180975" indent="0">
              <a:spcBef>
                <a:spcPts val="0"/>
              </a:spcBef>
              <a:buNone/>
            </a:pPr>
            <a:endParaRPr lang="en-US" sz="3200" dirty="0"/>
          </a:p>
          <a:p>
            <a:pPr marL="180975" indent="0">
              <a:spcBef>
                <a:spcPts val="0"/>
              </a:spcBef>
              <a:buNone/>
            </a:pPr>
            <a:r>
              <a:rPr lang="en-US" sz="3200" u="sng" dirty="0">
                <a:solidFill>
                  <a:srgbClr val="FFFF00"/>
                </a:solidFill>
              </a:rPr>
              <a:t>Question:</a:t>
            </a:r>
          </a:p>
          <a:p>
            <a:pPr marL="180975" indent="0">
              <a:spcBef>
                <a:spcPts val="0"/>
              </a:spcBef>
              <a:buNone/>
            </a:pPr>
            <a:r>
              <a:rPr lang="en-US" sz="3200" dirty="0">
                <a:solidFill>
                  <a:srgbClr val="FFC000"/>
                </a:solidFill>
              </a:rPr>
              <a:t>Filter all words which are longer than 6</a:t>
            </a:r>
          </a:p>
          <a:p>
            <a:pPr marL="180975" indent="0">
              <a:spcBef>
                <a:spcPts val="0"/>
              </a:spcBef>
              <a:buNone/>
            </a:pPr>
            <a:endParaRPr lang="en-US" sz="3200"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p:txBody>
      </p:sp>
    </p:spTree>
    <p:extLst>
      <p:ext uri="{BB962C8B-B14F-4D97-AF65-F5344CB8AC3E}">
        <p14:creationId xmlns:p14="http://schemas.microsoft.com/office/powerpoint/2010/main" val="1464793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0000"/>
                </a:solidFill>
              </a:rPr>
              <a:t>Higher order functions</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a:t>const</a:t>
            </a:r>
            <a:r>
              <a:rPr lang="en-US" sz="2800" dirty="0"/>
              <a:t> result = </a:t>
            </a:r>
            <a:r>
              <a:rPr lang="en-US" sz="2800" dirty="0" err="1"/>
              <a:t>addDivideThenSquareMultiply</a:t>
            </a:r>
            <a:r>
              <a:rPr lang="en-US" sz="2800" dirty="0"/>
              <a:t> ( 2, 8);</a:t>
            </a:r>
          </a:p>
          <a:p>
            <a:pPr marL="36000" indent="0" fontAlgn="base">
              <a:spcBef>
                <a:spcPts val="1200"/>
              </a:spcBef>
              <a:buNone/>
            </a:pPr>
            <a:endParaRPr lang="en-US" sz="2800" dirty="0"/>
          </a:p>
          <a:p>
            <a:pPr marL="36000" indent="0" fontAlgn="base">
              <a:spcBef>
                <a:spcPts val="1200"/>
              </a:spcBef>
              <a:buNone/>
            </a:pPr>
            <a:r>
              <a:rPr lang="en-US" sz="2800" u="sng" dirty="0">
                <a:solidFill>
                  <a:srgbClr val="FFFF00"/>
                </a:solidFill>
              </a:rPr>
              <a:t>Question:</a:t>
            </a:r>
          </a:p>
          <a:p>
            <a:pPr marL="36000" indent="0" fontAlgn="base">
              <a:spcBef>
                <a:spcPts val="1200"/>
              </a:spcBef>
              <a:buNone/>
            </a:pPr>
            <a:r>
              <a:rPr lang="en-US" sz="2800" dirty="0">
                <a:solidFill>
                  <a:srgbClr val="FFC000"/>
                </a:solidFill>
              </a:rPr>
              <a:t>Make a higher order function for </a:t>
            </a:r>
            <a:r>
              <a:rPr lang="en-US" sz="2800" dirty="0" err="1">
                <a:solidFill>
                  <a:srgbClr val="FFC000"/>
                </a:solidFill>
              </a:rPr>
              <a:t>addDivideThenSquareMultiply</a:t>
            </a:r>
            <a:r>
              <a:rPr lang="en-US" sz="2800" dirty="0">
                <a:solidFill>
                  <a:srgbClr val="FFC000"/>
                </a:solidFill>
              </a:rPr>
              <a:t>. </a:t>
            </a:r>
          </a:p>
          <a:p>
            <a:pPr marL="36000" indent="0" fontAlgn="base">
              <a:spcBef>
                <a:spcPts val="1200"/>
              </a:spcBef>
              <a:buNone/>
            </a:pPr>
            <a:r>
              <a:rPr lang="en-US" sz="2800" dirty="0">
                <a:solidFill>
                  <a:srgbClr val="FFC000"/>
                </a:solidFill>
              </a:rPr>
              <a:t>What is the result?</a:t>
            </a:r>
          </a:p>
        </p:txBody>
      </p:sp>
    </p:spTree>
    <p:extLst>
      <p:ext uri="{BB962C8B-B14F-4D97-AF65-F5344CB8AC3E}">
        <p14:creationId xmlns:p14="http://schemas.microsoft.com/office/powerpoint/2010/main" val="9295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Side-effect 1</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a:solidFill>
                <a:srgbClr val="FFC000"/>
              </a:solidFill>
            </a:endParaRPr>
          </a:p>
          <a:p>
            <a:pPr marL="180975"/>
            <a:r>
              <a:rPr lang="en-US" sz="3200" b="1" dirty="0">
                <a:solidFill>
                  <a:srgbClr val="FFC000"/>
                </a:solidFill>
              </a:rPr>
              <a:t>When a program modifies state:</a:t>
            </a:r>
          </a:p>
          <a:p>
            <a:pPr marL="180975"/>
            <a:endParaRPr lang="en-US" sz="3200" b="1" dirty="0">
              <a:solidFill>
                <a:srgbClr val="FFC000"/>
              </a:solidFill>
            </a:endParaRPr>
          </a:p>
          <a:p>
            <a:pPr marL="180975"/>
            <a:r>
              <a:rPr lang="en-US" sz="4000" b="1" dirty="0">
                <a:solidFill>
                  <a:schemeClr val="bg1"/>
                </a:solidFill>
              </a:rPr>
              <a:t>let</a:t>
            </a:r>
            <a:r>
              <a:rPr lang="en-US" sz="4000" dirty="0">
                <a:solidFill>
                  <a:schemeClr val="bg1"/>
                </a:solidFill>
              </a:rPr>
              <a:t> 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count </a:t>
            </a:r>
            <a:r>
              <a:rPr lang="en-US" sz="4000" b="1" dirty="0">
                <a:solidFill>
                  <a:schemeClr val="bg1"/>
                </a:solidFill>
              </a:rPr>
              <a:t>+</a:t>
            </a:r>
            <a:r>
              <a:rPr lang="en-US" sz="4000" dirty="0">
                <a:solidFill>
                  <a:schemeClr val="bg1"/>
                </a:solidFill>
              </a:rPr>
              <a:t> 1; </a:t>
            </a:r>
          </a:p>
          <a:p>
            <a:pPr marL="180975"/>
            <a:r>
              <a:rPr lang="en-US" sz="4000" dirty="0">
                <a:solidFill>
                  <a:schemeClr val="bg1"/>
                </a:solidFill>
              </a:rPr>
              <a:t>};</a:t>
            </a:r>
            <a:endParaRPr lang="en-US" sz="3698" dirty="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br>
              <a:rPr lang="en-US" b="1" dirty="0">
                <a:solidFill>
                  <a:srgbClr val="FFFF00"/>
                </a:solidFill>
              </a:rPr>
            </a:br>
            <a:r>
              <a:rPr lang="en-US" b="1" dirty="0">
                <a:solidFill>
                  <a:srgbClr val="FF0000"/>
                </a:solidFill>
              </a:rPr>
              <a:t>Currying</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u="sng" dirty="0">
                <a:solidFill>
                  <a:srgbClr val="FFFF00"/>
                </a:solidFill>
              </a:rPr>
              <a:t>Question:</a:t>
            </a:r>
          </a:p>
          <a:p>
            <a:pPr marL="36000" indent="0" fontAlgn="base">
              <a:spcBef>
                <a:spcPts val="1200"/>
              </a:spcBef>
              <a:buNone/>
            </a:pPr>
            <a:r>
              <a:rPr lang="en-US" sz="2800" dirty="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a:t>var</a:t>
            </a:r>
            <a:r>
              <a:rPr lang="en-US" sz="2800" dirty="0"/>
              <a:t> greet = function(greeting, name) { </a:t>
            </a:r>
          </a:p>
          <a:p>
            <a:pPr marL="36000" indent="0" fontAlgn="base">
              <a:spcBef>
                <a:spcPts val="1200"/>
              </a:spcBef>
              <a:buNone/>
            </a:pPr>
            <a:r>
              <a:rPr lang="en-US" sz="2800" dirty="0"/>
              <a:t>	</a:t>
            </a:r>
            <a:r>
              <a:rPr lang="en-US" sz="2800" dirty="0" err="1"/>
              <a:t>console.log</a:t>
            </a:r>
            <a:r>
              <a:rPr lang="en-US" sz="2800" dirty="0"/>
              <a:t>(greeting + ", " + name); </a:t>
            </a:r>
          </a:p>
          <a:p>
            <a:pPr marL="36000" indent="0" fontAlgn="base">
              <a:spcBef>
                <a:spcPts val="1200"/>
              </a:spcBef>
              <a:buNone/>
            </a:pPr>
            <a:r>
              <a:rPr lang="en-US" sz="2800" dirty="0"/>
              <a:t>}; </a:t>
            </a:r>
          </a:p>
          <a:p>
            <a:pPr marL="36000" indent="0" fontAlgn="base">
              <a:spcBef>
                <a:spcPts val="1200"/>
              </a:spcBef>
              <a:buNone/>
            </a:pPr>
            <a:r>
              <a:rPr lang="en-US" sz="2800" dirty="0"/>
              <a:t>greet("Hello", "Heidi"); //"Hello, Heidi”</a:t>
            </a:r>
          </a:p>
          <a:p>
            <a:pPr marL="36000" indent="0" fontAlgn="base">
              <a:spcBef>
                <a:spcPts val="1200"/>
              </a:spcBef>
              <a:buNone/>
            </a:pPr>
            <a:endParaRPr lang="en-US" sz="2800" dirty="0"/>
          </a:p>
          <a:p>
            <a:pPr marL="36000" indent="0" fontAlgn="base">
              <a:spcBef>
                <a:spcPts val="1200"/>
              </a:spcBef>
              <a:buNone/>
            </a:pPr>
            <a:r>
              <a:rPr lang="en-US" sz="2800" u="sng" dirty="0">
                <a:solidFill>
                  <a:srgbClr val="FFFF00"/>
                </a:solidFill>
              </a:rPr>
              <a:t>Solution:</a:t>
            </a:r>
          </a:p>
          <a:p>
            <a:pPr marL="36000" indent="0" fontAlgn="base">
              <a:spcBef>
                <a:spcPts val="1200"/>
              </a:spcBef>
              <a:buNone/>
            </a:pPr>
            <a:r>
              <a:rPr lang="en-US" sz="2800" dirty="0"/>
              <a:t>https://</a:t>
            </a:r>
            <a:r>
              <a:rPr lang="en-US" sz="2800" dirty="0" err="1"/>
              <a:t>www.sitepoint.com</a:t>
            </a:r>
            <a:r>
              <a:rPr lang="en-US" sz="2800" dirty="0"/>
              <a:t>/currying-in-functional-</a:t>
            </a:r>
            <a:r>
              <a:rPr lang="en-US" sz="2800" dirty="0" err="1"/>
              <a:t>javascript</a:t>
            </a:r>
            <a:r>
              <a:rPr lang="en-US" sz="2800" dirty="0"/>
              <a:t>/</a:t>
            </a:r>
          </a:p>
          <a:p>
            <a:pPr marL="36000" indent="0" fontAlgn="base">
              <a:spcBef>
                <a:spcPts val="1200"/>
              </a:spcBef>
              <a:buNone/>
            </a:pPr>
            <a:endParaRPr lang="en-US" sz="2800" dirty="0"/>
          </a:p>
        </p:txBody>
      </p:sp>
    </p:spTree>
    <p:extLst>
      <p:ext uri="{BB962C8B-B14F-4D97-AF65-F5344CB8AC3E}">
        <p14:creationId xmlns:p14="http://schemas.microsoft.com/office/powerpoint/2010/main" val="198260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Side-effect 2</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a:solidFill>
                <a:srgbClr val="FFC000"/>
              </a:solidFill>
            </a:endParaRPr>
          </a:p>
          <a:p>
            <a:pPr marL="180975"/>
            <a:r>
              <a:rPr lang="en-US" sz="3200" b="1" dirty="0">
                <a:solidFill>
                  <a:srgbClr val="FFC000"/>
                </a:solidFill>
              </a:rPr>
              <a:t>When a program mutates data:</a:t>
            </a:r>
          </a:p>
          <a:p>
            <a:pPr marL="180975"/>
            <a:endParaRPr lang="en-US" sz="3200" b="1" dirty="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a:solidFill>
                <a:schemeClr val="bg1"/>
              </a:solidFill>
            </a:endParaRPr>
          </a:p>
          <a:p>
            <a:pPr marL="180975"/>
            <a:r>
              <a:rPr lang="nl-NL" sz="3200" dirty="0">
                <a:solidFill>
                  <a:schemeClr val="bg1"/>
                </a:solidFill>
              </a:rPr>
              <a:t>	</a:t>
            </a:r>
            <a:r>
              <a:rPr lang="mr-IN" sz="3200" dirty="0" err="1">
                <a:solidFill>
                  <a:schemeClr val="bg1"/>
                </a:solidFill>
              </a:rPr>
              <a:t>array.sort</a:t>
            </a:r>
            <a:r>
              <a:rPr lang="mr-IN" sz="3200" dirty="0">
                <a:solidFill>
                  <a:schemeClr val="bg1"/>
                </a:solidFill>
              </a:rPr>
              <a:t>(); </a:t>
            </a:r>
            <a:endParaRPr lang="nl-NL" sz="3200" dirty="0">
              <a:solidFill>
                <a:schemeClr val="bg1"/>
              </a:solidFill>
            </a:endParaRPr>
          </a:p>
          <a:p>
            <a:pPr marL="180975"/>
            <a:r>
              <a:rPr lang="mr-IN" sz="3200" dirty="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Side-effect 3</a:t>
            </a: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a:solidFill>
                <a:srgbClr val="FFC000"/>
              </a:solidFill>
            </a:endParaRPr>
          </a:p>
          <a:p>
            <a:pPr marL="180975"/>
            <a:r>
              <a:rPr lang="en-US" sz="3200" b="1" dirty="0">
                <a:solidFill>
                  <a:srgbClr val="FFC000"/>
                </a:solidFill>
              </a:rPr>
              <a:t>When a program interacts with I/O</a:t>
            </a:r>
          </a:p>
          <a:p>
            <a:pPr marL="180975"/>
            <a:endParaRPr lang="en-US" sz="3200" b="1" dirty="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err="1">
                <a:solidFill>
                  <a:schemeClr val="bg1"/>
                </a:solidFill>
              </a:rPr>
              <a:t>console.log</a:t>
            </a:r>
            <a:r>
              <a:rPr lang="en-US" sz="3200" dirty="0">
                <a:solidFill>
                  <a:schemeClr val="bg1"/>
                </a:solidFill>
              </a:rPr>
              <a:t>("Log:", output); </a:t>
            </a:r>
          </a:p>
          <a:p>
            <a:pPr marL="180975"/>
            <a:r>
              <a:rPr lang="en-US" sz="3200" dirty="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Problems with Side-effects</a:t>
            </a: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a:solidFill>
                  <a:srgbClr val="FFC000"/>
                </a:solidFill>
              </a:rPr>
              <a:t>Functions are hard to test</a:t>
            </a:r>
          </a:p>
          <a:p>
            <a:pPr marL="752475" indent="-571500">
              <a:buFont typeface="Arial" charset="0"/>
              <a:buChar char="•"/>
            </a:pPr>
            <a:r>
              <a:rPr lang="en-US" sz="4000" b="1" dirty="0">
                <a:solidFill>
                  <a:srgbClr val="FFC000"/>
                </a:solidFill>
              </a:rPr>
              <a:t>Functions have no fixed behavior</a:t>
            </a:r>
          </a:p>
          <a:p>
            <a:pPr marL="752475" indent="-571500">
              <a:buFont typeface="Arial" charset="0"/>
              <a:buChar char="•"/>
            </a:pPr>
            <a:r>
              <a:rPr lang="en-US" sz="4000" b="1" dirty="0">
                <a:solidFill>
                  <a:srgbClr val="FFC000"/>
                </a:solidFill>
              </a:rPr>
              <a:t>Functions cannot be reused</a:t>
            </a:r>
          </a:p>
          <a:p>
            <a:pPr marL="752475" indent="-571500">
              <a:buFontTx/>
              <a:buChar char="-"/>
            </a:pPr>
            <a:endParaRPr lang="en-US" sz="4000" b="1" dirty="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Avoiding Side-effects 1</a:t>
            </a: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a:solidFill>
                  <a:schemeClr val="bg1">
                    <a:lumMod val="95000"/>
                  </a:schemeClr>
                </a:solidFill>
              </a:rPr>
              <a:t>input-arguments</a:t>
            </a:r>
            <a:r>
              <a:rPr lang="en-US" sz="4000" dirty="0">
                <a:solidFill>
                  <a:srgbClr val="FFC000"/>
                </a:solidFill>
              </a:rPr>
              <a:t> and return a value without causing side-effects. </a:t>
            </a:r>
          </a:p>
          <a:p>
            <a:pPr marL="752475" indent="-571500">
              <a:buFontTx/>
              <a:buChar char="-"/>
            </a:pPr>
            <a:endParaRPr lang="en-US" sz="4000" b="1" dirty="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p>
          <a:p>
            <a:pPr marL="180975"/>
            <a:r>
              <a:rPr lang="en-US" sz="4000" dirty="0">
                <a:solidFill>
                  <a:schemeClr val="bg1"/>
                </a:solidFill>
              </a:rPr>
              <a:t>	count </a:t>
            </a:r>
            <a:r>
              <a:rPr lang="en-US" sz="4000" b="1" dirty="0">
                <a:solidFill>
                  <a:schemeClr val="bg1"/>
                </a:solidFill>
              </a:rPr>
              <a:t>+</a:t>
            </a:r>
            <a:r>
              <a:rPr lang="en-US" sz="4000" dirty="0">
                <a:solidFill>
                  <a:schemeClr val="bg1"/>
                </a:solidFill>
              </a:rPr>
              <a:t> 1; </a:t>
            </a:r>
          </a:p>
          <a:p>
            <a:pPr marL="180975"/>
            <a:r>
              <a:rPr lang="en-US" sz="4000" dirty="0">
                <a:solidFill>
                  <a:schemeClr val="bg1"/>
                </a:solidFill>
              </a:rPr>
              <a:t>};</a:t>
            </a:r>
            <a:endParaRPr lang="en-US" sz="4000" b="1" dirty="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Avoiding Side-effects 2</a:t>
            </a: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Inputs should be </a:t>
            </a:r>
            <a:r>
              <a:rPr lang="en-US" sz="4000" i="1" dirty="0">
                <a:solidFill>
                  <a:schemeClr val="bg1"/>
                </a:solidFill>
              </a:rPr>
              <a:t>immutable !</a:t>
            </a:r>
          </a:p>
          <a:p>
            <a:pPr marL="752475" indent="-571500">
              <a:buFontTx/>
              <a:buChar char="-"/>
            </a:pPr>
            <a:endParaRPr lang="en-US" sz="4000" b="1" dirty="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=&gt;</a:t>
            </a:r>
            <a:r>
              <a:rPr lang="en-US" sz="4000" dirty="0">
                <a:solidFill>
                  <a:schemeClr val="bg1"/>
                </a:solidFill>
              </a:rPr>
              <a:t> {</a:t>
            </a:r>
          </a:p>
          <a:p>
            <a:pPr marL="180975"/>
            <a:r>
              <a:rPr lang="en-US" sz="4000" dirty="0">
                <a:solidFill>
                  <a:schemeClr val="bg1"/>
                </a:solidFill>
              </a:rPr>
              <a:t> 	</a:t>
            </a:r>
            <a:r>
              <a:rPr lang="en-US" sz="4000" b="1" dirty="0">
                <a:solidFill>
                  <a:schemeClr val="bg1"/>
                </a:solidFill>
              </a:rPr>
              <a:t>return</a:t>
            </a:r>
            <a:r>
              <a:rPr lang="en-US" sz="4000" dirty="0">
                <a:solidFill>
                  <a:schemeClr val="bg1"/>
                </a:solidFill>
              </a:rPr>
              <a:t> </a:t>
            </a:r>
            <a:r>
              <a:rPr lang="en-US" sz="4000" dirty="0">
                <a:solidFill>
                  <a:srgbClr val="92D050"/>
                </a:solidFill>
              </a:rPr>
              <a:t>array</a:t>
            </a:r>
            <a:r>
              <a:rPr lang="en-US" sz="4000" dirty="0">
                <a:solidFill>
                  <a:schemeClr val="bg1"/>
                </a:solidFill>
              </a:rPr>
              <a:t>[0]; </a:t>
            </a:r>
          </a:p>
          <a:p>
            <a:pPr marL="180975"/>
            <a:r>
              <a:rPr lang="en-US" sz="4000" dirty="0">
                <a:solidFill>
                  <a:schemeClr val="bg1"/>
                </a:solidFill>
              </a:rPr>
              <a:t>}; </a:t>
            </a: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3</a:t>
            </a:r>
            <a:r>
              <a:rPr lang="en-US" sz="4000" dirty="0">
                <a:solidFill>
                  <a:srgbClr val="FFFF00"/>
                </a:solidFill>
              </a:rPr>
              <a:t> </a:t>
            </a:r>
          </a:p>
          <a:p>
            <a:pPr marL="180975"/>
            <a:r>
              <a:rPr lang="en-US" sz="4000" dirty="0" err="1">
                <a:solidFill>
                  <a:srgbClr val="92D050"/>
                </a:solidFill>
              </a:rPr>
              <a:t>array</a:t>
            </a:r>
            <a:r>
              <a:rPr lang="en-US" sz="4000" dirty="0" err="1">
                <a:solidFill>
                  <a:schemeClr val="bg1"/>
                </a:solidFill>
              </a:rPr>
              <a:t>.sort</a:t>
            </a:r>
            <a:r>
              <a:rPr lang="en-US" sz="4000" dirty="0">
                <a:solidFill>
                  <a:schemeClr val="bg1"/>
                </a:solidFill>
              </a:rPr>
              <a:t>();  </a:t>
            </a:r>
            <a:r>
              <a:rPr lang="en-US" sz="4000" i="1" dirty="0">
                <a:solidFill>
                  <a:srgbClr val="FF0000"/>
                </a:solidFill>
              </a:rPr>
              <a:t>// </a:t>
            </a:r>
            <a:r>
              <a:rPr lang="en-US" sz="4000" i="1" dirty="0" err="1">
                <a:solidFill>
                  <a:srgbClr val="FF0000"/>
                </a:solidFill>
              </a:rPr>
              <a:t>TypeError</a:t>
            </a:r>
            <a:endParaRPr lang="en-US" sz="4000" dirty="0">
              <a:solidFill>
                <a:srgbClr val="FF0000"/>
              </a:solidFill>
            </a:endParaRP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3</a:t>
            </a:r>
            <a:r>
              <a:rPr lang="en-US" sz="4000" dirty="0">
                <a:solidFill>
                  <a:srgbClr val="FFFF00"/>
                </a:solidFill>
              </a:rPr>
              <a:t> </a:t>
            </a:r>
            <a:r>
              <a:rPr lang="en-US" sz="4000" dirty="0"/>
              <a:t>) </a:t>
            </a:r>
            <a:r>
              <a:rPr lang="en-US" sz="4000" i="1" dirty="0"/>
              <a:t>// 3</a:t>
            </a:r>
            <a:endParaRPr lang="en-US" sz="4000" b="1" dirty="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a:solidFill>
                  <a:srgbClr val="FFFF00"/>
                </a:solidFill>
              </a:rPr>
              <a:t>Avoiding Side-effects 2</a:t>
            </a: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Inputs should be </a:t>
            </a:r>
            <a:r>
              <a:rPr lang="en-US" sz="4000" i="1" dirty="0">
                <a:solidFill>
                  <a:schemeClr val="bg1"/>
                </a:solidFill>
              </a:rPr>
              <a:t>immutable !</a:t>
            </a:r>
          </a:p>
          <a:p>
            <a:pPr marL="752475" indent="-571500">
              <a:buFontTx/>
              <a:buChar char="-"/>
            </a:pPr>
            <a:endParaRPr lang="en-US" sz="4000" b="1" dirty="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r>
              <a:rPr lang="en-US" sz="2400" dirty="0">
                <a:solidFill>
                  <a:srgbClr val="FFC000"/>
                </a:solidFill>
              </a:rPr>
              <a:t>// immutable</a:t>
            </a:r>
          </a:p>
          <a:p>
            <a:pPr marL="180975"/>
            <a:r>
              <a:rPr lang="en-US" sz="4000" dirty="0" err="1">
                <a:solidFill>
                  <a:schemeClr val="bg1"/>
                </a:solidFill>
              </a:rPr>
              <a:t>const</a:t>
            </a:r>
            <a:r>
              <a:rPr lang="en-US" sz="4000" dirty="0">
                <a:solidFill>
                  <a:schemeClr val="bg1"/>
                </a:solidFill>
              </a:rPr>
              <a:t> </a:t>
            </a:r>
            <a:r>
              <a:rPr lang="en-US" sz="4000" dirty="0">
                <a:solidFill>
                  <a:srgbClr val="92D050"/>
                </a:solidFill>
              </a:rPr>
              <a:t>array </a:t>
            </a:r>
            <a:r>
              <a:rPr lang="en-US" sz="4000" dirty="0">
                <a:solidFill>
                  <a:schemeClr val="bg1"/>
                </a:solidFill>
              </a:rPr>
              <a:t>= [ </a:t>
            </a:r>
            <a:r>
              <a:rPr lang="en-US" sz="4000" dirty="0">
                <a:solidFill>
                  <a:srgbClr val="FFFF00"/>
                </a:solidFill>
              </a:rPr>
              <a:t>...</a:t>
            </a:r>
            <a:r>
              <a:rPr lang="en-US" sz="4000" dirty="0" err="1">
                <a:solidFill>
                  <a:srgbClr val="FFFF00"/>
                </a:solidFill>
              </a:rPr>
              <a:t>prevArr</a:t>
            </a:r>
            <a:r>
              <a:rPr lang="en-US" sz="4000" dirty="0">
                <a:solidFill>
                  <a:srgbClr val="FFFF00"/>
                </a:solidFill>
              </a:rPr>
              <a:t> </a:t>
            </a:r>
            <a:r>
              <a:rPr lang="en-US" sz="4000" dirty="0">
                <a:solidFill>
                  <a:schemeClr val="bg1"/>
                </a:solidFill>
              </a:rPr>
              <a:t>]  </a:t>
            </a:r>
            <a:r>
              <a:rPr lang="en-US" sz="2800" dirty="0">
                <a:solidFill>
                  <a:srgbClr val="FF0000"/>
                </a:solidFill>
              </a:rPr>
              <a:t>// copy with spread operator</a:t>
            </a: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array</a:t>
            </a:r>
            <a:r>
              <a:rPr lang="en-US" sz="4000" dirty="0">
                <a:solidFill>
                  <a:schemeClr val="bg1"/>
                </a:solidFill>
              </a:rPr>
              <a:t>) </a:t>
            </a:r>
            <a:r>
              <a:rPr lang="en-US" sz="4000" b="1" dirty="0">
                <a:solidFill>
                  <a:schemeClr val="bg1"/>
                </a:solidFill>
              </a:rPr>
              <a:t>=&gt;</a:t>
            </a:r>
            <a:r>
              <a:rPr lang="en-US" sz="4000" dirty="0">
                <a:solidFill>
                  <a:schemeClr val="bg1"/>
                </a:solidFill>
              </a:rPr>
              <a:t> {</a:t>
            </a:r>
          </a:p>
          <a:p>
            <a:pPr marL="180975"/>
            <a:r>
              <a:rPr lang="en-US" sz="4000" dirty="0">
                <a:solidFill>
                  <a:schemeClr val="bg1"/>
                </a:solidFill>
              </a:rPr>
              <a:t> 	</a:t>
            </a:r>
            <a:r>
              <a:rPr lang="en-US" sz="4000" b="1" dirty="0">
                <a:solidFill>
                  <a:schemeClr val="bg1"/>
                </a:solidFill>
              </a:rPr>
              <a:t>return</a:t>
            </a:r>
            <a:r>
              <a:rPr lang="en-US" sz="4000" dirty="0">
                <a:solidFill>
                  <a:schemeClr val="bg1"/>
                </a:solidFill>
              </a:rPr>
              <a:t> </a:t>
            </a:r>
            <a:r>
              <a:rPr lang="en-US" sz="4000" dirty="0">
                <a:solidFill>
                  <a:srgbClr val="92D050"/>
                </a:solidFill>
              </a:rPr>
              <a:t>array</a:t>
            </a:r>
            <a:r>
              <a:rPr lang="en-US" sz="4000" dirty="0">
                <a:solidFill>
                  <a:schemeClr val="bg1"/>
                </a:solidFill>
              </a:rPr>
              <a:t>[0]; </a:t>
            </a:r>
          </a:p>
          <a:p>
            <a:pPr marL="180975"/>
            <a:r>
              <a:rPr lang="en-US" sz="4000" dirty="0">
                <a:solidFill>
                  <a:schemeClr val="bg1"/>
                </a:solidFill>
              </a:rPr>
              <a:t>}; </a:t>
            </a: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3</a:t>
            </a:r>
            <a:r>
              <a:rPr lang="en-US" sz="4000" dirty="0">
                <a:solidFill>
                  <a:srgbClr val="FFFF00"/>
                </a:solidFill>
              </a:rPr>
              <a:t> </a:t>
            </a:r>
          </a:p>
          <a:p>
            <a:pPr marL="180975"/>
            <a:r>
              <a:rPr lang="en-US" sz="4000" dirty="0" err="1">
                <a:solidFill>
                  <a:srgbClr val="92D050"/>
                </a:solidFill>
              </a:rPr>
              <a:t>array</a:t>
            </a:r>
            <a:r>
              <a:rPr lang="en-US" sz="4000" dirty="0" err="1">
                <a:solidFill>
                  <a:schemeClr val="bg1"/>
                </a:solidFill>
              </a:rPr>
              <a:t>.sort</a:t>
            </a:r>
            <a:r>
              <a:rPr lang="en-US" sz="4000" dirty="0">
                <a:solidFill>
                  <a:schemeClr val="bg1"/>
                </a:solidFill>
              </a:rPr>
              <a:t>();  </a:t>
            </a:r>
          </a:p>
          <a:p>
            <a:pPr marL="180975"/>
            <a:r>
              <a:rPr lang="en-US" sz="4000" dirty="0" err="1">
                <a:solidFill>
                  <a:schemeClr val="bg1"/>
                </a:solidFill>
              </a:rPr>
              <a:t>getFirst</a:t>
            </a:r>
            <a:r>
              <a:rPr lang="en-US" sz="4000" dirty="0">
                <a:solidFill>
                  <a:schemeClr val="bg1"/>
                </a:solidFill>
              </a:rPr>
              <a:t>(</a:t>
            </a:r>
            <a:r>
              <a:rPr lang="en-US" sz="4000" dirty="0">
                <a:solidFill>
                  <a:srgbClr val="92D050"/>
                </a:solidFill>
              </a:rPr>
              <a:t>array</a:t>
            </a:r>
            <a:r>
              <a:rPr lang="en-US" sz="4000" dirty="0">
                <a:solidFill>
                  <a:schemeClr val="bg1"/>
                </a:solidFill>
              </a:rPr>
              <a:t>);  </a:t>
            </a:r>
            <a:r>
              <a:rPr lang="en-US" sz="4000" i="1" dirty="0">
                <a:solidFill>
                  <a:srgbClr val="FFFF00"/>
                </a:solidFill>
              </a:rPr>
              <a:t>// 1</a:t>
            </a:r>
            <a:r>
              <a:rPr lang="en-US" sz="4000" dirty="0"/>
              <a:t>) </a:t>
            </a:r>
            <a:r>
              <a:rPr lang="en-US" sz="4000" i="1" dirty="0"/>
              <a:t>// 3</a:t>
            </a:r>
            <a:endParaRPr lang="en-US" sz="4000" b="1" dirty="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3148</TotalTime>
  <Words>2081</Words>
  <Application>Microsoft Macintosh PowerPoint</Application>
  <PresentationFormat>Custom</PresentationFormat>
  <Paragraphs>274</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Helvetica Neue</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85</cp:revision>
  <dcterms:modified xsi:type="dcterms:W3CDTF">2022-05-30T06:11:05Z</dcterms:modified>
</cp:coreProperties>
</file>