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08" r:id="rId19"/>
    <p:sldId id="398" r:id="rId20"/>
    <p:sldId id="405" r:id="rId21"/>
    <p:sldId id="409" r:id="rId22"/>
    <p:sldId id="400" r:id="rId23"/>
    <p:sldId id="401" r:id="rId24"/>
    <p:sldId id="406" r:id="rId25"/>
    <p:sldId id="407" r:id="rId26"/>
    <p:sldId id="402" r:id="rId27"/>
    <p:sldId id="393" r:id="rId28"/>
    <p:sldId id="395" r:id="rId29"/>
    <p:sldId id="394" r:id="rId30"/>
    <p:sldId id="396" r:id="rId3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83935" autoAdjust="0"/>
  </p:normalViewPr>
  <p:slideViewPr>
    <p:cSldViewPr snapToGrid="0">
      <p:cViewPr varScale="1">
        <p:scale>
          <a:sx n="78" d="100"/>
          <a:sy n="78" d="100"/>
        </p:scale>
        <p:origin x="7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30-04-18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20</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err="1" smtClean="0">
                <a:solidFill>
                  <a:srgbClr val="FF0000"/>
                </a:solidFill>
              </a:rPr>
              <a:t>Example</a:t>
            </a:r>
            <a:r>
              <a:rPr lang="nl-NL" sz="1200" b="1" dirty="0" smtClean="0">
                <a:solidFill>
                  <a:srgbClr val="FF0000"/>
                </a:solidFill>
              </a:rPr>
              <a:t> stream: </a:t>
            </a:r>
            <a:r>
              <a:rPr lang="nl-NL" sz="1200" b="1" dirty="0" smtClean="0"/>
              <a:t>list of ’share </a:t>
            </a:r>
            <a:r>
              <a:rPr lang="nl-NL" sz="1200" b="1" dirty="0" err="1" smtClean="0"/>
              <a:t>prices</a:t>
            </a:r>
            <a:r>
              <a:rPr lang="nl-NL" sz="1200" b="1" dirty="0" smtClean="0"/>
              <a:t>’ </a:t>
            </a:r>
            <a:r>
              <a:rPr lang="nl-NL" sz="1200" b="1" dirty="0" err="1" smtClean="0"/>
              <a:t>which</a:t>
            </a:r>
            <a:r>
              <a:rPr lang="nl-NL" sz="1200" b="1" dirty="0" smtClean="0"/>
              <a:t> changes </a:t>
            </a:r>
            <a:r>
              <a:rPr lang="nl-NL" sz="1200" b="1" dirty="0" err="1" smtClean="0"/>
              <a:t>each</a:t>
            </a:r>
            <a:r>
              <a:rPr lang="nl-NL" sz="1200" b="1" smtClean="0"/>
              <a:t> minute.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  (= PUSH BERICHT)</a:t>
            </a:r>
            <a:endParaRPr lang="en-US" b="1"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 ES6</a:t>
            </a:r>
            <a:r>
              <a:rPr lang="en-US" baseline="0" dirty="0" smtClean="0"/>
              <a:t> </a:t>
            </a:r>
            <a:r>
              <a:rPr lang="en-US" b="1" dirty="0" smtClean="0"/>
              <a:t>arrow functions</a:t>
            </a:r>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r>
              <a:rPr lang="nl-NL" b="1" i="1" baseline="0" dirty="0" smtClean="0"/>
              <a:t>. Program in a OO </a:t>
            </a:r>
            <a:r>
              <a:rPr lang="nl-NL" b="1" i="1" baseline="0" dirty="0" err="1" smtClean="0"/>
              <a:t>style</a:t>
            </a:r>
            <a:r>
              <a:rPr lang="nl-NL" b="1" i="1" baseline="0" smtClean="0"/>
              <a: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30-04-18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30-04-18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30-04-18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22.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9.tiff"/><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Asynchronous programming</a:t>
            </a:r>
            <a:endParaRPr lang="en-US" dirty="0"/>
          </a:p>
        </p:txBody>
      </p:sp>
      <p:pic>
        <p:nvPicPr>
          <p:cNvPr id="3" name="Picture 2"/>
          <p:cNvPicPr>
            <a:picLocks noChangeAspect="1"/>
          </p:cNvPicPr>
          <p:nvPr/>
        </p:nvPicPr>
        <p:blipFill>
          <a:blip r:embed="rId2"/>
          <a:stretch>
            <a:fillRect/>
          </a:stretch>
        </p:blipFill>
        <p:spPr>
          <a:xfrm>
            <a:off x="2667000" y="2305050"/>
            <a:ext cx="6858000" cy="4076700"/>
          </a:xfrm>
          <a:prstGeom prst="rect">
            <a:avLst/>
          </a:prstGeom>
        </p:spPr>
      </p:pic>
    </p:spTree>
    <p:extLst>
      <p:ext uri="{BB962C8B-B14F-4D97-AF65-F5344CB8AC3E}">
        <p14:creationId xmlns:p14="http://schemas.microsoft.com/office/powerpoint/2010/main" val="138791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C000"/>
                </a:solidFill>
              </a:rPr>
              <a:t>Asynchronous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httpClient</a:t>
            </a:r>
            <a:r>
              <a:rPr lang="nl-NL" sz="2400" b="1" dirty="0" smtClean="0">
                <a:latin typeface="Calibri" panose="020F0502020204030204" pitchFamily="34" charset="0"/>
                <a:ea typeface="ＭＳ 明朝"/>
                <a:cs typeface="Courier"/>
              </a:rPr>
              <a:t>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r>
              <a:rPr lang="nl-NL" sz="2400" dirty="0" smtClean="0"/>
              <a:t>In @</a:t>
            </a:r>
            <a:r>
              <a:rPr lang="nl-NL" sz="2400" dirty="0" err="1" smtClean="0"/>
              <a:t>NgModule</a:t>
            </a:r>
            <a:r>
              <a:rPr lang="nl-NL" sz="2400" dirty="0" smtClean="0"/>
              <a:t> </a:t>
            </a:r>
            <a:r>
              <a:rPr lang="nl-NL" sz="2400" dirty="0" smtClean="0">
                <a:sym typeface="Wingdings"/>
              </a:rPr>
              <a:t> </a:t>
            </a:r>
            <a:r>
              <a:rPr lang="nl-NL" b="1" dirty="0">
                <a:solidFill>
                  <a:srgbClr val="FF0000"/>
                </a:solidFill>
              </a:rPr>
              <a:t>import { </a:t>
            </a:r>
            <a:r>
              <a:rPr lang="nl-NL" b="1" dirty="0" err="1">
                <a:solidFill>
                  <a:srgbClr val="FF0000"/>
                </a:solidFill>
              </a:rPr>
              <a:t>HttpClientModule</a:t>
            </a:r>
            <a:r>
              <a:rPr lang="nl-NL" b="1" dirty="0">
                <a:solidFill>
                  <a:srgbClr val="FF0000"/>
                </a:solidFill>
              </a:rPr>
              <a:t> } </a:t>
            </a:r>
            <a:r>
              <a:rPr lang="nl-NL" b="1" dirty="0" err="1">
                <a:solidFill>
                  <a:srgbClr val="FF0000"/>
                </a:solidFill>
              </a:rPr>
              <a:t>from</a:t>
            </a:r>
            <a:r>
              <a:rPr lang="nl-NL" b="1" dirty="0">
                <a:solidFill>
                  <a:srgbClr val="FF0000"/>
                </a:solidFill>
              </a:rPr>
              <a:t> '@</a:t>
            </a:r>
            <a:r>
              <a:rPr lang="nl-NL" b="1" dirty="0" err="1">
                <a:solidFill>
                  <a:srgbClr val="FF0000"/>
                </a:solidFill>
              </a:rPr>
              <a:t>angular</a:t>
            </a:r>
            <a:r>
              <a:rPr lang="nl-NL" b="1" dirty="0">
                <a:solidFill>
                  <a:srgbClr val="FF0000"/>
                </a:solidFill>
              </a:rPr>
              <a:t>/common/http';</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Observable</a:t>
            </a:r>
            <a:endParaRPr lang="en-US" b="1" dirty="0"/>
          </a:p>
        </p:txBody>
      </p:sp>
      <p:pic>
        <p:nvPicPr>
          <p:cNvPr id="3" name="Picture 2"/>
          <p:cNvPicPr>
            <a:picLocks noChangeAspect="1"/>
          </p:cNvPicPr>
          <p:nvPr/>
        </p:nvPicPr>
        <p:blipFill>
          <a:blip r:embed="rId2"/>
          <a:stretch>
            <a:fillRect/>
          </a:stretch>
        </p:blipFill>
        <p:spPr>
          <a:xfrm>
            <a:off x="1317165" y="2416374"/>
            <a:ext cx="10036635" cy="3784305"/>
          </a:xfrm>
          <a:prstGeom prst="rect">
            <a:avLst/>
          </a:prstGeom>
        </p:spPr>
      </p:pic>
      <p:sp>
        <p:nvSpPr>
          <p:cNvPr id="4" name="Rectangle 3"/>
          <p:cNvSpPr/>
          <p:nvPr/>
        </p:nvSpPr>
        <p:spPr>
          <a:xfrm>
            <a:off x="4103538" y="1690688"/>
            <a:ext cx="3691010" cy="369332"/>
          </a:xfrm>
          <a:prstGeom prst="rect">
            <a:avLst/>
          </a:prstGeom>
        </p:spPr>
        <p:txBody>
          <a:bodyPr wrap="none">
            <a:spAutoFit/>
          </a:bodyPr>
          <a:lstStyle/>
          <a:p>
            <a:pPr algn="ctr"/>
            <a:r>
              <a:rPr lang="nl-NL" b="1" dirty="0">
                <a:solidFill>
                  <a:srgbClr val="FF0000"/>
                </a:solidFill>
              </a:rPr>
              <a:t>Returns a stream of </a:t>
            </a:r>
            <a:r>
              <a:rPr lang="nl-NL" b="1" dirty="0" err="1">
                <a:solidFill>
                  <a:srgbClr val="FF0000"/>
                </a:solidFill>
              </a:rPr>
              <a:t>values</a:t>
            </a:r>
            <a:r>
              <a:rPr lang="nl-NL" b="1" dirty="0">
                <a:solidFill>
                  <a:srgbClr val="FF0000"/>
                </a:solidFill>
              </a:rPr>
              <a:t> over time</a:t>
            </a:r>
          </a:p>
        </p:txBody>
      </p:sp>
    </p:spTree>
    <p:extLst>
      <p:ext uri="{BB962C8B-B14F-4D97-AF65-F5344CB8AC3E}">
        <p14:creationId xmlns:p14="http://schemas.microsoft.com/office/powerpoint/2010/main" val="122797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i="1" dirty="0" err="1" smtClean="0">
                <a:solidFill>
                  <a:schemeClr val="accent4">
                    <a:lumMod val="75000"/>
                  </a:schemeClr>
                </a:solidFill>
              </a:rPr>
              <a:t>Subscribe</a:t>
            </a:r>
            <a:r>
              <a:rPr lang="nl-NL" sz="2400" b="1" dirty="0" smtClean="0">
                <a:solidFill>
                  <a:schemeClr val="accent4">
                    <a:lumMod val="75000"/>
                  </a:schemeClr>
                </a:solidFill>
              </a:rPr>
              <a:t> </a:t>
            </a:r>
            <a:r>
              <a:rPr lang="nl-NL" sz="2400" b="1" dirty="0" err="1" smtClean="0">
                <a:solidFill>
                  <a:schemeClr val="accent4">
                    <a:lumMod val="75000"/>
                  </a:schemeClr>
                </a:solidFill>
              </a:rPr>
              <a:t>to</a:t>
            </a:r>
            <a:r>
              <a:rPr lang="nl-NL" sz="2400" b="1" dirty="0" smtClean="0">
                <a:solidFill>
                  <a:schemeClr val="accent4">
                    <a:lumMod val="75000"/>
                  </a:schemeClr>
                </a:solidFill>
              </a:rPr>
              <a:t> </a:t>
            </a:r>
            <a:r>
              <a:rPr lang="nl-NL" sz="2400" b="1" dirty="0" err="1" smtClean="0">
                <a:solidFill>
                  <a:schemeClr val="accent4">
                    <a:lumMod val="75000"/>
                  </a:schemeClr>
                </a:solidFill>
              </a:rPr>
              <a:t>the</a:t>
            </a:r>
            <a:r>
              <a:rPr lang="nl-NL" sz="2400" b="1" dirty="0" smtClean="0">
                <a:solidFill>
                  <a:schemeClr val="accent4">
                    <a:lumMod val="75000"/>
                  </a:schemeClr>
                </a:solidFill>
              </a:rPr>
              <a:t> stream (push </a:t>
            </a:r>
            <a:r>
              <a:rPr lang="nl-NL" sz="2400" b="1" dirty="0" err="1" smtClean="0">
                <a:solidFill>
                  <a:schemeClr val="accent4">
                    <a:lumMod val="75000"/>
                  </a:schemeClr>
                </a:solidFill>
              </a:rPr>
              <a:t>mechanism</a:t>
            </a:r>
            <a:r>
              <a:rPr lang="nl-NL" sz="2400" b="1" dirty="0" smtClean="0">
                <a:solidFill>
                  <a:schemeClr val="accent4">
                    <a:lumMod val="75000"/>
                  </a:schemeClr>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4" name="Picture 3"/>
          <p:cNvPicPr>
            <a:picLocks noChangeAspect="1"/>
          </p:cNvPicPr>
          <p:nvPr/>
        </p:nvPicPr>
        <p:blipFill>
          <a:blip r:embed="rId3"/>
          <a:stretch>
            <a:fillRect/>
          </a:stretch>
        </p:blipFill>
        <p:spPr>
          <a:xfrm>
            <a:off x="9033432" y="2605948"/>
            <a:ext cx="2176387" cy="820605"/>
          </a:xfrm>
          <a:prstGeom prst="rect">
            <a:avLst/>
          </a:prstGeom>
        </p:spPr>
      </p:pic>
      <p:pic>
        <p:nvPicPr>
          <p:cNvPr id="5" name="Picture 4"/>
          <p:cNvPicPr>
            <a:picLocks noChangeAspect="1"/>
          </p:cNvPicPr>
          <p:nvPr/>
        </p:nvPicPr>
        <p:blipFill>
          <a:blip r:embed="rId4"/>
          <a:stretch>
            <a:fillRect/>
          </a:stretch>
        </p:blipFill>
        <p:spPr>
          <a:xfrm>
            <a:off x="373626" y="3016250"/>
            <a:ext cx="2511157" cy="1883368"/>
          </a:xfrm>
          <a:prstGeom prst="rect">
            <a:avLst/>
          </a:prstGeom>
        </p:spPr>
      </p:pic>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3526971" y="2257313"/>
            <a:ext cx="5484081" cy="1569660"/>
          </a:xfrm>
          <a:prstGeom prst="rect">
            <a:avLst/>
          </a:prstGeom>
        </p:spPr>
        <p:txBody>
          <a:bodyPr wrap="square">
            <a:spAutoFit/>
          </a:bodyPr>
          <a:lstStyle/>
          <a:p>
            <a:pPr algn="ctr"/>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pPr algn="ctr"/>
            <a:endParaRPr lang="en-US" sz="3200" b="1" dirty="0">
              <a:solidFill>
                <a:srgbClr val="C00000"/>
              </a:solidFill>
            </a:endParaRPr>
          </a:p>
          <a:p>
            <a:pPr algn="ctr"/>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5124480"/>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  (</a:t>
            </a:r>
            <a:r>
              <a:rPr lang="nl-NL" b="1" i="1" dirty="0" smtClean="0">
                <a:solidFill>
                  <a:schemeClr val="accent4">
                    <a:lumMod val="75000"/>
                  </a:schemeClr>
                </a:solidFill>
                <a:latin typeface="Arial" charset="0"/>
                <a:ea typeface="Arial" charset="0"/>
                <a:cs typeface="Arial" charset="0"/>
                <a:sym typeface="Wingdings"/>
              </a:rPr>
              <a:t> map(), </a:t>
            </a:r>
            <a:r>
              <a:rPr lang="nl-NL" b="1" i="1" dirty="0" err="1" smtClean="0">
                <a:solidFill>
                  <a:schemeClr val="accent4">
                    <a:lumMod val="75000"/>
                  </a:schemeClr>
                </a:solidFill>
                <a:latin typeface="Arial" charset="0"/>
                <a:ea typeface="Arial" charset="0"/>
                <a:cs typeface="Arial" charset="0"/>
                <a:sym typeface="Wingdings"/>
              </a:rPr>
              <a:t>reduce</a:t>
            </a:r>
            <a:r>
              <a:rPr lang="nl-NL" b="1" i="1" dirty="0" smtClean="0">
                <a:solidFill>
                  <a:schemeClr val="accent4">
                    <a:lumMod val="75000"/>
                  </a:schemeClr>
                </a:solidFill>
                <a:latin typeface="Arial" charset="0"/>
                <a:ea typeface="Arial" charset="0"/>
                <a:cs typeface="Arial" charset="0"/>
                <a:sym typeface="Wingdings"/>
              </a:rPr>
              <a:t>()</a:t>
            </a:r>
            <a:r>
              <a:rPr lang="nl-NL" sz="2400" b="1" dirty="0" smtClean="0">
                <a:sym typeface="Wingdings"/>
              </a:rPr>
              <a:t>)</a:t>
            </a:r>
            <a:endParaRPr lang="nl-NL" sz="2400" b="1" dirty="0" smtClean="0"/>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rgbClr val="00B050"/>
                </a:solidFill>
              </a:rPr>
              <a:t>result</a:t>
            </a:r>
            <a:r>
              <a:rPr lang="nl-NL" sz="2400" b="1" u="sng" dirty="0" smtClean="0">
                <a:solidFill>
                  <a:schemeClr val="accent2"/>
                </a:solidFill>
              </a:rPr>
              <a:t> </a:t>
            </a:r>
            <a:r>
              <a:rPr lang="nl-NL" sz="2400" b="1" u="sng" dirty="0" smtClean="0"/>
              <a:t>= </a:t>
            </a:r>
            <a:r>
              <a:rPr lang="nl-NL" sz="2400" b="1" dirty="0" err="1" smtClean="0">
                <a:solidFill>
                  <a:schemeClr val="accent2"/>
                </a:solidFill>
              </a:rPr>
              <a:t>source</a:t>
            </a:r>
            <a:r>
              <a:rPr lang="nl-NL" sz="2400" b="1" u="sng" dirty="0" err="1" smtClean="0"/>
              <a:t>.</a:t>
            </a:r>
            <a:r>
              <a:rPr lang="nl-NL" sz="2400" b="1" u="sng" dirty="0" err="1" smtClean="0">
                <a:solidFill>
                  <a:srgbClr val="C00000"/>
                </a:solidFill>
              </a:rPr>
              <a:t>subscribe</a:t>
            </a:r>
            <a:r>
              <a:rPr lang="nl-NL" sz="2400" b="1" u="sng" dirty="0" smtClean="0"/>
              <a:t>(</a:t>
            </a:r>
            <a:r>
              <a:rPr lang="nl-NL" sz="3600" b="1" u="sng" dirty="0" smtClean="0"/>
              <a:t>x =&gt;</a:t>
            </a:r>
            <a:r>
              <a:rPr lang="nl-NL" sz="2400" b="1" u="sng" dirty="0" smtClean="0"/>
              <a: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spcBef>
                <a:spcPts val="50"/>
              </a:spcBef>
              <a:buNone/>
            </a:pPr>
            <a:r>
              <a:rPr lang="en-US" sz="1400" b="1" dirty="0">
                <a:solidFill>
                  <a:srgbClr val="FF0000"/>
                </a:solidFill>
              </a:rPr>
              <a:t>import</a:t>
            </a:r>
            <a:r>
              <a:rPr lang="en-US" sz="1400" b="1" dirty="0"/>
              <a:t> { Injectable } from </a:t>
            </a:r>
            <a:r>
              <a:rPr lang="en-US" sz="1400" b="1" dirty="0">
                <a:solidFill>
                  <a:srgbClr val="FF0000"/>
                </a:solidFill>
              </a:rPr>
              <a:t>'@</a:t>
            </a:r>
            <a:r>
              <a:rPr lang="en-US" sz="1400" b="1" dirty="0" smtClean="0">
                <a:solidFill>
                  <a:srgbClr val="FF0000"/>
                </a:solidFill>
              </a:rPr>
              <a:t>angular/core</a:t>
            </a:r>
            <a:r>
              <a:rPr lang="en-US" sz="1400" b="1" dirty="0" smtClean="0"/>
              <a:t>’;</a:t>
            </a:r>
            <a:endParaRPr lang="en-US" sz="1400" b="1" dirty="0"/>
          </a:p>
          <a:p>
            <a:pPr marL="0" indent="0">
              <a:spcBef>
                <a:spcPts val="50"/>
              </a:spcBef>
              <a:buNone/>
            </a:pPr>
            <a:r>
              <a:rPr lang="en-US" sz="1400" b="1" dirty="0">
                <a:solidFill>
                  <a:srgbClr val="FF0000"/>
                </a:solidFill>
              </a:rPr>
              <a:t>import</a:t>
            </a:r>
            <a:r>
              <a:rPr lang="en-US" sz="1400" b="1" dirty="0"/>
              <a:t> { </a:t>
            </a:r>
            <a:r>
              <a:rPr lang="en-US" sz="1400" b="1" dirty="0" err="1"/>
              <a:t>HttpClient</a:t>
            </a:r>
            <a:r>
              <a:rPr lang="en-US" sz="1400" b="1" dirty="0"/>
              <a:t>, </a:t>
            </a:r>
            <a:r>
              <a:rPr lang="en-US" sz="1400" b="1" dirty="0" err="1"/>
              <a:t>HttpHeaders</a:t>
            </a:r>
            <a:r>
              <a:rPr lang="en-US" sz="1400" b="1" dirty="0"/>
              <a:t> } from </a:t>
            </a:r>
            <a:r>
              <a:rPr lang="en-US" sz="1400" b="1" dirty="0">
                <a:solidFill>
                  <a:srgbClr val="FF0000"/>
                </a:solidFill>
              </a:rPr>
              <a:t>'@angular/common/http</a:t>
            </a:r>
            <a:r>
              <a:rPr lang="en-US" sz="1400" b="1" dirty="0" smtClean="0"/>
              <a:t>';</a:t>
            </a:r>
            <a:r>
              <a:rPr lang="en-US" sz="1400" b="1" dirty="0"/>
              <a:t/>
            </a:r>
            <a:br>
              <a:rPr lang="en-US" sz="1400" b="1" dirty="0"/>
            </a:br>
            <a:r>
              <a:rPr lang="en-US" sz="1400" b="1" dirty="0">
                <a:solidFill>
                  <a:srgbClr val="FF0000"/>
                </a:solidFill>
              </a:rPr>
              <a:t>import</a:t>
            </a:r>
            <a:r>
              <a:rPr lang="en-US" sz="1400" b="1" dirty="0"/>
              <a:t> { Observable } from '</a:t>
            </a:r>
            <a:r>
              <a:rPr lang="en-US" sz="1400" b="1" dirty="0" err="1">
                <a:solidFill>
                  <a:srgbClr val="FF0000"/>
                </a:solidFill>
              </a:rPr>
              <a:t>rxjs</a:t>
            </a:r>
            <a:r>
              <a:rPr lang="en-US" sz="1400" b="1" dirty="0">
                <a:solidFill>
                  <a:srgbClr val="FF0000"/>
                </a:solidFill>
              </a:rPr>
              <a:t>/Observable</a:t>
            </a:r>
            <a:r>
              <a:rPr lang="en-US" sz="1400" b="1" dirty="0"/>
              <a:t>';</a:t>
            </a:r>
          </a:p>
          <a:p>
            <a:pPr marL="0" indent="0">
              <a:spcBef>
                <a:spcPts val="50"/>
              </a:spcBef>
              <a:buNone/>
            </a:pPr>
            <a:r>
              <a:rPr lang="en-US" sz="1400" b="1" dirty="0">
                <a:solidFill>
                  <a:srgbClr val="FF0000"/>
                </a:solidFill>
              </a:rPr>
              <a:t>import</a:t>
            </a:r>
            <a:r>
              <a:rPr lang="en-US" sz="1400" b="1" dirty="0"/>
              <a:t> { of } from '</a:t>
            </a:r>
            <a:r>
              <a:rPr lang="en-US" sz="1400" b="1" dirty="0" err="1">
                <a:solidFill>
                  <a:srgbClr val="FF0000"/>
                </a:solidFill>
              </a:rPr>
              <a:t>rxjs</a:t>
            </a:r>
            <a:r>
              <a:rPr lang="en-US" sz="1400" b="1" dirty="0">
                <a:solidFill>
                  <a:srgbClr val="FF0000"/>
                </a:solidFill>
              </a:rPr>
              <a:t>/observable/of</a:t>
            </a:r>
            <a:r>
              <a:rPr lang="en-US" sz="1400" b="1" dirty="0"/>
              <a:t>';</a:t>
            </a:r>
          </a:p>
          <a:p>
            <a:pPr marL="0" indent="0">
              <a:spcBef>
                <a:spcPts val="50"/>
              </a:spcBef>
              <a:buNone/>
            </a:pPr>
            <a:r>
              <a:rPr lang="en-US" sz="1400" b="1" dirty="0">
                <a:solidFill>
                  <a:srgbClr val="FF0000"/>
                </a:solidFill>
              </a:rPr>
              <a:t>import</a:t>
            </a:r>
            <a:r>
              <a:rPr lang="en-US" sz="1400" b="1" dirty="0"/>
              <a:t> { </a:t>
            </a:r>
            <a:r>
              <a:rPr lang="en-US" sz="1400" b="1" dirty="0" err="1"/>
              <a:t>catchError</a:t>
            </a:r>
            <a:r>
              <a:rPr lang="en-US" sz="1400" b="1" dirty="0"/>
              <a:t>, map, tap } from '</a:t>
            </a:r>
            <a:r>
              <a:rPr lang="en-US" sz="1400" b="1" dirty="0" err="1">
                <a:solidFill>
                  <a:srgbClr val="FF0000"/>
                </a:solidFill>
              </a:rPr>
              <a:t>rxjs</a:t>
            </a:r>
            <a:r>
              <a:rPr lang="en-US" sz="1400" b="1" dirty="0">
                <a:solidFill>
                  <a:srgbClr val="FF0000"/>
                </a:solidFill>
              </a:rPr>
              <a:t>/operators</a:t>
            </a:r>
            <a:r>
              <a:rPr lang="en-US" sz="1400" b="1" dirty="0" smtClean="0"/>
              <a:t>';</a:t>
            </a:r>
            <a:r>
              <a:rPr lang="en-US" sz="1400" b="1" dirty="0"/>
              <a:t/>
            </a:r>
            <a:br>
              <a:rPr lang="en-US" sz="1400" b="1" dirty="0"/>
            </a:br>
            <a:r>
              <a:rPr lang="en-US" sz="1400" b="1" dirty="0">
                <a:solidFill>
                  <a:srgbClr val="FF0000"/>
                </a:solidFill>
              </a:rPr>
              <a:t>import</a:t>
            </a:r>
            <a:r>
              <a:rPr lang="en-US" sz="1400" b="1" dirty="0"/>
              <a:t> { Book } from './book</a:t>
            </a:r>
            <a:r>
              <a:rPr lang="en-US" sz="1400" b="1" dirty="0" smtClean="0"/>
              <a:t>';</a:t>
            </a:r>
            <a:endParaRPr lang="en-US" sz="1400" b="1" dirty="0"/>
          </a:p>
          <a:p>
            <a:pPr marL="0" indent="0">
              <a:spcBef>
                <a:spcPts val="50"/>
              </a:spcBef>
              <a:buNone/>
            </a:pPr>
            <a:endParaRPr lang="nl-NL" sz="1400" b="1" dirty="0" smtClean="0"/>
          </a:p>
          <a:p>
            <a:pPr marL="0" indent="0">
              <a:spcBef>
                <a:spcPts val="50"/>
              </a:spcBef>
              <a:buNone/>
            </a:pPr>
            <a:endParaRPr lang="nl-NL" sz="1400" b="1" dirty="0"/>
          </a:p>
          <a:p>
            <a:pPr marL="0" indent="0">
              <a:spcBef>
                <a:spcPts val="50"/>
              </a:spcBef>
              <a:buNone/>
            </a:pPr>
            <a:r>
              <a:rPr lang="nl-NL" sz="1400" b="1" i="1" dirty="0" smtClean="0">
                <a:solidFill>
                  <a:srgbClr val="FF0000"/>
                </a:solidFill>
              </a:rPr>
              <a:t>@</a:t>
            </a:r>
            <a:r>
              <a:rPr lang="nl-NL" sz="1400" b="1" i="1" dirty="0" err="1" smtClean="0">
                <a:solidFill>
                  <a:srgbClr val="FF0000"/>
                </a:solidFill>
              </a:rPr>
              <a:t>Injectable</a:t>
            </a:r>
            <a:r>
              <a:rPr lang="nl-NL" sz="1400" b="1" i="1" dirty="0" smtClean="0">
                <a:solidFill>
                  <a:srgbClr val="FF0000"/>
                </a:solidFill>
              </a:rPr>
              <a:t>()</a:t>
            </a:r>
          </a:p>
          <a:p>
            <a:pPr marL="0" indent="0">
              <a:spcBef>
                <a:spcPts val="50"/>
              </a:spcBef>
              <a:buNone/>
            </a:pPr>
            <a:r>
              <a:rPr lang="nl-NL" sz="1400" b="1" dirty="0" smtClean="0">
                <a:solidFill>
                  <a:schemeClr val="accent4">
                    <a:lumMod val="75000"/>
                  </a:schemeClr>
                </a:solidFill>
              </a:rPr>
              <a:t>export</a:t>
            </a:r>
            <a:r>
              <a:rPr lang="nl-NL" sz="1400" b="1" dirty="0" smtClean="0">
                <a:solidFill>
                  <a:srgbClr val="C00000"/>
                </a:solidFill>
              </a:rPr>
              <a:t> class</a:t>
            </a:r>
            <a:r>
              <a:rPr lang="nl-NL" sz="1400" b="1" dirty="0" smtClean="0"/>
              <a:t> </a:t>
            </a:r>
            <a:r>
              <a:rPr lang="nl-NL" sz="1400" b="1" dirty="0" err="1" smtClean="0"/>
              <a:t>BookService</a:t>
            </a:r>
            <a:r>
              <a:rPr lang="nl-NL" sz="1400" b="1" dirty="0" smtClean="0"/>
              <a:t> {</a:t>
            </a:r>
          </a:p>
          <a:p>
            <a:pPr marL="0" indent="0">
              <a:spcBef>
                <a:spcPts val="50"/>
              </a:spcBef>
              <a:buNone/>
            </a:pPr>
            <a:endParaRPr lang="nl-NL" sz="1400" b="1" dirty="0" smtClean="0"/>
          </a:p>
          <a:p>
            <a:pPr marL="0" indent="0">
              <a:spcBef>
                <a:spcPts val="50"/>
              </a:spcBef>
              <a:buNone/>
            </a:pPr>
            <a:r>
              <a:rPr lang="nl-NL" sz="1400" dirty="0" smtClean="0"/>
              <a:t>     </a:t>
            </a:r>
            <a:r>
              <a:rPr lang="nl-NL" sz="1400" b="1" dirty="0" smtClean="0"/>
              <a:t>private </a:t>
            </a:r>
            <a:r>
              <a:rPr lang="nl-NL" sz="1400" b="1" dirty="0" err="1"/>
              <a:t>booksUrl</a:t>
            </a:r>
            <a:r>
              <a:rPr lang="nl-NL" sz="1400" b="1" dirty="0"/>
              <a:t> = '</a:t>
            </a:r>
            <a:r>
              <a:rPr lang="nl-NL" sz="1400" b="1" dirty="0" err="1"/>
              <a:t>api</a:t>
            </a:r>
            <a:r>
              <a:rPr lang="nl-NL" sz="1400" b="1" dirty="0"/>
              <a:t>/</a:t>
            </a:r>
            <a:r>
              <a:rPr lang="nl-NL" sz="1400" b="1" dirty="0" err="1"/>
              <a:t>books</a:t>
            </a:r>
            <a:r>
              <a:rPr lang="nl-NL" sz="1400" b="1" dirty="0"/>
              <a:t>'; </a:t>
            </a:r>
            <a:r>
              <a:rPr lang="nl-NL" sz="1400" b="1" dirty="0" smtClean="0"/>
              <a:t>   </a:t>
            </a:r>
            <a:r>
              <a:rPr lang="nl-NL" sz="1400" i="1" dirty="0" smtClean="0"/>
              <a:t>// </a:t>
            </a:r>
            <a:r>
              <a:rPr lang="nl-NL" sz="1400" i="1" dirty="0"/>
              <a:t>URL </a:t>
            </a:r>
            <a:r>
              <a:rPr lang="nl-NL" sz="1400" i="1" dirty="0" err="1"/>
              <a:t>to</a:t>
            </a:r>
            <a:r>
              <a:rPr lang="nl-NL" sz="1400" i="1" dirty="0"/>
              <a:t> web </a:t>
            </a:r>
            <a:r>
              <a:rPr lang="nl-NL" sz="1400" i="1" dirty="0" err="1" smtClean="0"/>
              <a:t>api</a:t>
            </a:r>
            <a:endParaRPr lang="nl-NL" sz="1400" i="1" dirty="0"/>
          </a:p>
          <a:p>
            <a:pPr marL="0" indent="0">
              <a:spcBef>
                <a:spcPts val="50"/>
              </a:spcBef>
              <a:buNone/>
            </a:pPr>
            <a:endParaRPr lang="nl-NL" sz="1400" b="1" dirty="0"/>
          </a:p>
          <a:p>
            <a:pPr marL="0" indent="0">
              <a:spcBef>
                <a:spcPts val="50"/>
              </a:spcBef>
              <a:buNone/>
            </a:pPr>
            <a:r>
              <a:rPr lang="nl-NL" sz="1400" dirty="0"/>
              <a:t> </a:t>
            </a:r>
            <a:r>
              <a:rPr lang="nl-NL" sz="1400" dirty="0" smtClean="0"/>
              <a:t>    </a:t>
            </a:r>
            <a:r>
              <a:rPr lang="nl-NL" sz="1400" b="1" dirty="0" err="1" smtClean="0"/>
              <a:t>constructor</a:t>
            </a:r>
            <a:r>
              <a:rPr lang="nl-NL" sz="1400" b="1" dirty="0" smtClean="0"/>
              <a:t>(private </a:t>
            </a:r>
            <a:r>
              <a:rPr lang="nl-NL" sz="1400" b="1" dirty="0">
                <a:solidFill>
                  <a:srgbClr val="FF0000"/>
                </a:solidFill>
              </a:rPr>
              <a:t>http: </a:t>
            </a:r>
            <a:r>
              <a:rPr lang="nl-NL" sz="1400" b="1" dirty="0" err="1" smtClean="0">
                <a:solidFill>
                  <a:srgbClr val="FF0000"/>
                </a:solidFill>
              </a:rPr>
              <a:t>HttpClient</a:t>
            </a:r>
            <a:r>
              <a:rPr lang="nl-NL" sz="1400" b="1" dirty="0" smtClean="0"/>
              <a:t>) </a:t>
            </a:r>
            <a:r>
              <a:rPr lang="nl-NL" sz="1400" b="1" dirty="0"/>
              <a:t>{ }</a:t>
            </a:r>
          </a:p>
          <a:p>
            <a:pPr marL="0" indent="0">
              <a:spcBef>
                <a:spcPts val="50"/>
              </a:spcBef>
              <a:buNone/>
            </a:pPr>
            <a:r>
              <a:rPr lang="nl-NL" sz="1400" b="1" dirty="0"/>
              <a:t/>
            </a:r>
            <a:br>
              <a:rPr lang="nl-NL" sz="1400" b="1" dirty="0"/>
            </a:br>
            <a:r>
              <a:rPr lang="nl-NL" sz="1400" b="1" dirty="0" smtClean="0"/>
              <a:t>      </a:t>
            </a:r>
            <a:r>
              <a:rPr lang="nl-NL" sz="1400" b="1" dirty="0" err="1" smtClean="0"/>
              <a:t>getBooks</a:t>
            </a:r>
            <a:r>
              <a:rPr lang="nl-NL" sz="1400" b="1" dirty="0" smtClean="0"/>
              <a:t> </a:t>
            </a:r>
            <a:r>
              <a:rPr lang="nl-NL" sz="1400" b="1" dirty="0"/>
              <a:t>(): </a:t>
            </a:r>
            <a:r>
              <a:rPr lang="nl-NL" sz="1400" b="1" dirty="0" err="1">
                <a:solidFill>
                  <a:srgbClr val="C00000"/>
                </a:solidFill>
              </a:rPr>
              <a:t>Observable</a:t>
            </a:r>
            <a:r>
              <a:rPr lang="nl-NL" sz="1400" b="1" dirty="0">
                <a:solidFill>
                  <a:srgbClr val="C00000"/>
                </a:solidFill>
              </a:rPr>
              <a:t>&lt;</a:t>
            </a:r>
            <a:r>
              <a:rPr lang="nl-NL" sz="1400" b="1" dirty="0" err="1">
                <a:solidFill>
                  <a:srgbClr val="C00000"/>
                </a:solidFill>
              </a:rPr>
              <a:t>Book</a:t>
            </a:r>
            <a:r>
              <a:rPr lang="nl-NL" sz="1400" b="1" dirty="0">
                <a:solidFill>
                  <a:srgbClr val="C00000"/>
                </a:solidFill>
              </a:rPr>
              <a:t>[]&gt;</a:t>
            </a:r>
            <a:r>
              <a:rPr lang="nl-NL" sz="1400" b="1" dirty="0"/>
              <a:t> {</a:t>
            </a:r>
          </a:p>
          <a:p>
            <a:pPr marL="0" indent="0">
              <a:spcBef>
                <a:spcPts val="50"/>
              </a:spcBef>
              <a:buNone/>
            </a:pPr>
            <a:r>
              <a:rPr lang="nl-NL" sz="1400" b="1" dirty="0" smtClean="0"/>
              <a:t>          return </a:t>
            </a:r>
            <a:r>
              <a:rPr lang="nl-NL" sz="1400" b="1" dirty="0" err="1"/>
              <a:t>this.http.get</a:t>
            </a:r>
            <a:r>
              <a:rPr lang="nl-NL" sz="1400" b="1" dirty="0"/>
              <a:t>&lt;</a:t>
            </a:r>
            <a:r>
              <a:rPr lang="nl-NL" sz="1400" b="1" dirty="0" err="1"/>
              <a:t>Book</a:t>
            </a:r>
            <a:r>
              <a:rPr lang="nl-NL" sz="1400" b="1" dirty="0"/>
              <a:t>[]&gt;(</a:t>
            </a:r>
            <a:r>
              <a:rPr lang="nl-NL" sz="1400" b="1" dirty="0" err="1"/>
              <a:t>this.booksUrl</a:t>
            </a:r>
            <a:r>
              <a:rPr lang="nl-NL" sz="1400" b="1" dirty="0"/>
              <a:t>)</a:t>
            </a:r>
          </a:p>
          <a:p>
            <a:pPr marL="0" indent="0">
              <a:spcBef>
                <a:spcPts val="50"/>
              </a:spcBef>
              <a:buNone/>
            </a:pPr>
            <a:r>
              <a:rPr lang="nl-NL" sz="1400" b="1" dirty="0" smtClean="0"/>
              <a:t>              </a:t>
            </a:r>
            <a:r>
              <a:rPr lang="nl-NL" sz="1400" b="1" dirty="0" smtClean="0">
                <a:solidFill>
                  <a:srgbClr val="C00000"/>
                </a:solidFill>
              </a:rPr>
              <a:t>.</a:t>
            </a:r>
            <a:r>
              <a:rPr lang="nl-NL" sz="1400" b="1" dirty="0">
                <a:solidFill>
                  <a:srgbClr val="C00000"/>
                </a:solidFill>
              </a:rPr>
              <a:t>pipe</a:t>
            </a:r>
            <a:r>
              <a:rPr lang="nl-NL" sz="1400" b="1" dirty="0"/>
              <a:t>(</a:t>
            </a:r>
          </a:p>
          <a:p>
            <a:pPr marL="0" indent="0">
              <a:spcBef>
                <a:spcPts val="50"/>
              </a:spcBef>
              <a:buNone/>
            </a:pPr>
            <a:r>
              <a:rPr lang="nl-NL" sz="1400" b="1" dirty="0" smtClean="0"/>
              <a:t>                       </a:t>
            </a:r>
            <a:r>
              <a:rPr lang="nl-NL" sz="1400" b="1" dirty="0" smtClean="0">
                <a:solidFill>
                  <a:srgbClr val="C00000"/>
                </a:solidFill>
              </a:rPr>
              <a:t>tap</a:t>
            </a:r>
            <a:r>
              <a:rPr lang="nl-NL" sz="1400" b="1" dirty="0" smtClean="0"/>
              <a:t>(</a:t>
            </a:r>
            <a:r>
              <a:rPr lang="nl-NL" sz="1400" b="1" dirty="0" err="1" smtClean="0"/>
              <a:t>books</a:t>
            </a:r>
            <a:r>
              <a:rPr lang="nl-NL" sz="1400" b="1" dirty="0" smtClean="0"/>
              <a:t> </a:t>
            </a:r>
            <a:r>
              <a:rPr lang="nl-NL" sz="1400" b="1" dirty="0"/>
              <a:t>=&gt; </a:t>
            </a:r>
            <a:r>
              <a:rPr lang="nl-NL" sz="1400" b="1" dirty="0" err="1"/>
              <a:t>this.log</a:t>
            </a:r>
            <a:r>
              <a:rPr lang="nl-NL" sz="1400" b="1" dirty="0"/>
              <a:t>(`</a:t>
            </a:r>
            <a:r>
              <a:rPr lang="nl-NL" sz="1400" b="1" dirty="0" err="1"/>
              <a:t>fetched</a:t>
            </a:r>
            <a:r>
              <a:rPr lang="nl-NL" sz="1400" b="1" dirty="0"/>
              <a:t> </a:t>
            </a:r>
            <a:r>
              <a:rPr lang="nl-NL" sz="1400" b="1" dirty="0" err="1"/>
              <a:t>books</a:t>
            </a:r>
            <a:r>
              <a:rPr lang="nl-NL" sz="1400" b="1" dirty="0"/>
              <a:t>`)),</a:t>
            </a:r>
          </a:p>
          <a:p>
            <a:pPr marL="0" indent="0">
              <a:spcBef>
                <a:spcPts val="50"/>
              </a:spcBef>
              <a:buNone/>
            </a:pPr>
            <a:r>
              <a:rPr lang="nl-NL" sz="1400" b="1" dirty="0" smtClean="0"/>
              <a:t>                       </a:t>
            </a:r>
            <a:r>
              <a:rPr lang="nl-NL" sz="1400" b="1" dirty="0" err="1" smtClean="0"/>
              <a:t>catchError</a:t>
            </a:r>
            <a:r>
              <a:rPr lang="nl-NL" sz="1400" b="1" dirty="0" smtClean="0"/>
              <a:t>(</a:t>
            </a:r>
            <a:r>
              <a:rPr lang="nl-NL" sz="1400" b="1" dirty="0" err="1" smtClean="0"/>
              <a:t>this.handleError</a:t>
            </a:r>
            <a:r>
              <a:rPr lang="nl-NL" sz="1400" b="1" dirty="0"/>
              <a:t>('</a:t>
            </a:r>
            <a:r>
              <a:rPr lang="nl-NL" sz="1400" b="1" dirty="0" err="1"/>
              <a:t>getBooks</a:t>
            </a:r>
            <a:r>
              <a:rPr lang="nl-NL" sz="1400" b="1" dirty="0"/>
              <a:t>', []))</a:t>
            </a:r>
          </a:p>
          <a:p>
            <a:pPr marL="0" indent="0">
              <a:spcBef>
                <a:spcPts val="50"/>
              </a:spcBef>
              <a:buNone/>
            </a:pPr>
            <a:r>
              <a:rPr lang="nl-NL" sz="1400" b="1" dirty="0" smtClean="0"/>
              <a:t>              );</a:t>
            </a:r>
            <a:endParaRPr lang="nl-NL" sz="1400" b="1" dirty="0"/>
          </a:p>
          <a:p>
            <a:pPr marL="0" indent="0">
              <a:spcBef>
                <a:spcPts val="50"/>
              </a:spcBef>
              <a:buNone/>
            </a:pPr>
            <a:r>
              <a:rPr lang="nl-NL" sz="1400" b="1" dirty="0" smtClean="0"/>
              <a:t>      }</a:t>
            </a:r>
          </a:p>
          <a:p>
            <a:pPr marL="0" indent="0">
              <a:spcBef>
                <a:spcPts val="50"/>
              </a:spcBef>
              <a:buNone/>
            </a:pPr>
            <a:r>
              <a:rPr lang="mr-IN" sz="1400" dirty="0" smtClean="0"/>
              <a:t>…</a:t>
            </a:r>
            <a:r>
              <a:rPr lang="nl-NL" sz="1400" dirty="0" smtClean="0"/>
              <a:t>..</a:t>
            </a:r>
            <a:endParaRPr lang="nl-NL" sz="1400" dirty="0"/>
          </a:p>
          <a:p>
            <a:pPr marL="0" indent="0">
              <a:spcBef>
                <a:spcPts val="50"/>
              </a:spcBef>
              <a:buNone/>
            </a:pPr>
            <a:r>
              <a:rPr lang="nl-NL" sz="1400" b="1" dirty="0" smtClean="0"/>
              <a:t>}</a:t>
            </a:r>
            <a:endParaRPr lang="nl-NL" sz="1400" b="1"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a:t>
            </a:r>
            <a:r>
              <a:rPr lang="nl-NL" b="1" dirty="0" err="1" smtClean="0">
                <a:solidFill>
                  <a:srgbClr val="FFC000"/>
                </a:solidFill>
              </a:rPr>
              <a:t>the</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260223" y="1863080"/>
            <a:ext cx="8375822" cy="4372877"/>
          </a:xfrm>
        </p:spPr>
        <p:txBody>
          <a:bodyPr>
            <a:normAutofit/>
          </a:bodyPr>
          <a:lstStyle/>
          <a:p>
            <a:pPr marL="0" indent="0">
              <a:spcBef>
                <a:spcPts val="50"/>
              </a:spcBef>
              <a:buNone/>
            </a:pPr>
            <a:r>
              <a:rPr lang="nl-NL" sz="2000" b="1" dirty="0" smtClean="0">
                <a:solidFill>
                  <a:srgbClr val="FF0000"/>
                </a:solidFill>
              </a:rPr>
              <a:t>import</a:t>
            </a:r>
            <a:r>
              <a:rPr lang="nl-NL" sz="2000" b="1" dirty="0" smtClean="0"/>
              <a:t> </a:t>
            </a:r>
            <a:r>
              <a:rPr lang="nl-NL" sz="2000" b="1" dirty="0"/>
              <a:t>{ Component, </a:t>
            </a:r>
            <a:r>
              <a:rPr lang="nl-NL" sz="2000" b="1" dirty="0" err="1"/>
              <a:t>OnInit</a:t>
            </a:r>
            <a:r>
              <a:rPr lang="nl-NL" sz="2000" b="1" dirty="0"/>
              <a:t> } </a:t>
            </a:r>
            <a:r>
              <a:rPr lang="nl-NL" sz="2000" b="1" dirty="0" err="1"/>
              <a:t>from</a:t>
            </a:r>
            <a:r>
              <a:rPr lang="nl-NL" sz="2000" b="1" dirty="0"/>
              <a:t> </a:t>
            </a:r>
            <a:r>
              <a:rPr lang="nl-NL" sz="2000" b="1" dirty="0">
                <a:solidFill>
                  <a:srgbClr val="FF0000"/>
                </a:solidFill>
              </a:rPr>
              <a:t>'@</a:t>
            </a:r>
            <a:r>
              <a:rPr lang="nl-NL" sz="2000" b="1" dirty="0" err="1">
                <a:solidFill>
                  <a:srgbClr val="FF0000"/>
                </a:solidFill>
              </a:rPr>
              <a:t>angular</a:t>
            </a:r>
            <a:r>
              <a:rPr lang="nl-NL" sz="2000" b="1" dirty="0">
                <a:solidFill>
                  <a:srgbClr val="FF0000"/>
                </a:solidFill>
              </a:rPr>
              <a:t>/</a:t>
            </a:r>
            <a:r>
              <a:rPr lang="nl-NL" sz="2000" b="1" dirty="0" err="1">
                <a:solidFill>
                  <a:srgbClr val="FF0000"/>
                </a:solidFill>
              </a:rPr>
              <a:t>core</a:t>
            </a:r>
            <a:r>
              <a:rPr lang="nl-NL" sz="2000" b="1" dirty="0" smtClean="0"/>
              <a:t>';</a:t>
            </a:r>
            <a:r>
              <a:rPr lang="nl-NL" sz="2000" b="1" dirty="0"/>
              <a:t/>
            </a:r>
            <a:br>
              <a:rPr lang="nl-NL" sz="2000" b="1" dirty="0"/>
            </a:br>
            <a:r>
              <a:rPr lang="nl-NL" sz="2000" b="1" dirty="0">
                <a:solidFill>
                  <a:srgbClr val="FF0000"/>
                </a:solidFill>
              </a:rPr>
              <a:t>import</a:t>
            </a:r>
            <a:r>
              <a:rPr lang="nl-NL" sz="2000" b="1" dirty="0"/>
              <a:t> { </a:t>
            </a:r>
            <a:r>
              <a:rPr lang="nl-NL" sz="2000" b="1" dirty="0" err="1"/>
              <a:t>Book</a:t>
            </a:r>
            <a:r>
              <a:rPr lang="nl-NL" sz="2000" b="1" dirty="0"/>
              <a:t> } </a:t>
            </a:r>
            <a:r>
              <a:rPr lang="nl-NL" sz="2000" b="1" dirty="0" err="1"/>
              <a:t>from</a:t>
            </a:r>
            <a:r>
              <a:rPr lang="nl-NL" sz="2000" b="1" dirty="0"/>
              <a:t> '../</a:t>
            </a:r>
            <a:r>
              <a:rPr lang="nl-NL" sz="2000" b="1" dirty="0" err="1"/>
              <a:t>book</a:t>
            </a:r>
            <a:r>
              <a:rPr lang="nl-NL" sz="2000" b="1" dirty="0"/>
              <a:t>';</a:t>
            </a:r>
          </a:p>
          <a:p>
            <a:pPr marL="0" indent="0">
              <a:spcBef>
                <a:spcPts val="50"/>
              </a:spcBef>
              <a:buNone/>
            </a:pPr>
            <a:r>
              <a:rPr lang="nl-NL" sz="2000" b="1" dirty="0">
                <a:solidFill>
                  <a:srgbClr val="FF0000"/>
                </a:solidFill>
              </a:rPr>
              <a:t>import</a:t>
            </a:r>
            <a:r>
              <a:rPr lang="nl-NL" sz="2000" b="1" dirty="0"/>
              <a:t> { </a:t>
            </a:r>
            <a:r>
              <a:rPr lang="nl-NL" sz="2000" b="1" dirty="0" err="1">
                <a:solidFill>
                  <a:srgbClr val="C00000"/>
                </a:solidFill>
              </a:rPr>
              <a:t>BookService</a:t>
            </a:r>
            <a:r>
              <a:rPr lang="nl-NL" sz="2000" b="1" dirty="0"/>
              <a:t> } </a:t>
            </a:r>
            <a:r>
              <a:rPr lang="nl-NL" sz="2000" b="1" dirty="0" err="1"/>
              <a:t>from</a:t>
            </a:r>
            <a:r>
              <a:rPr lang="nl-NL" sz="2000" b="1" dirty="0"/>
              <a:t> '</a:t>
            </a:r>
            <a:r>
              <a:rPr lang="nl-NL" sz="2000" b="1" dirty="0">
                <a:solidFill>
                  <a:srgbClr val="C00000"/>
                </a:solidFill>
              </a:rPr>
              <a:t>../</a:t>
            </a:r>
            <a:r>
              <a:rPr lang="nl-NL" sz="2000" b="1" dirty="0" err="1">
                <a:solidFill>
                  <a:srgbClr val="C00000"/>
                </a:solidFill>
              </a:rPr>
              <a:t>book.service</a:t>
            </a:r>
            <a:r>
              <a:rPr lang="nl-NL" sz="2000" b="1" dirty="0" smtClean="0"/>
              <a:t>';</a:t>
            </a:r>
            <a:br>
              <a:rPr lang="nl-NL" sz="2000" b="1" dirty="0" smtClean="0"/>
            </a:br>
            <a:endParaRPr lang="nl-NL" sz="2000" b="1" dirty="0" smtClean="0"/>
          </a:p>
          <a:p>
            <a:pPr marL="0" indent="0">
              <a:spcBef>
                <a:spcPts val="50"/>
              </a:spcBef>
              <a:buNone/>
            </a:pPr>
            <a:endParaRPr lang="nl-NL" sz="2000" b="1" dirty="0"/>
          </a:p>
          <a:p>
            <a:pPr marL="0" indent="0">
              <a:spcBef>
                <a:spcPts val="50"/>
              </a:spcBef>
              <a:buNone/>
            </a:pPr>
            <a:r>
              <a:rPr lang="nl-NL" sz="2000" b="1" dirty="0">
                <a:solidFill>
                  <a:srgbClr val="FF0000"/>
                </a:solidFill>
              </a:rPr>
              <a:t>@Component</a:t>
            </a:r>
            <a:r>
              <a:rPr lang="nl-NL" sz="2000" b="1" dirty="0"/>
              <a:t>({</a:t>
            </a:r>
          </a:p>
          <a:p>
            <a:pPr marL="0" indent="0">
              <a:spcBef>
                <a:spcPts val="50"/>
              </a:spcBef>
              <a:buNone/>
            </a:pPr>
            <a:r>
              <a:rPr lang="nl-NL" sz="2000" b="1" dirty="0" smtClean="0"/>
              <a:t>	</a:t>
            </a:r>
            <a:r>
              <a:rPr lang="nl-NL" sz="2000" b="1" dirty="0" err="1" smtClean="0">
                <a:solidFill>
                  <a:srgbClr val="C00000"/>
                </a:solidFill>
              </a:rPr>
              <a:t>selector</a:t>
            </a:r>
            <a:r>
              <a:rPr lang="nl-NL" sz="2000" b="1" dirty="0"/>
              <a:t>: 'app-</a:t>
            </a:r>
            <a:r>
              <a:rPr lang="nl-NL" sz="2000" b="1" dirty="0" err="1"/>
              <a:t>books</a:t>
            </a:r>
            <a:r>
              <a:rPr lang="nl-NL" sz="2000" b="1" dirty="0"/>
              <a:t>',</a:t>
            </a:r>
          </a:p>
          <a:p>
            <a:pPr marL="0" indent="0">
              <a:spcBef>
                <a:spcPts val="50"/>
              </a:spcBef>
              <a:buNone/>
            </a:pPr>
            <a:r>
              <a:rPr lang="nl-NL" sz="2000" b="1" dirty="0" smtClean="0"/>
              <a:t>	</a:t>
            </a:r>
            <a:r>
              <a:rPr lang="nl-NL" sz="2000" b="1" dirty="0" err="1" smtClean="0">
                <a:solidFill>
                  <a:srgbClr val="C00000"/>
                </a:solidFill>
              </a:rPr>
              <a:t>templateUrl</a:t>
            </a:r>
            <a:r>
              <a:rPr lang="nl-NL" sz="2000" b="1" dirty="0"/>
              <a:t>: './</a:t>
            </a:r>
            <a:r>
              <a:rPr lang="nl-NL" sz="2000" b="1" dirty="0" err="1"/>
              <a:t>books.component.html</a:t>
            </a:r>
            <a:r>
              <a:rPr lang="nl-NL" sz="2000" b="1" dirty="0"/>
              <a:t>',</a:t>
            </a:r>
          </a:p>
          <a:p>
            <a:pPr marL="0" indent="0">
              <a:spcBef>
                <a:spcPts val="50"/>
              </a:spcBef>
              <a:buNone/>
            </a:pPr>
            <a:r>
              <a:rPr lang="nl-NL" sz="2000" b="1" dirty="0" smtClean="0"/>
              <a:t>	</a:t>
            </a:r>
            <a:r>
              <a:rPr lang="nl-NL" sz="2000" b="1" dirty="0" err="1" smtClean="0">
                <a:solidFill>
                  <a:srgbClr val="C00000"/>
                </a:solidFill>
              </a:rPr>
              <a:t>styleUrls</a:t>
            </a:r>
            <a:r>
              <a:rPr lang="nl-NL" sz="2000" b="1" dirty="0"/>
              <a:t>: ['./</a:t>
            </a:r>
            <a:r>
              <a:rPr lang="nl-NL" sz="2000" b="1" dirty="0" err="1"/>
              <a:t>books.component.css</a:t>
            </a:r>
            <a:r>
              <a:rPr lang="nl-NL" sz="2000" b="1" dirty="0"/>
              <a:t>']</a:t>
            </a:r>
          </a:p>
          <a:p>
            <a:pPr marL="0" indent="0">
              <a:spcBef>
                <a:spcPts val="50"/>
              </a:spcBef>
              <a:buNone/>
            </a:pPr>
            <a:r>
              <a:rPr lang="nl-NL" sz="2000" b="1" dirty="0" smtClean="0"/>
              <a:t>})</a:t>
            </a:r>
          </a:p>
          <a:p>
            <a:pPr marL="0" indent="0">
              <a:spcBef>
                <a:spcPts val="50"/>
              </a:spcBef>
              <a:buNone/>
            </a:pPr>
            <a:endParaRPr lang="nl-NL" sz="2000" b="1" dirty="0"/>
          </a:p>
          <a:p>
            <a:pPr marL="0" indent="0">
              <a:spcBef>
                <a:spcPts val="50"/>
              </a:spcBef>
              <a:buNone/>
            </a:pPr>
            <a:r>
              <a:rPr lang="nl-NL" sz="2000" b="1" dirty="0">
                <a:solidFill>
                  <a:schemeClr val="accent4">
                    <a:lumMod val="75000"/>
                  </a:schemeClr>
                </a:solidFill>
              </a:rPr>
              <a:t>export</a:t>
            </a:r>
            <a:r>
              <a:rPr lang="nl-NL" sz="2000" b="1" dirty="0"/>
              <a:t> class </a:t>
            </a:r>
            <a:r>
              <a:rPr lang="nl-NL" sz="2000" b="1" dirty="0" err="1">
                <a:solidFill>
                  <a:srgbClr val="FF0000"/>
                </a:solidFill>
              </a:rPr>
              <a:t>BooksComponent</a:t>
            </a:r>
            <a:r>
              <a:rPr lang="nl-NL" sz="2000" b="1" dirty="0">
                <a:solidFill>
                  <a:srgbClr val="FF0000"/>
                </a:solidFill>
              </a:rPr>
              <a:t> </a:t>
            </a:r>
            <a:r>
              <a:rPr lang="nl-NL" sz="2000" b="1" dirty="0" err="1"/>
              <a:t>implements</a:t>
            </a:r>
            <a:r>
              <a:rPr lang="nl-NL" sz="2000" b="1" dirty="0"/>
              <a:t> </a:t>
            </a:r>
            <a:r>
              <a:rPr lang="nl-NL" sz="2000" b="1" dirty="0" err="1">
                <a:solidFill>
                  <a:srgbClr val="C00000"/>
                </a:solidFill>
              </a:rPr>
              <a:t>OnInit</a:t>
            </a:r>
            <a:r>
              <a:rPr lang="nl-NL" sz="2000" b="1" dirty="0">
                <a:solidFill>
                  <a:srgbClr val="C00000"/>
                </a:solidFill>
              </a:rPr>
              <a:t> </a:t>
            </a:r>
            <a:r>
              <a:rPr lang="nl-NL" sz="2000" b="1" dirty="0"/>
              <a:t>{</a:t>
            </a:r>
          </a:p>
          <a:p>
            <a:pPr marL="0" indent="0">
              <a:spcBef>
                <a:spcPts val="50"/>
              </a:spcBef>
              <a:buNone/>
            </a:pPr>
            <a:r>
              <a:rPr lang="mr-IN" sz="2000" b="1" dirty="0" smtClean="0"/>
              <a:t>…</a:t>
            </a:r>
            <a:endParaRPr lang="nl-NL" sz="2000" b="1"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2275105" y="1956159"/>
            <a:ext cx="8452022" cy="5031387"/>
          </a:xfrm>
        </p:spPr>
        <p:txBody>
          <a:bodyPr>
            <a:normAutofit fontScale="85000" lnSpcReduction="20000"/>
          </a:bodyPr>
          <a:lstStyle/>
          <a:p>
            <a:pPr marL="0" indent="0">
              <a:buNone/>
            </a:pPr>
            <a:r>
              <a:rPr lang="en-US" sz="2400" b="1" dirty="0">
                <a:solidFill>
                  <a:srgbClr val="FF0000"/>
                </a:solidFill>
              </a:rPr>
              <a:t>export</a:t>
            </a:r>
            <a:r>
              <a:rPr lang="en-US" sz="2400" b="1" dirty="0"/>
              <a:t> class </a:t>
            </a:r>
            <a:r>
              <a:rPr lang="en-US" sz="2400" b="1" dirty="0" err="1">
                <a:solidFill>
                  <a:srgbClr val="FF0000"/>
                </a:solidFill>
              </a:rPr>
              <a:t>BooksComponent</a:t>
            </a:r>
            <a:r>
              <a:rPr lang="en-US" sz="2400" b="1" dirty="0">
                <a:solidFill>
                  <a:srgbClr val="FF0000"/>
                </a:solidFill>
              </a:rPr>
              <a:t> </a:t>
            </a:r>
            <a:r>
              <a:rPr lang="en-US" sz="2400" b="1" dirty="0"/>
              <a:t>implements</a:t>
            </a:r>
            <a:r>
              <a:rPr lang="en-US" sz="2400" b="1" dirty="0">
                <a:solidFill>
                  <a:srgbClr val="C00000"/>
                </a:solidFill>
              </a:rPr>
              <a:t> </a:t>
            </a:r>
            <a:r>
              <a:rPr lang="en-US" sz="2400" b="1" dirty="0" err="1">
                <a:solidFill>
                  <a:srgbClr val="C00000"/>
                </a:solidFill>
              </a:rPr>
              <a:t>OnInit</a:t>
            </a:r>
            <a:r>
              <a:rPr lang="en-US" sz="2400" b="1" dirty="0">
                <a:solidFill>
                  <a:srgbClr val="C00000"/>
                </a:solidFill>
              </a:rPr>
              <a:t> </a:t>
            </a:r>
            <a:r>
              <a:rPr lang="en-US" sz="2400" b="1" dirty="0"/>
              <a:t>{</a:t>
            </a:r>
          </a:p>
          <a:p>
            <a:pPr marL="0" indent="0">
              <a:buNone/>
            </a:pPr>
            <a:r>
              <a:rPr lang="en-US" sz="2400" b="1" dirty="0" smtClean="0"/>
              <a:t>	books</a:t>
            </a:r>
            <a:r>
              <a:rPr lang="en-US" sz="2400" b="1" dirty="0"/>
              <a:t>: Book[];</a:t>
            </a:r>
          </a:p>
          <a:p>
            <a:pPr marL="0" indent="0">
              <a:buNone/>
            </a:pPr>
            <a:r>
              <a:rPr lang="en-US" sz="2400" b="1" dirty="0"/>
              <a:t/>
            </a:r>
            <a:br>
              <a:rPr lang="en-US" sz="2400" b="1" dirty="0"/>
            </a:br>
            <a:r>
              <a:rPr lang="en-US" sz="2400" b="1" dirty="0" smtClean="0"/>
              <a:t>	</a:t>
            </a:r>
            <a:r>
              <a:rPr lang="en-US" sz="2400" b="1" dirty="0" smtClean="0">
                <a:solidFill>
                  <a:srgbClr val="C00000"/>
                </a:solidFill>
              </a:rPr>
              <a:t>constructor</a:t>
            </a:r>
            <a:r>
              <a:rPr lang="en-US" sz="2400" b="1" dirty="0" smtClean="0"/>
              <a:t>(private </a:t>
            </a:r>
            <a:r>
              <a:rPr lang="en-US" sz="2400" b="1" dirty="0" err="1">
                <a:solidFill>
                  <a:srgbClr val="FF0000"/>
                </a:solidFill>
              </a:rPr>
              <a:t>bookService</a:t>
            </a:r>
            <a:r>
              <a:rPr lang="en-US" sz="2400" b="1" dirty="0"/>
              <a:t>: </a:t>
            </a:r>
            <a:r>
              <a:rPr lang="en-US" sz="2400" b="1" dirty="0" err="1">
                <a:solidFill>
                  <a:srgbClr val="C00000"/>
                </a:solidFill>
              </a:rPr>
              <a:t>BookService</a:t>
            </a:r>
            <a:r>
              <a:rPr lang="en-US" sz="2400" b="1" dirty="0"/>
              <a:t>) { </a:t>
            </a: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ngOnInit</a:t>
            </a:r>
            <a:r>
              <a:rPr lang="en-US" sz="2400" b="1" dirty="0">
                <a:solidFill>
                  <a:srgbClr val="C00000"/>
                </a:solidFill>
              </a:rPr>
              <a:t>() </a:t>
            </a:r>
            <a:r>
              <a:rPr lang="en-US" sz="2400" b="1" dirty="0"/>
              <a:t>{</a:t>
            </a:r>
          </a:p>
          <a:p>
            <a:pPr marL="0" indent="0">
              <a:buNone/>
            </a:pPr>
            <a:r>
              <a:rPr lang="en-US" sz="2400" b="1" dirty="0" smtClean="0"/>
              <a:t>		</a:t>
            </a:r>
            <a:r>
              <a:rPr lang="en-US" sz="2400" b="1" dirty="0" err="1" smtClean="0"/>
              <a:t>this.getBooks</a:t>
            </a:r>
            <a:r>
              <a:rPr lang="en-US" sz="2400" b="1" dirty="0"/>
              <a:t>();</a:t>
            </a:r>
          </a:p>
          <a:p>
            <a:pPr marL="0" indent="0">
              <a:buNone/>
            </a:pP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getBooks</a:t>
            </a:r>
            <a:r>
              <a:rPr lang="en-US" sz="2400" b="1" dirty="0">
                <a:solidFill>
                  <a:srgbClr val="C00000"/>
                </a:solidFill>
              </a:rPr>
              <a:t>()</a:t>
            </a:r>
            <a:r>
              <a:rPr lang="en-US" sz="2400" b="1" dirty="0"/>
              <a:t>: void {</a:t>
            </a:r>
          </a:p>
          <a:p>
            <a:pPr marL="0" indent="0">
              <a:buNone/>
            </a:pPr>
            <a:r>
              <a:rPr lang="en-US" sz="2400" b="1" dirty="0" smtClean="0"/>
              <a:t>		</a:t>
            </a:r>
            <a:r>
              <a:rPr lang="en-US" sz="2400" b="1" dirty="0" err="1" smtClean="0"/>
              <a:t>this.bookService.getBooks</a:t>
            </a:r>
            <a:r>
              <a:rPr lang="en-US" sz="2400" b="1" dirty="0"/>
              <a:t>()</a:t>
            </a:r>
          </a:p>
          <a:p>
            <a:pPr marL="0" indent="0">
              <a:buNone/>
            </a:pPr>
            <a:r>
              <a:rPr lang="en-US" sz="2400" b="1" dirty="0" smtClean="0"/>
              <a:t>		</a:t>
            </a:r>
            <a:r>
              <a:rPr lang="en-US" b="1" dirty="0" smtClean="0">
                <a:solidFill>
                  <a:srgbClr val="FF0000"/>
                </a:solidFill>
              </a:rPr>
              <a:t>.</a:t>
            </a:r>
            <a:r>
              <a:rPr lang="en-US" b="1" dirty="0">
                <a:solidFill>
                  <a:srgbClr val="FF0000"/>
                </a:solidFill>
              </a:rPr>
              <a:t>subscribe</a:t>
            </a:r>
            <a:r>
              <a:rPr lang="en-US" sz="2400" b="1" dirty="0"/>
              <a:t>(books =&gt; </a:t>
            </a:r>
            <a:r>
              <a:rPr lang="en-US" sz="2400" b="1" dirty="0" err="1"/>
              <a:t>this.books</a:t>
            </a:r>
            <a:r>
              <a:rPr lang="en-US" sz="2400" b="1" dirty="0"/>
              <a:t> = books);</a:t>
            </a:r>
          </a:p>
          <a:p>
            <a:pPr marL="0" indent="0">
              <a:buNone/>
            </a:pPr>
            <a:r>
              <a:rPr lang="en-US" sz="2400" b="1" dirty="0" smtClean="0"/>
              <a:t>	}</a:t>
            </a:r>
            <a:endParaRPr lang="en-US" sz="2400" b="1" dirty="0"/>
          </a:p>
          <a:p>
            <a:pPr marL="0" indent="0">
              <a:buNone/>
            </a:pPr>
            <a:r>
              <a:rPr lang="en-US" dirty="0"/>
              <a:t/>
            </a:r>
            <a:br>
              <a:rPr lang="en-US" dirty="0"/>
            </a:br>
            <a:endParaRPr lang="en-US" dirty="0"/>
          </a:p>
          <a:p>
            <a:pPr marL="0" indent="0">
              <a:buNone/>
            </a:pP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118833"/>
            <a:ext cx="11232291"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indent="0">
              <a:buNone/>
            </a:pPr>
            <a:r>
              <a:rPr lang="en-US" sz="2400" dirty="0"/>
              <a:t> </a:t>
            </a:r>
            <a:r>
              <a:rPr lang="en-US" sz="2400" dirty="0" smtClean="0"/>
              <a:t>                                         </a:t>
            </a:r>
            <a:r>
              <a:rPr lang="en-US" sz="2400" b="1" dirty="0" err="1"/>
              <a:t>npm</a:t>
            </a:r>
            <a:r>
              <a:rPr lang="en-US" sz="2400" b="1" dirty="0"/>
              <a:t> install -g @</a:t>
            </a:r>
            <a:r>
              <a:rPr lang="en-US" sz="2400" b="1" dirty="0" smtClean="0"/>
              <a:t>angular/cli</a:t>
            </a:r>
            <a:endParaRPr lang="en-US" sz="2400" b="1" dirty="0"/>
          </a:p>
          <a:p>
            <a:pPr marL="0" indent="0">
              <a:buNone/>
            </a:pPr>
            <a:r>
              <a:rPr lang="en-US" sz="2400" b="1" dirty="0" smtClean="0"/>
              <a:t>                                          </a:t>
            </a:r>
            <a:r>
              <a:rPr lang="en-US" sz="2400" b="1" dirty="0" err="1" smtClean="0"/>
              <a:t>npm</a:t>
            </a:r>
            <a:r>
              <a:rPr lang="en-US" sz="2400" b="1" dirty="0" smtClean="0"/>
              <a:t> </a:t>
            </a:r>
            <a:r>
              <a:rPr lang="en-US" sz="2400" b="1" dirty="0"/>
              <a:t>install</a:t>
            </a:r>
          </a:p>
          <a:p>
            <a:pPr marL="0" indent="0">
              <a:buNone/>
            </a:pPr>
            <a:r>
              <a:rPr lang="en-US" sz="2400" b="1" dirty="0" smtClean="0"/>
              <a:t>                                          ng </a:t>
            </a:r>
            <a:r>
              <a:rPr lang="en-US" sz="2400" b="1" dirty="0"/>
              <a:t>serve --open</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11743</TotalTime>
  <Words>1017</Words>
  <Application>Microsoft Macintosh PowerPoint</Application>
  <PresentationFormat>Widescreen</PresentationFormat>
  <Paragraphs>356</Paragraphs>
  <Slides>30</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Asynchronous programming</vt:lpstr>
      <vt:lpstr>PowerPoint Presentation</vt:lpstr>
      <vt:lpstr>Observable </vt:lpstr>
      <vt:lpstr>Observable</vt:lpstr>
      <vt:lpstr>Observable </vt:lpstr>
      <vt:lpstr>PowerPoint Presentation</vt:lpstr>
      <vt:lpstr>Interactive diagrams of Rx Observables </vt:lpstr>
      <vt:lpstr>Observable syntax</vt:lpstr>
      <vt:lpstr>BookService with Observable</vt:lpstr>
      <vt:lpstr>Use the BookService in your BooksComponent</vt:lpstr>
      <vt:lpstr>Inject BookService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1661</cp:revision>
  <dcterms:created xsi:type="dcterms:W3CDTF">2015-09-06T10:02:24Z</dcterms:created>
  <dcterms:modified xsi:type="dcterms:W3CDTF">2018-04-30T18:30:58Z</dcterms:modified>
</cp:coreProperties>
</file>