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398" r:id="rId19"/>
    <p:sldId id="399" r:id="rId20"/>
    <p:sldId id="404" r:id="rId21"/>
    <p:sldId id="392" r:id="rId22"/>
    <p:sldId id="408" r:id="rId23"/>
    <p:sldId id="409" r:id="rId24"/>
    <p:sldId id="405" r:id="rId25"/>
    <p:sldId id="400" r:id="rId26"/>
    <p:sldId id="401" r:id="rId27"/>
    <p:sldId id="406" r:id="rId28"/>
    <p:sldId id="407" r:id="rId29"/>
    <p:sldId id="402" r:id="rId30"/>
    <p:sldId id="393" r:id="rId31"/>
    <p:sldId id="395" r:id="rId32"/>
    <p:sldId id="394" r:id="rId33"/>
    <p:sldId id="396" r:id="rId3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0" autoAdjust="0"/>
    <p:restoredTop sz="83962" autoAdjust="0"/>
  </p:normalViewPr>
  <p:slideViewPr>
    <p:cSldViewPr snapToGrid="0">
      <p:cViewPr varScale="1">
        <p:scale>
          <a:sx n="130" d="100"/>
          <a:sy n="130" d="100"/>
        </p:scale>
        <p:origin x="9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12-02-18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18</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1651723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24</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0" baseline="0" dirty="0" smtClean="0"/>
              <a:t>, </a:t>
            </a:r>
            <a:r>
              <a:rPr lang="en-US" baseline="0" dirty="0" smtClean="0"/>
              <a:t>die </a:t>
            </a:r>
            <a:r>
              <a:rPr lang="en-US" baseline="0" dirty="0" err="1" smtClean="0"/>
              <a:t>langzamerhand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a:t>
            </a:r>
            <a:r>
              <a:rPr lang="en-US" baseline="0" dirty="0" smtClean="0"/>
              <a:t>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25</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Subscribe</a:t>
            </a:r>
            <a:r>
              <a:rPr lang="en-US" b="1" baseline="0" dirty="0" smtClean="0"/>
              <a:t> always on the incoming data-stream !!!</a:t>
            </a:r>
            <a:endParaRPr lang="en-US" b="1"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31</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32</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33</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12-02-18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12-02-18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12-02-18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12-02-18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12-02-18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12-02-18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12-02-18</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939814"/>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err="1" smtClean="0"/>
              <a:t>NgModel</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b="1" dirty="0" smtClean="0">
              <a:solidFill>
                <a:srgbClr val="C00000"/>
              </a:solidFill>
            </a:endParaRPr>
          </a:p>
          <a:p>
            <a:pPr algn="ctr"/>
            <a:endParaRPr lang="nl-NL" sz="2400" dirty="0">
              <a:solidFill>
                <a:srgbClr val="C00000"/>
              </a:solidFill>
            </a:endParaRPr>
          </a:p>
          <a:p>
            <a:pPr algn="ctr"/>
            <a:r>
              <a:rPr lang="nl-NL" sz="3600" b="1" dirty="0" err="1" smtClean="0">
                <a:solidFill>
                  <a:srgbClr val="FF0000"/>
                </a:solidFill>
              </a:rPr>
              <a:t>Promises</a:t>
            </a:r>
            <a:r>
              <a:rPr lang="nl-NL" sz="3600" b="1" dirty="0" smtClean="0">
                <a:solidFill>
                  <a:srgbClr val="FF0000"/>
                </a:solidFill>
              </a:rPr>
              <a:t> </a:t>
            </a:r>
            <a:r>
              <a:rPr lang="nl-NL" sz="3600" b="1" dirty="0" smtClean="0">
                <a:solidFill>
                  <a:schemeClr val="accent6">
                    <a:lumMod val="50000"/>
                  </a:schemeClr>
                </a:solidFill>
              </a:rPr>
              <a:t>versus</a:t>
            </a:r>
            <a:r>
              <a:rPr lang="nl-NL" sz="3600" b="1" dirty="0" smtClean="0">
                <a:solidFill>
                  <a:srgbClr val="FF0000"/>
                </a:solidFill>
              </a:rPr>
              <a:t> </a:t>
            </a:r>
            <a:r>
              <a:rPr lang="nl-NL" sz="3600" b="1" dirty="0" err="1" smtClean="0">
                <a:solidFill>
                  <a:srgbClr val="FF0000"/>
                </a:solidFill>
              </a:rPr>
              <a:t>Observable</a:t>
            </a:r>
            <a:endParaRPr lang="nl-NL" sz="36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5309146"/>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smtClean="0"/>
          </a:p>
          <a:p>
            <a:pPr algn="ctr"/>
            <a:r>
              <a:rPr lang="nl-NL" sz="2400" b="1" dirty="0" err="1" smtClean="0">
                <a:solidFill>
                  <a:srgbClr val="C00000"/>
                </a:solidFill>
              </a:rPr>
              <a:t>Not</a:t>
            </a:r>
            <a:r>
              <a:rPr lang="nl-NL" sz="2400" b="1" dirty="0" smtClean="0">
                <a:solidFill>
                  <a:srgbClr val="C00000"/>
                </a:solidFill>
              </a:rPr>
              <a:t> </a:t>
            </a:r>
            <a:r>
              <a:rPr lang="nl-NL" sz="2400" b="1" dirty="0" err="1" smtClean="0">
                <a:solidFill>
                  <a:srgbClr val="C00000"/>
                </a:solidFill>
              </a:rPr>
              <a:t>Lazy</a:t>
            </a:r>
            <a:endParaRPr lang="nl-NL" sz="2400" b="1" dirty="0" smtClean="0">
              <a:solidFill>
                <a:srgbClr val="C00000"/>
              </a:solidFill>
            </a:endParaRPr>
          </a:p>
          <a:p>
            <a:pPr algn="ctr"/>
            <a:endParaRPr lang="nl-NL" sz="2400" b="1" dirty="0"/>
          </a:p>
          <a:p>
            <a:pPr algn="ctr"/>
            <a:r>
              <a:rPr lang="nl-NL" sz="2400" b="1" dirty="0" smtClean="0">
                <a:solidFill>
                  <a:srgbClr val="FFC000"/>
                </a:solidFill>
              </a:rPr>
              <a:t>Pull mechanisme</a:t>
            </a: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syntax</a:t>
            </a:r>
            <a:endParaRPr lang="en-US" b="1" dirty="0">
              <a:solidFill>
                <a:srgbClr val="FFC000"/>
              </a:solidFill>
            </a:endParaRPr>
          </a:p>
        </p:txBody>
      </p:sp>
      <p:sp>
        <p:nvSpPr>
          <p:cNvPr id="3" name="Прямоугольник 2"/>
          <p:cNvSpPr/>
          <p:nvPr/>
        </p:nvSpPr>
        <p:spPr>
          <a:xfrm>
            <a:off x="1831012" y="2086104"/>
            <a:ext cx="8529975" cy="4201150"/>
          </a:xfrm>
          <a:prstGeom prst="rect">
            <a:avLst/>
          </a:prstGeom>
        </p:spPr>
        <p:txBody>
          <a:bodyPr wrap="square">
            <a:spAutoFit/>
          </a:bodyPr>
          <a:lstStyle/>
          <a:p>
            <a:pPr algn="ctr"/>
            <a:endParaRPr lang="nl-NL" sz="2400" dirty="0" smtClean="0"/>
          </a:p>
          <a:p>
            <a:pPr algn="ctr"/>
            <a:r>
              <a:rPr lang="nl-NL" sz="2400" dirty="0" err="1" smtClean="0"/>
              <a:t>Service</a:t>
            </a:r>
            <a:r>
              <a:rPr lang="nl-NL" sz="2400" b="1" dirty="0" err="1" smtClean="0"/>
              <a:t>.get</a:t>
            </a:r>
            <a:r>
              <a:rPr lang="nl-NL" sz="2400" b="1" dirty="0" smtClean="0"/>
              <a:t>()</a:t>
            </a:r>
          </a:p>
          <a:p>
            <a:pPr algn="ctr"/>
            <a:endParaRPr lang="nl-NL" sz="2400" b="1" dirty="0" smtClean="0"/>
          </a:p>
          <a:p>
            <a:pPr algn="ctr"/>
            <a:r>
              <a:rPr lang="nl-NL" sz="2400" b="1" dirty="0" smtClean="0"/>
              <a:t>.</a:t>
            </a:r>
            <a:r>
              <a:rPr lang="nl-NL" sz="2400" b="1" dirty="0" err="1" smtClean="0">
                <a:solidFill>
                  <a:srgbClr val="C00000"/>
                </a:solidFill>
              </a:rPr>
              <a:t>then</a:t>
            </a:r>
            <a:r>
              <a:rPr lang="nl-NL" sz="2400" dirty="0" smtClean="0"/>
              <a:t>(x </a:t>
            </a:r>
            <a:r>
              <a:rPr lang="nl-NL" sz="2400" dirty="0" smtClean="0">
                <a:sym typeface="Wingdings"/>
              </a:rPr>
              <a:t>=&gt; </a:t>
            </a:r>
            <a:r>
              <a:rPr lang="nl-NL" sz="2400" dirty="0" err="1" smtClean="0">
                <a:sym typeface="Wingdings"/>
              </a:rPr>
              <a:t>console.log</a:t>
            </a:r>
            <a:r>
              <a:rPr lang="nl-NL" sz="2400" dirty="0" smtClean="0">
                <a:sym typeface="Wingdings"/>
              </a:rPr>
              <a:t>(x</a:t>
            </a:r>
            <a:r>
              <a:rPr lang="nl-NL" sz="2400" dirty="0" smtClean="0">
                <a:sym typeface="Wingdings"/>
              </a:rPr>
              <a:t>)</a:t>
            </a:r>
            <a:r>
              <a:rPr lang="nl-NL" sz="2400" dirty="0" smtClean="0"/>
              <a:t>)      </a:t>
            </a:r>
            <a:r>
              <a:rPr lang="nl-NL" sz="2400" b="1" i="1" dirty="0" smtClean="0"/>
              <a:t>// succes!</a:t>
            </a:r>
            <a:endParaRPr lang="nl-NL" sz="2400" b="1" i="1" dirty="0" smtClean="0"/>
          </a:p>
          <a:p>
            <a:pPr algn="ctr"/>
            <a:endParaRPr lang="nl-NL" sz="2400" dirty="0" smtClean="0"/>
          </a:p>
          <a:p>
            <a:pPr algn="ctr"/>
            <a:r>
              <a:rPr lang="nl-NL" sz="2400" b="1" dirty="0" smtClean="0"/>
              <a:t>.</a:t>
            </a:r>
            <a:r>
              <a:rPr lang="nl-NL" sz="2400" b="1" dirty="0" smtClean="0">
                <a:solidFill>
                  <a:srgbClr val="C00000"/>
                </a:solidFill>
              </a:rPr>
              <a:t>catch</a:t>
            </a:r>
            <a:r>
              <a:rPr lang="nl-NL" sz="2400" dirty="0" smtClean="0"/>
              <a:t>(error =&gt; </a:t>
            </a:r>
            <a:r>
              <a:rPr lang="nl-NL" sz="2400" dirty="0" err="1" smtClean="0"/>
              <a:t>console.log</a:t>
            </a:r>
            <a:r>
              <a:rPr lang="nl-NL" sz="2400" dirty="0" smtClean="0"/>
              <a:t>(error</a:t>
            </a:r>
            <a:r>
              <a:rPr lang="nl-NL" sz="2400" dirty="0" smtClean="0"/>
              <a:t>))    </a:t>
            </a:r>
            <a:r>
              <a:rPr lang="nl-NL" sz="2400" b="1" i="1" dirty="0" smtClean="0"/>
              <a:t>// error!</a:t>
            </a:r>
            <a:endParaRPr lang="nl-NL" sz="2400" b="1" i="1"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37612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a:t>
            </a:r>
            <a:r>
              <a:rPr lang="nl-NL" sz="1600" b="1" i="1" dirty="0" err="1">
                <a:solidFill>
                  <a:srgbClr val="FFC000"/>
                </a:solidFill>
              </a:rPr>
              <a:t>InMemoryDataService</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C00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b="1" dirty="0" err="1">
                <a:solidFill>
                  <a:srgbClr val="C00000"/>
                </a:solidFill>
              </a:rPr>
              <a:t>then</a:t>
            </a:r>
            <a:r>
              <a:rPr lang="nl-NL" sz="1200" b="1" dirty="0">
                <a:solidFill>
                  <a:srgbClr val="C00000"/>
                </a:solidFill>
              </a:rPr>
              <a:t>(</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b="1" dirty="0" smtClean="0">
                <a:solidFill>
                  <a:srgbClr val="C00000"/>
                </a:solidFill>
              </a:rPr>
              <a:t>.</a:t>
            </a:r>
            <a:r>
              <a:rPr lang="nl-NL" sz="1200" b="1" dirty="0">
                <a:solidFill>
                  <a:srgbClr val="C00000"/>
                </a:solidFill>
              </a:rPr>
              <a:t>catch</a:t>
            </a:r>
            <a:r>
              <a:rPr lang="nl-NL" sz="1200" dirty="0"/>
              <a:t>(</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sz="1800" dirty="0" smtClean="0">
                <a:solidFill>
                  <a:srgbClr val="FF0000"/>
                </a:solidFill>
              </a:rPr>
              <a:t>Import { </a:t>
            </a:r>
            <a:r>
              <a:rPr lang="nl-NL" sz="1800" b="1" dirty="0" err="1">
                <a:solidFill>
                  <a:srgbClr val="C00000"/>
                </a:solidFill>
              </a:rPr>
              <a:t>AppService</a:t>
            </a:r>
            <a:r>
              <a:rPr lang="nl-NL" sz="1800" dirty="0">
                <a:solidFill>
                  <a:srgbClr val="C00000"/>
                </a:solidFill>
              </a:rPr>
              <a:t> </a:t>
            </a:r>
            <a:r>
              <a:rPr lang="nl-NL" sz="1800" dirty="0">
                <a:solidFill>
                  <a:srgbClr val="FF0000"/>
                </a:solidFill>
              </a:rPr>
              <a:t>} </a:t>
            </a:r>
            <a:r>
              <a:rPr lang="nl-NL" sz="1800" dirty="0" err="1">
                <a:solidFill>
                  <a:srgbClr val="FF0000"/>
                </a:solidFill>
              </a:rPr>
              <a:t>from</a:t>
            </a:r>
            <a:r>
              <a:rPr lang="nl-NL" sz="1800" dirty="0">
                <a:solidFill>
                  <a:srgbClr val="FF0000"/>
                </a:solidFill>
              </a:rPr>
              <a:t> </a:t>
            </a:r>
            <a:r>
              <a:rPr lang="nl-NL" sz="1800" dirty="0" smtClean="0">
                <a:solidFill>
                  <a:srgbClr val="FF0000"/>
                </a:solidFill>
              </a:rPr>
              <a:t>'../</a:t>
            </a:r>
            <a:r>
              <a:rPr lang="nl-NL" sz="1800" dirty="0">
                <a:solidFill>
                  <a:srgbClr val="FF0000"/>
                </a:solidFill>
              </a:rPr>
              <a:t>services/</a:t>
            </a:r>
            <a:r>
              <a:rPr lang="nl-NL" sz="1800" dirty="0" err="1">
                <a:solidFill>
                  <a:srgbClr val="FF0000"/>
                </a:solidFill>
              </a:rPr>
              <a:t>app.service</a:t>
            </a:r>
            <a:r>
              <a:rPr lang="nl-NL" sz="1800" dirty="0">
                <a:solidFill>
                  <a:srgbClr val="FF0000"/>
                </a:solidFill>
              </a:rPr>
              <a:t>';</a:t>
            </a:r>
          </a:p>
          <a:p>
            <a:pPr marL="0" indent="0">
              <a:buNone/>
            </a:pPr>
            <a:endParaRPr lang="nl-NL" sz="1800" dirty="0"/>
          </a:p>
          <a:p>
            <a:pPr marL="0" indent="0">
              <a:buNone/>
            </a:pPr>
            <a:r>
              <a:rPr lang="nl-NL" sz="1800" dirty="0"/>
              <a:t>@Component({</a:t>
            </a:r>
          </a:p>
          <a:p>
            <a:pPr marL="0" indent="0">
              <a:buNone/>
            </a:pPr>
            <a:r>
              <a:rPr lang="nl-NL" sz="1800" dirty="0"/>
              <a:t>  </a:t>
            </a:r>
            <a:r>
              <a:rPr lang="nl-NL" sz="1800" dirty="0" smtClean="0"/>
              <a:t>  </a:t>
            </a:r>
            <a:r>
              <a:rPr lang="nl-NL" sz="1800" dirty="0" smtClean="0"/>
              <a:t>	</a:t>
            </a:r>
            <a:r>
              <a:rPr lang="nl-NL" sz="1800" dirty="0" err="1" smtClean="0"/>
              <a:t>selector</a:t>
            </a:r>
            <a:r>
              <a:rPr lang="nl-NL" sz="1800" dirty="0"/>
              <a:t>: '</a:t>
            </a:r>
            <a:r>
              <a:rPr lang="nl-NL" sz="1800" dirty="0" err="1"/>
              <a:t>bs-books</a:t>
            </a:r>
            <a:r>
              <a:rPr lang="nl-NL" sz="1800" dirty="0" smtClean="0"/>
              <a:t>',</a:t>
            </a:r>
            <a:endParaRPr lang="nl-NL" sz="1800" dirty="0"/>
          </a:p>
          <a:p>
            <a:pPr marL="0" indent="0">
              <a:buNone/>
            </a:pPr>
            <a:r>
              <a:rPr lang="nl-NL" sz="1800" dirty="0" smtClean="0"/>
              <a:t>    </a:t>
            </a:r>
            <a:r>
              <a:rPr lang="nl-NL" sz="1800" dirty="0" smtClean="0"/>
              <a:t>	</a:t>
            </a:r>
            <a:r>
              <a:rPr lang="nl-NL" sz="1800" dirty="0" err="1" smtClean="0"/>
              <a:t>templateUrl</a:t>
            </a:r>
            <a:r>
              <a:rPr lang="nl-NL" sz="1800" dirty="0"/>
              <a:t>: '</a:t>
            </a:r>
            <a:r>
              <a:rPr lang="nl-NL" sz="1800" dirty="0" err="1"/>
              <a:t>books</a:t>
            </a:r>
            <a:r>
              <a:rPr lang="nl-NL" sz="1800" dirty="0"/>
              <a:t>/</a:t>
            </a:r>
            <a:r>
              <a:rPr lang="nl-NL" sz="1800" dirty="0" err="1"/>
              <a:t>template.html</a:t>
            </a:r>
            <a:r>
              <a:rPr lang="nl-NL" sz="1800" dirty="0" smtClean="0"/>
              <a:t>',</a:t>
            </a:r>
            <a:endParaRPr lang="nl-NL" sz="1800" dirty="0"/>
          </a:p>
          <a:p>
            <a:pPr marL="0" indent="0">
              <a:buNone/>
            </a:pPr>
            <a:r>
              <a:rPr lang="nl-NL" sz="1800" dirty="0"/>
              <a:t>  </a:t>
            </a:r>
            <a:r>
              <a:rPr lang="nl-NL" sz="1800" dirty="0" smtClean="0"/>
              <a:t>  </a:t>
            </a:r>
            <a:r>
              <a:rPr lang="nl-NL" sz="1800" dirty="0" smtClean="0"/>
              <a:t>	</a:t>
            </a:r>
            <a:r>
              <a:rPr lang="nl-NL" sz="1800" b="1" dirty="0" smtClean="0">
                <a:solidFill>
                  <a:schemeClr val="accent2"/>
                </a:solidFill>
              </a:rPr>
              <a:t>providers</a:t>
            </a:r>
            <a:r>
              <a:rPr lang="nl-NL" sz="1800" b="1" dirty="0">
                <a:solidFill>
                  <a:schemeClr val="accent2"/>
                </a:solidFill>
              </a:rPr>
              <a:t>: [ </a:t>
            </a:r>
            <a:r>
              <a:rPr lang="nl-NL" sz="1800" b="1" dirty="0" err="1">
                <a:solidFill>
                  <a:srgbClr val="C00000"/>
                </a:solidFill>
              </a:rPr>
              <a:t>AppService</a:t>
            </a:r>
            <a:r>
              <a:rPr lang="nl-NL" sz="1800" b="1" dirty="0">
                <a:solidFill>
                  <a:srgbClr val="C00000"/>
                </a:solidFill>
              </a:rPr>
              <a:t> </a:t>
            </a:r>
            <a:r>
              <a:rPr lang="nl-NL" sz="1800" b="1" dirty="0">
                <a:solidFill>
                  <a:schemeClr val="accent2"/>
                </a:solidFill>
              </a:rPr>
              <a:t>]</a:t>
            </a:r>
          </a:p>
          <a:p>
            <a:pPr marL="0" indent="0">
              <a:buNone/>
            </a:pPr>
            <a:r>
              <a:rPr lang="nl-NL" sz="1800" dirty="0" smtClean="0"/>
              <a:t>})</a:t>
            </a:r>
          </a:p>
          <a:p>
            <a:pPr marL="0" indent="0">
              <a:buNone/>
            </a:pPr>
            <a:endParaRPr lang="nl-NL" sz="1800" dirty="0"/>
          </a:p>
          <a:p>
            <a:pPr marL="0" indent="0">
              <a:buNone/>
            </a:pPr>
            <a:r>
              <a:rPr lang="nl-NL" sz="1800" dirty="0"/>
              <a:t>export class </a:t>
            </a:r>
            <a:r>
              <a:rPr lang="nl-NL" sz="1800" dirty="0" err="1"/>
              <a:t>BooksComponent</a:t>
            </a:r>
            <a:r>
              <a:rPr lang="nl-NL" sz="1800" dirty="0"/>
              <a:t> </a:t>
            </a:r>
            <a:r>
              <a:rPr lang="nl-NL" sz="1800" dirty="0" smtClean="0"/>
              <a:t>{</a:t>
            </a:r>
            <a:endParaRPr lang="nl-NL" sz="1800" dirty="0" smtClean="0"/>
          </a:p>
          <a:p>
            <a:pPr marL="0" indent="0">
              <a:buNone/>
            </a:pPr>
            <a:r>
              <a:rPr lang="mr-IN" sz="1800" dirty="0" smtClean="0"/>
              <a:t>…</a:t>
            </a:r>
            <a:endParaRPr lang="nl-NL" sz="1800" dirty="0"/>
          </a:p>
        </p:txBody>
      </p:sp>
    </p:spTree>
    <p:extLst>
      <p:ext uri="{BB962C8B-B14F-4D97-AF65-F5344CB8AC3E}">
        <p14:creationId xmlns:p14="http://schemas.microsoft.com/office/powerpoint/2010/main" val="1792172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AppService</a:t>
            </a:r>
            <a:r>
              <a:rPr lang="nl-NL" b="1" dirty="0" smtClean="0">
                <a:solidFill>
                  <a:srgbClr val="FFC000"/>
                </a:solidFill>
              </a:rPr>
              <a:t> </a:t>
            </a:r>
            <a:r>
              <a:rPr lang="nl-NL" b="1" dirty="0" smtClean="0">
                <a:solidFill>
                  <a:srgbClr val="FFC000"/>
                </a:solidFill>
              </a:rPr>
              <a:t>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8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b="1" dirty="0" smtClean="0">
                <a:solidFill>
                  <a:schemeClr val="accent6">
                    <a:lumMod val="50000"/>
                  </a:schemeClr>
                </a:solidFill>
              </a:rPr>
              <a:t>	</a:t>
            </a:r>
            <a:r>
              <a:rPr lang="nl-NL" dirty="0" err="1"/>
              <a:t>books</a:t>
            </a:r>
            <a:r>
              <a:rPr lang="nl-NL" dirty="0"/>
              <a:t>: </a:t>
            </a:r>
            <a:r>
              <a:rPr lang="nl-NL" dirty="0" err="1"/>
              <a:t>Book</a:t>
            </a:r>
            <a:r>
              <a:rPr lang="nl-NL" dirty="0"/>
              <a:t>[] = [];</a:t>
            </a: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smtClean="0"/>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dirty="0" smtClean="0"/>
              <a:t>	</a:t>
            </a:r>
            <a:r>
              <a:rPr lang="nl-NL" sz="2600" b="1" dirty="0" err="1" smtClean="0">
                <a:solidFill>
                  <a:schemeClr val="accent2"/>
                </a:solidFill>
              </a:rPr>
              <a:t>this.appService</a:t>
            </a:r>
            <a:r>
              <a:rPr lang="nl-NL" sz="2600" dirty="0" err="1" smtClean="0"/>
              <a:t>.getBooks</a:t>
            </a:r>
            <a:r>
              <a:rPr lang="nl-NL" sz="2600" dirty="0" smtClean="0"/>
              <a:t>()</a:t>
            </a:r>
          </a:p>
          <a:p>
            <a:pPr marL="914400" lvl="2" indent="0">
              <a:buNone/>
            </a:pPr>
            <a:r>
              <a:rPr lang="nl-NL" sz="2600" b="1" dirty="0">
                <a:solidFill>
                  <a:srgbClr val="C00000"/>
                </a:solidFill>
              </a:rPr>
              <a:t>	</a:t>
            </a:r>
            <a:r>
              <a:rPr lang="nl-NL" sz="2600" b="1" dirty="0" smtClean="0">
                <a:solidFill>
                  <a:srgbClr val="C00000"/>
                </a:solidFill>
              </a:rPr>
              <a:t>.</a:t>
            </a:r>
            <a:r>
              <a:rPr lang="nl-NL" sz="2600" b="1" dirty="0" err="1" smtClean="0">
                <a:solidFill>
                  <a:srgbClr val="C00000"/>
                </a:solidFill>
              </a:rPr>
              <a:t>then</a:t>
            </a:r>
            <a:r>
              <a:rPr lang="nl-NL" sz="2600" dirty="0" smtClean="0"/>
              <a:t>(</a:t>
            </a:r>
            <a:r>
              <a:rPr lang="nl-NL" sz="2600" dirty="0" err="1" smtClean="0"/>
              <a:t>books</a:t>
            </a:r>
            <a:r>
              <a:rPr lang="nl-NL" sz="2600" dirty="0" smtClean="0"/>
              <a:t> =&gt; </a:t>
            </a:r>
            <a:r>
              <a:rPr lang="nl-NL" sz="2600" dirty="0" err="1" smtClean="0"/>
              <a:t>this.books</a:t>
            </a:r>
            <a:r>
              <a:rPr lang="nl-NL" sz="2600" dirty="0" smtClean="0"/>
              <a:t> = </a:t>
            </a:r>
            <a:r>
              <a:rPr lang="nl-NL" sz="2600" dirty="0" err="1" smtClean="0"/>
              <a:t>books</a:t>
            </a:r>
            <a:r>
              <a:rPr lang="nl-NL" sz="2600" dirty="0" smtClean="0"/>
              <a:t>)</a:t>
            </a:r>
          </a:p>
          <a:p>
            <a:pPr marL="914400" lvl="2" indent="0">
              <a:buNone/>
            </a:pPr>
            <a:r>
              <a:rPr lang="nl-NL" sz="2400" dirty="0" smtClean="0"/>
              <a:t>	</a:t>
            </a:r>
            <a:r>
              <a:rPr lang="nl-NL" sz="2400" b="1" dirty="0" smtClean="0">
                <a:solidFill>
                  <a:srgbClr val="C00000"/>
                </a:solidFill>
              </a:rPr>
              <a:t>.</a:t>
            </a:r>
            <a:r>
              <a:rPr lang="nl-NL" sz="2400" b="1" dirty="0">
                <a:solidFill>
                  <a:srgbClr val="C00000"/>
                </a:solidFill>
              </a:rPr>
              <a:t>catch</a:t>
            </a:r>
            <a:r>
              <a:rPr lang="nl-NL" sz="2400" dirty="0"/>
              <a:t>(error =&gt; </a:t>
            </a:r>
            <a:r>
              <a:rPr lang="nl-NL" sz="2400" dirty="0" err="1"/>
              <a:t>this.error</a:t>
            </a:r>
            <a:r>
              <a:rPr lang="nl-NL" sz="2400" dirty="0"/>
              <a:t> = error);</a:t>
            </a:r>
            <a:endParaRPr lang="nl-NL" sz="2600" dirty="0" smtClean="0"/>
          </a:p>
          <a:p>
            <a:pPr marL="914400" lvl="2" indent="0">
              <a:buNone/>
            </a:pPr>
            <a:r>
              <a:rPr lang="nl-NL" sz="2600" dirty="0" smtClean="0"/>
              <a:t>    }</a:t>
            </a:r>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918659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155805"/>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a:t>
            </a:r>
            <a:r>
              <a:rPr lang="nl-NL" sz="2400" b="1" dirty="0" smtClean="0">
                <a:solidFill>
                  <a:srgbClr val="FF0000"/>
                </a:solidFill>
              </a:rPr>
              <a:t>time</a:t>
            </a: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smtClean="0">
                <a:solidFill>
                  <a:schemeClr val="accent2"/>
                </a:solidFill>
              </a:rPr>
              <a:t>Array-</a:t>
            </a:r>
            <a:r>
              <a:rPr lang="nl-NL" sz="2400" b="1" dirty="0" err="1" smtClean="0">
                <a:solidFill>
                  <a:schemeClr val="accent2"/>
                </a:solidFill>
              </a:rPr>
              <a:t>methods</a:t>
            </a:r>
            <a:r>
              <a:rPr lang="nl-NL" sz="2400" b="1" dirty="0" smtClean="0">
                <a:solidFill>
                  <a:schemeClr val="accent2"/>
                </a:solidFill>
              </a:rPr>
              <a:t> </a:t>
            </a:r>
            <a:r>
              <a:rPr lang="nl-NL" sz="2400" b="1" dirty="0" smtClean="0">
                <a:solidFill>
                  <a:schemeClr val="accent2"/>
                </a:solidFill>
              </a:rPr>
              <a:t>on stream </a:t>
            </a:r>
            <a:r>
              <a:rPr lang="nl-NL" sz="2400" b="1" dirty="0" smtClean="0">
                <a:sym typeface="Wingdings"/>
              </a:rPr>
              <a:t> map(), filter</a:t>
            </a:r>
            <a:r>
              <a:rPr lang="nl-NL" sz="2400" b="1" dirty="0" smtClean="0">
                <a:sym typeface="Wingdings"/>
              </a:rPr>
              <a:t>(), </a:t>
            </a:r>
            <a:r>
              <a:rPr lang="nl-NL" sz="2400" b="1" dirty="0" err="1" smtClean="0">
                <a:sym typeface="Wingdings"/>
              </a:rPr>
              <a:t>reduce</a:t>
            </a:r>
            <a:r>
              <a:rPr lang="nl-NL" sz="2400" b="1" dirty="0" smtClean="0">
                <a:sym typeface="Wingdings"/>
              </a:rPr>
              <a:t>()</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a:t>';</a:t>
            </a:r>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smtClean="0"/>
              <a:t>       </a:t>
            </a:r>
            <a:r>
              <a:rPr lang="nl-NL" sz="1600" b="1" dirty="0" err="1" smtClean="0"/>
              <a:t>getBooks</a:t>
            </a:r>
            <a:r>
              <a:rPr lang="nl-NL" sz="1600" b="1" dirty="0"/>
              <a:t>()</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smtClean="0"/>
              <a:t>[]);</a:t>
            </a:r>
          </a:p>
          <a:p>
            <a:pPr marL="0" indent="0">
              <a:buNone/>
            </a:pPr>
            <a:r>
              <a:rPr lang="nl-NL" sz="1600" dirty="0" smtClean="0"/>
              <a:t>        }   </a:t>
            </a:r>
          </a:p>
          <a:p>
            <a:pPr marL="0" indent="0">
              <a:buNone/>
            </a:pPr>
            <a:r>
              <a:rPr lang="nl-NL" sz="1600" dirty="0" smtClean="0"/>
              <a:t>  }</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sz="1800" dirty="0" smtClean="0">
                <a:solidFill>
                  <a:srgbClr val="FF0000"/>
                </a:solidFill>
              </a:rPr>
              <a:t>Import { </a:t>
            </a:r>
            <a:r>
              <a:rPr lang="nl-NL" sz="1800" b="1" dirty="0" err="1">
                <a:solidFill>
                  <a:srgbClr val="C00000"/>
                </a:solidFill>
              </a:rPr>
              <a:t>AppService</a:t>
            </a:r>
            <a:r>
              <a:rPr lang="nl-NL" sz="1800" dirty="0">
                <a:solidFill>
                  <a:srgbClr val="C00000"/>
                </a:solidFill>
              </a:rPr>
              <a:t> </a:t>
            </a:r>
            <a:r>
              <a:rPr lang="nl-NL" sz="1800" dirty="0">
                <a:solidFill>
                  <a:srgbClr val="FF0000"/>
                </a:solidFill>
              </a:rPr>
              <a:t>} </a:t>
            </a:r>
            <a:r>
              <a:rPr lang="nl-NL" sz="1800" dirty="0" err="1">
                <a:solidFill>
                  <a:srgbClr val="FF0000"/>
                </a:solidFill>
              </a:rPr>
              <a:t>from</a:t>
            </a:r>
            <a:r>
              <a:rPr lang="nl-NL" sz="1800" dirty="0">
                <a:solidFill>
                  <a:srgbClr val="FF0000"/>
                </a:solidFill>
              </a:rPr>
              <a:t> </a:t>
            </a:r>
            <a:r>
              <a:rPr lang="nl-NL" sz="1800" dirty="0" smtClean="0">
                <a:solidFill>
                  <a:srgbClr val="FF0000"/>
                </a:solidFill>
              </a:rPr>
              <a:t>'../</a:t>
            </a:r>
            <a:r>
              <a:rPr lang="nl-NL" sz="1800" dirty="0">
                <a:solidFill>
                  <a:srgbClr val="FF0000"/>
                </a:solidFill>
              </a:rPr>
              <a:t>services/</a:t>
            </a:r>
            <a:r>
              <a:rPr lang="nl-NL" sz="1800" dirty="0" err="1">
                <a:solidFill>
                  <a:srgbClr val="FF0000"/>
                </a:solidFill>
              </a:rPr>
              <a:t>app.service</a:t>
            </a:r>
            <a:r>
              <a:rPr lang="nl-NL" sz="1800" dirty="0">
                <a:solidFill>
                  <a:srgbClr val="FF0000"/>
                </a:solidFill>
              </a:rPr>
              <a:t>';</a:t>
            </a:r>
          </a:p>
          <a:p>
            <a:pPr marL="0" indent="0">
              <a:buNone/>
            </a:pPr>
            <a:endParaRPr lang="nl-NL" sz="1800" dirty="0"/>
          </a:p>
          <a:p>
            <a:pPr marL="0" indent="0">
              <a:buNone/>
            </a:pPr>
            <a:r>
              <a:rPr lang="nl-NL" sz="1800" dirty="0"/>
              <a:t>@Component({</a:t>
            </a:r>
          </a:p>
          <a:p>
            <a:pPr marL="0" indent="0">
              <a:buNone/>
            </a:pPr>
            <a:r>
              <a:rPr lang="nl-NL" sz="1800" dirty="0"/>
              <a:t>  </a:t>
            </a:r>
            <a:r>
              <a:rPr lang="nl-NL" sz="1800" dirty="0" smtClean="0"/>
              <a:t>  </a:t>
            </a:r>
            <a:r>
              <a:rPr lang="nl-NL" sz="1800" dirty="0" smtClean="0"/>
              <a:t>	</a:t>
            </a:r>
            <a:r>
              <a:rPr lang="nl-NL" sz="1800" dirty="0" err="1" smtClean="0"/>
              <a:t>selector</a:t>
            </a:r>
            <a:r>
              <a:rPr lang="nl-NL" sz="1800" dirty="0"/>
              <a:t>: '</a:t>
            </a:r>
            <a:r>
              <a:rPr lang="nl-NL" sz="1800" dirty="0" err="1"/>
              <a:t>bs-books</a:t>
            </a:r>
            <a:r>
              <a:rPr lang="nl-NL" sz="1800" dirty="0" smtClean="0"/>
              <a:t>',</a:t>
            </a:r>
            <a:endParaRPr lang="nl-NL" sz="1800" dirty="0"/>
          </a:p>
          <a:p>
            <a:pPr marL="0" indent="0">
              <a:buNone/>
            </a:pPr>
            <a:r>
              <a:rPr lang="nl-NL" sz="1800" dirty="0" smtClean="0"/>
              <a:t>    </a:t>
            </a:r>
            <a:r>
              <a:rPr lang="nl-NL" sz="1800" dirty="0" smtClean="0"/>
              <a:t>	</a:t>
            </a:r>
            <a:r>
              <a:rPr lang="nl-NL" sz="1800" dirty="0" err="1" smtClean="0"/>
              <a:t>templateUrl</a:t>
            </a:r>
            <a:r>
              <a:rPr lang="nl-NL" sz="1800" dirty="0"/>
              <a:t>: '</a:t>
            </a:r>
            <a:r>
              <a:rPr lang="nl-NL" sz="1800" dirty="0" err="1"/>
              <a:t>books</a:t>
            </a:r>
            <a:r>
              <a:rPr lang="nl-NL" sz="1800" dirty="0"/>
              <a:t>/</a:t>
            </a:r>
            <a:r>
              <a:rPr lang="nl-NL" sz="1800" dirty="0" err="1"/>
              <a:t>template.html</a:t>
            </a:r>
            <a:r>
              <a:rPr lang="nl-NL" sz="1800" dirty="0" smtClean="0"/>
              <a:t>',</a:t>
            </a:r>
            <a:endParaRPr lang="nl-NL" sz="1800" dirty="0"/>
          </a:p>
          <a:p>
            <a:pPr marL="0" indent="0">
              <a:buNone/>
            </a:pPr>
            <a:r>
              <a:rPr lang="nl-NL" sz="1800" dirty="0"/>
              <a:t>  </a:t>
            </a:r>
            <a:r>
              <a:rPr lang="nl-NL" sz="1800" dirty="0" smtClean="0"/>
              <a:t>  </a:t>
            </a:r>
            <a:r>
              <a:rPr lang="nl-NL" sz="1800" dirty="0" smtClean="0"/>
              <a:t>	</a:t>
            </a:r>
            <a:r>
              <a:rPr lang="nl-NL" sz="1800" b="1" dirty="0" smtClean="0">
                <a:solidFill>
                  <a:schemeClr val="accent2"/>
                </a:solidFill>
              </a:rPr>
              <a:t>providers</a:t>
            </a:r>
            <a:r>
              <a:rPr lang="nl-NL" sz="1800" b="1" dirty="0">
                <a:solidFill>
                  <a:schemeClr val="accent2"/>
                </a:solidFill>
              </a:rPr>
              <a:t>: [ </a:t>
            </a:r>
            <a:r>
              <a:rPr lang="nl-NL" sz="1800" b="1" dirty="0" err="1">
                <a:solidFill>
                  <a:srgbClr val="C00000"/>
                </a:solidFill>
              </a:rPr>
              <a:t>AppService</a:t>
            </a:r>
            <a:r>
              <a:rPr lang="nl-NL" sz="1800" b="1" dirty="0">
                <a:solidFill>
                  <a:srgbClr val="C00000"/>
                </a:solidFill>
              </a:rPr>
              <a:t> </a:t>
            </a:r>
            <a:r>
              <a:rPr lang="nl-NL" sz="1800" b="1" dirty="0">
                <a:solidFill>
                  <a:schemeClr val="accent2"/>
                </a:solidFill>
              </a:rPr>
              <a:t>]</a:t>
            </a:r>
          </a:p>
          <a:p>
            <a:pPr marL="0" indent="0">
              <a:buNone/>
            </a:pPr>
            <a:r>
              <a:rPr lang="nl-NL" sz="1800" dirty="0" smtClean="0"/>
              <a:t>})</a:t>
            </a:r>
          </a:p>
          <a:p>
            <a:pPr marL="0" indent="0">
              <a:buNone/>
            </a:pPr>
            <a:endParaRPr lang="nl-NL" sz="1800" dirty="0"/>
          </a:p>
          <a:p>
            <a:pPr marL="0" indent="0">
              <a:buNone/>
            </a:pPr>
            <a:r>
              <a:rPr lang="nl-NL" sz="1800" dirty="0"/>
              <a:t>export class </a:t>
            </a:r>
            <a:r>
              <a:rPr lang="nl-NL" sz="1800" dirty="0" err="1"/>
              <a:t>BooksComponent</a:t>
            </a:r>
            <a:r>
              <a:rPr lang="nl-NL" sz="1800" dirty="0"/>
              <a:t> {</a:t>
            </a:r>
          </a:p>
          <a:p>
            <a:pPr marL="0" indent="0">
              <a:buNone/>
            </a:pPr>
            <a:r>
              <a:rPr lang="mr-IN" sz="1800" dirty="0" smtClean="0"/>
              <a:t>…</a:t>
            </a:r>
            <a:endParaRPr lang="nl-NL" sz="1800" dirty="0"/>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a:t>
            </a:r>
            <a:r>
              <a:rPr lang="nl-NL" b="1" dirty="0" err="1" smtClean="0">
                <a:solidFill>
                  <a:srgbClr val="FFC000"/>
                </a:solidFill>
              </a:rPr>
              <a:t>AppService</a:t>
            </a:r>
            <a:r>
              <a:rPr lang="nl-NL" b="1" dirty="0" smtClean="0">
                <a:solidFill>
                  <a:srgbClr val="FFC000"/>
                </a:solidFill>
              </a:rPr>
              <a:t> </a:t>
            </a:r>
            <a:r>
              <a:rPr lang="nl-NL" b="1" dirty="0" smtClean="0">
                <a:solidFill>
                  <a:srgbClr val="FFC000"/>
                </a:solidFill>
              </a:rPr>
              <a:t>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8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r>
              <a:rPr lang="nl-NL" dirty="0" smtClean="0"/>
              <a:t>}</a:t>
            </a:r>
          </a:p>
          <a:p>
            <a:pPr marL="0" indent="0">
              <a:buNone/>
            </a:pPr>
            <a:r>
              <a:rPr lang="nl-NL" dirty="0" smtClean="0"/>
              <a:t>                      </a:t>
            </a:r>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p>
          <a:p>
            <a:pPr marL="914400" lvl="2" indent="0">
              <a:buNone/>
            </a:pPr>
            <a:r>
              <a:rPr lang="nl-NL" sz="2600" dirty="0" smtClean="0"/>
              <a:t>     	</a:t>
            </a:r>
            <a:r>
              <a:rPr lang="nl-NL" sz="2600" b="1" dirty="0" err="1" smtClean="0">
                <a:solidFill>
                  <a:schemeClr val="accent6">
                    <a:lumMod val="50000"/>
                  </a:schemeClr>
                </a:solidFill>
              </a:rPr>
              <a:t>this.appService.getBooks</a:t>
            </a:r>
            <a:r>
              <a:rPr lang="nl-NL" sz="2600" b="1" dirty="0" smtClean="0">
                <a:solidFill>
                  <a:schemeClr val="accent6">
                    <a:lumMod val="50000"/>
                  </a:schemeClr>
                </a:solidFill>
              </a:rPr>
              <a:t>()</a:t>
            </a:r>
          </a:p>
          <a:p>
            <a:pPr marL="914400" lvl="2" indent="0">
              <a:buNone/>
            </a:pPr>
            <a:r>
              <a:rPr lang="nl-NL" sz="2600" b="1" dirty="0">
                <a:solidFill>
                  <a:schemeClr val="accent6">
                    <a:lumMod val="50000"/>
                  </a:schemeClr>
                </a:solidFill>
              </a:rPr>
              <a:t>	</a:t>
            </a:r>
            <a:r>
              <a:rPr lang="nl-NL" sz="3200" b="1" dirty="0" smtClean="0">
                <a:solidFill>
                  <a:srgbClr val="C00000"/>
                </a:solidFill>
              </a:rPr>
              <a:t>.</a:t>
            </a:r>
            <a:r>
              <a:rPr lang="nl-NL" sz="3200" b="1" dirty="0" err="1">
                <a:solidFill>
                  <a:srgbClr val="C00000"/>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r>
              <a:rPr lang="nl-NL" sz="2600" dirty="0" smtClean="0"/>
              <a:t>}</a:t>
            </a:r>
          </a:p>
          <a:p>
            <a:pPr marL="914400" lvl="2" indent="0">
              <a:buNone/>
            </a:pPr>
            <a:endParaRPr lang="nl-NL" sz="2600" dirty="0"/>
          </a:p>
          <a:p>
            <a:pPr marL="914400" lvl="2" indent="0">
              <a:buNone/>
            </a:pPr>
            <a:r>
              <a:rPr lang="nl-NL" sz="2600" b="1" dirty="0" err="1" smtClean="0">
                <a:solidFill>
                  <a:srgbClr val="C00000"/>
                </a:solidFill>
              </a:rPr>
              <a:t>ngOnInit</a:t>
            </a:r>
            <a:r>
              <a:rPr lang="nl-NL" sz="2600" dirty="0" smtClean="0"/>
              <a:t>() {</a:t>
            </a:r>
            <a:endParaRPr lang="nl-NL" sz="2600" dirty="0"/>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515864"/>
            <a:ext cx="112322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11596</TotalTime>
  <Words>1176</Words>
  <Application>Microsoft Macintosh PowerPoint</Application>
  <PresentationFormat>Widescreen</PresentationFormat>
  <Paragraphs>431</Paragraphs>
  <Slides>33</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PowerPoint Presentation</vt:lpstr>
      <vt:lpstr>Promise </vt:lpstr>
      <vt:lpstr>Promise syntax</vt:lpstr>
      <vt:lpstr>AppService with Promise</vt:lpstr>
      <vt:lpstr>Use the AppService in your BooksComponent</vt:lpstr>
      <vt:lpstr>Inject AppService via the constructor</vt:lpstr>
      <vt:lpstr>Observable </vt:lpstr>
      <vt:lpstr>Observable </vt:lpstr>
      <vt:lpstr>PowerPoint Presentation</vt:lpstr>
      <vt:lpstr>Interactive diagrams of Rx Observables </vt:lpstr>
      <vt:lpstr>Observable syntax</vt:lpstr>
      <vt:lpstr>AppService with Observable</vt:lpstr>
      <vt:lpstr>Use the AppService in your BooksComponent</vt:lpstr>
      <vt:lpstr>Inject AppService via the constructor</vt:lpstr>
      <vt:lpstr>Dependency Injection</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1629</cp:revision>
  <dcterms:created xsi:type="dcterms:W3CDTF">2015-09-06T10:02:24Z</dcterms:created>
  <dcterms:modified xsi:type="dcterms:W3CDTF">2018-02-12T21:39:40Z</dcterms:modified>
</cp:coreProperties>
</file>