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30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8" r:id="rId15"/>
    <p:sldId id="29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5" r:id="rId32"/>
    <p:sldId id="300" r:id="rId33"/>
    <p:sldId id="299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 Merce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1"/>
    <p:restoredTop sz="72022"/>
  </p:normalViewPr>
  <p:slideViewPr>
    <p:cSldViewPr snapToGrid="0" snapToObjects="1">
      <p:cViewPr varScale="1">
        <p:scale>
          <a:sx n="81" d="100"/>
          <a:sy n="81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0-26T03:31:25.078" idx="1">
    <p:pos x="6000" y="0"/>
    <p:text>What are the top 3 new features?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codeburst.io</a:t>
            </a:r>
            <a:r>
              <a:rPr lang="en-US" dirty="0" smtClean="0"/>
              <a:t>/es6-tutorial-for-beginners-5f3c4e7960be</a:t>
            </a:r>
            <a:endParaRPr dirty="0"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ECMAScript &lt; 6, hoisting would come in place and this code would have run (given that let was var)</a:t>
            </a:r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 smtClean="0"/>
              <a:t>‘</a:t>
            </a:r>
            <a:r>
              <a:rPr lang="nl-NL" dirty="0" err="1" smtClean="0"/>
              <a:t>const</a:t>
            </a:r>
            <a:r>
              <a:rPr lang="nl-NL" dirty="0" smtClean="0"/>
              <a:t>’ </a:t>
            </a:r>
            <a:r>
              <a:rPr lang="nl-NL" dirty="0" err="1" smtClean="0"/>
              <a:t>works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level </a:t>
            </a:r>
            <a:r>
              <a:rPr lang="nl-NL" dirty="0" err="1" smtClean="0"/>
              <a:t>deep</a:t>
            </a:r>
            <a:r>
              <a:rPr lang="nl-NL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nl-NL" dirty="0" smtClean="0"/>
          </a:p>
          <a:p>
            <a:pPr lvl="0">
              <a:spcBef>
                <a:spcPts val="0"/>
              </a:spcBef>
              <a:buNone/>
            </a:pP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Object.freeze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 lang="nl-NL" sz="2200" b="0" i="0" u="none" strike="noStrike" kern="1200" cap="none" dirty="0" smtClean="0">
              <a:solidFill>
                <a:schemeClr val="tx1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 </a:t>
            </a:r>
            <a:r>
              <a:rPr lang="nl-NL" b="1" dirty="0" err="1" smtClean="0">
                <a:effectLst/>
              </a:rPr>
              <a:t>Object.freeze</a:t>
            </a:r>
            <a:r>
              <a:rPr lang="nl-NL" b="1" dirty="0" smtClean="0">
                <a:effectLst/>
              </a:rPr>
              <a:t>()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freezes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object: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that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is,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new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added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existing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removed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existing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or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their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enumerability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configurability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or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writability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changed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also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prototype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changed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 The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returns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passed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object.</a:t>
            </a:r>
            <a:endParaRPr dirty="0"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first part is just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declaring a variable and assigning the function (</a:t>
            </a:r>
            <a:r>
              <a:rPr lang="en-US" sz="2200" b="1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i.e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 () to it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It just says the variable is actually a function.</a:t>
            </a: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Then the second part is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declaring the body part of the function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The arrow part with the curly braces defines the body part.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87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501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i="1"/>
              <a:t>// or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(test = 1) = means that 1 will be the default value if no parameter.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You could also just make a function: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let bicrement = function(test = 2) { return test + 2;}</a:t>
            </a: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MDN: The </a:t>
            </a:r>
            <a:r>
              <a:rPr lang="en-US" sz="2200" b="1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destructuring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assignment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syntax is a JavaScript expression that makes it possible to extract data from arrays or objects into distinct variables.</a:t>
            </a:r>
            <a:endParaRPr dirty="0"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export compare to </a:t>
            </a:r>
            <a:r>
              <a:rPr lang="en-US" dirty="0" smtClean="0"/>
              <a:t>public </a:t>
            </a:r>
            <a:r>
              <a:rPr lang="en-US" dirty="0"/>
              <a:t>in Java </a:t>
            </a:r>
            <a:r>
              <a:rPr lang="en-US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http://2ality.com/2014/09/es6-modules-final.html</a:t>
            </a:r>
            <a:endParaRPr lang="en-US" dirty="0"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Transpile = little less than compiling.</a:t>
            </a: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`Wat zijn de voordelen van typescript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62C99B02-DBAA-4F03-954B-2F74ED1216A4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722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Hoisting: is make a variable available everywhere within a function.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const</a:t>
            </a:r>
            <a:r>
              <a:rPr lang="en-US" dirty="0"/>
              <a:t>: variable can’t be assigned again vs </a:t>
            </a:r>
            <a:r>
              <a:rPr lang="en-US" dirty="0" err="1"/>
              <a:t>var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let: variable can be assigned again vs </a:t>
            </a:r>
            <a:r>
              <a:rPr lang="en-US" dirty="0" err="1"/>
              <a:t>var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92968" y="3355330"/>
            <a:ext cx="7358100" cy="247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15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92968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2232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5F65C51-E4BF-4FAD-97FA-C994B8CE38B5}" type="datetimeFigureOut">
              <a:rPr lang="nl-NL" smtClean="0"/>
              <a:t>24-04-18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50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1138535" y="348257"/>
            <a:ext cx="6861000" cy="31143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92968" y="3542853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92968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idx="2"/>
          </p:nvPr>
        </p:nvSpPr>
        <p:spPr>
          <a:xfrm>
            <a:off x="4723804" y="336929"/>
            <a:ext cx="3744600" cy="4333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69726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69726" y="2511474"/>
            <a:ext cx="3750600" cy="21699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4723804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15900" marR="0" lvl="0" indent="-127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44500" marR="0" lvl="1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00100" marR="0" lvl="2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79500" marR="0" lvl="3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4732734" y="2618630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4732734" y="334863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669726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es6-features.org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node/browser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week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61775" y="213458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107" name="Shape 107"/>
          <p:cNvSpPr/>
          <p:nvPr/>
        </p:nvSpPr>
        <p:spPr>
          <a:xfrm>
            <a:off x="583080" y="1624086"/>
            <a:ext cx="7977900" cy="2022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sng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20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000" b="0" i="1" u="none" strike="noStrike" cap="none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ReferenceError</a:t>
            </a:r>
            <a:r>
              <a:rPr lang="en-US" sz="20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x is not defined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let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113" name="Shape 113"/>
          <p:cNvSpPr/>
          <p:nvPr/>
        </p:nvSpPr>
        <p:spPr>
          <a:xfrm>
            <a:off x="583080" y="1061516"/>
            <a:ext cx="7977900" cy="3147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"something else"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4" indent="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300" b="0" i="1" u="none" strike="noStrike" cap="none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TypeError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Assignment to constant variable.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Font typeface="Helvetica Neue"/>
              <a:buNone/>
            </a:pPr>
            <a:endParaRPr sz="2300" b="0" i="1" u="none" strike="noStrike" cap="none" dirty="0">
              <a:solidFill>
                <a:srgbClr val="AEAE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{y: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300" b="0" i="1" u="none" strike="noStrike" cap="none" dirty="0" smtClean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2300" b="0" i="0" u="none" strike="noStrike" cap="none" dirty="0" err="1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y.</a:t>
            </a:r>
            <a:r>
              <a:rPr lang="en-US" sz="2300" b="0" i="0" u="none" strike="noStrike" cap="none" dirty="0" err="1" smtClean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this works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lambda’s, anonymous inner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669726" y="1268886"/>
            <a:ext cx="7466109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chemeClr val="accent2"/>
                </a:solidFill>
              </a:rPr>
              <a:t>// Old Syntax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oldOne</a:t>
            </a:r>
            <a:r>
              <a:rPr lang="en-US" sz="2400" dirty="0">
                <a:solidFill>
                  <a:schemeClr val="bg1"/>
                </a:solidFill>
              </a:rPr>
              <a:t>() 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console.log</a:t>
            </a:r>
            <a:r>
              <a:rPr lang="en-US" sz="2400" dirty="0">
                <a:solidFill>
                  <a:schemeClr val="bg1"/>
                </a:solidFill>
              </a:rPr>
              <a:t>("Hello World..!");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69726" y="2976540"/>
            <a:ext cx="7248315" cy="1812174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rgbClr val="92D050"/>
                </a:solidFill>
              </a:rPr>
              <a:t>// New </a:t>
            </a:r>
            <a:r>
              <a:rPr lang="en-US" sz="2400" dirty="0" smtClean="0">
                <a:solidFill>
                  <a:srgbClr val="92D050"/>
                </a:solidFill>
              </a:rPr>
              <a:t>Syntax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newOne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 () =&gt; 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console.log</a:t>
            </a:r>
            <a:r>
              <a:rPr lang="en-US" sz="2400" dirty="0">
                <a:solidFill>
                  <a:schemeClr val="bg1"/>
                </a:solidFill>
              </a:rPr>
              <a:t>("Hello World..!");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4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281355" y="1753013"/>
            <a:ext cx="8192871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There are two parts of the syntax.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FFC000"/>
                </a:solidFill>
              </a:rPr>
              <a:t>var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newOne</a:t>
            </a:r>
            <a:r>
              <a:rPr lang="en-US" sz="2400" dirty="0">
                <a:solidFill>
                  <a:srgbClr val="FFC000"/>
                </a:solidFill>
              </a:rPr>
              <a:t> = 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2. </a:t>
            </a:r>
            <a:r>
              <a:rPr lang="en-US" sz="2400" dirty="0" smtClean="0">
                <a:solidFill>
                  <a:srgbClr val="FFFF00"/>
                </a:solidFill>
              </a:rPr>
              <a:t>=&gt; </a:t>
            </a:r>
            <a:r>
              <a:rPr lang="en-US" sz="2400" dirty="0">
                <a:solidFill>
                  <a:srgbClr val="FFFF00"/>
                </a:solidFill>
              </a:rPr>
              <a:t>{}</a:t>
            </a: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186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281353" y="1000369"/>
            <a:ext cx="8192871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vens = {2,4,6,8,10}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({ even: v, odd: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((v,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;})</a:t>
            </a: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600" b="0" i="0" u="none" strike="noStrike" cap="none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of:</a:t>
            </a:r>
            <a:endParaRPr lang="en-US" sz="2600" b="0" i="0" u="none" strike="noStrike" cap="non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150012" y="3315146"/>
            <a:ext cx="8993988" cy="10179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(v) { </a:t>
            </a:r>
            <a:r>
              <a:rPr lang="en-US" sz="1600" b="0" i="0" u="none" strike="noStrike" cap="none" dirty="0" smtClea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 even: v, odd: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};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(v,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});</a:t>
            </a:r>
          </a:p>
        </p:txBody>
      </p:sp>
    </p:spTree>
    <p:extLst>
      <p:ext uri="{BB962C8B-B14F-4D97-AF65-F5344CB8AC3E}">
        <p14:creationId xmlns:p14="http://schemas.microsoft.com/office/powerpoint/2010/main" val="6853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the same as Java 8 lambda’s </a:t>
            </a:r>
            <a:b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 for: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is not bound to interface implementation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head is   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-&gt;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instead of   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39" name="Shape 139"/>
          <p:cNvSpPr/>
          <p:nvPr/>
        </p:nvSpPr>
        <p:spPr>
          <a:xfrm>
            <a:off x="407758" y="1915417"/>
            <a:ext cx="7804500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.age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setInterval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.age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|this| properly refers to the person object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}, </a:t>
            </a:r>
            <a:r>
              <a:rPr lang="en-US" sz="19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Default parameter values</a:t>
            </a:r>
          </a:p>
        </p:txBody>
      </p:sp>
      <p:sp>
        <p:nvSpPr>
          <p:cNvPr id="145" name="Shape 145"/>
          <p:cNvSpPr/>
          <p:nvPr/>
        </p:nvSpPr>
        <p:spPr>
          <a:xfrm>
            <a:off x="481397" y="2156525"/>
            <a:ext cx="76203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increment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(test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test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     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increment();       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79513" y="133945"/>
            <a:ext cx="9064487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/>
            <a:r>
              <a:rPr lang="en-US" sz="4000" b="1" dirty="0"/>
              <a:t>Spread attributes</a:t>
            </a:r>
            <a:r>
              <a:rPr lang="en-US" sz="4000" b="0" i="0" u="none" strike="noStrike" cap="none" dirty="0" smtClean="0">
                <a:solidFill>
                  <a:srgbClr val="FFFFFF"/>
                </a:solidFill>
                <a:sym typeface="Helvetica Neue"/>
              </a:rPr>
              <a:t>/Rest </a:t>
            </a:r>
            <a:r>
              <a:rPr lang="en-US" sz="4000" b="0" i="0" u="none" strike="noStrike" cap="none" dirty="0">
                <a:solidFill>
                  <a:srgbClr val="FFFFFF"/>
                </a:solidFill>
                <a:sym typeface="Helvetica Neue"/>
              </a:rPr>
              <a:t>parameter</a:t>
            </a:r>
          </a:p>
        </p:txBody>
      </p:sp>
      <p:sp>
        <p:nvSpPr>
          <p:cNvPr id="151" name="Shape 151"/>
          <p:cNvSpPr/>
          <p:nvPr/>
        </p:nvSpPr>
        <p:spPr>
          <a:xfrm>
            <a:off x="1868381" y="1841750"/>
            <a:ext cx="6832800" cy="1460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(x, y, ...a)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n-US" sz="2300" b="0" i="0" u="none" strike="noStrike" cap="none" dirty="0" err="1" smtClean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endParaRPr lang="en-US" sz="2300" b="0" i="0" u="none" strike="noStrike" cap="none" dirty="0">
              <a:solidFill>
                <a:srgbClr val="CF6A4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</a:p>
        </p:txBody>
      </p:sp>
      <p:sp>
        <p:nvSpPr>
          <p:cNvPr id="152" name="Shape 152"/>
          <p:cNvSpPr/>
          <p:nvPr/>
        </p:nvSpPr>
        <p:spPr>
          <a:xfrm>
            <a:off x="669726" y="3583037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be the last parameter just like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ECMAScript 6 constructs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r>
              <a:rPr lang="en-US" sz="3200" b="0" i="0" u="none" strike="noStrike" cap="none" dirty="0">
                <a:solidFill>
                  <a:srgbClr val="FFFFFF"/>
                </a:solidFill>
                <a:sym typeface="Helvetica Neue"/>
              </a:rPr>
              <a:t>String </a:t>
            </a:r>
            <a:r>
              <a:rPr lang="en-US" sz="3200" b="0" i="0" u="none" strike="noStrike" cap="none" dirty="0" smtClean="0">
                <a:solidFill>
                  <a:srgbClr val="FFFFFF"/>
                </a:solidFill>
                <a:sym typeface="Helvetica Neue"/>
              </a:rPr>
              <a:t>interpolation/</a:t>
            </a:r>
            <a:r>
              <a:rPr lang="en-US" sz="3200" b="1" dirty="0"/>
              <a:t>Template literals</a:t>
            </a:r>
            <a:br>
              <a:rPr lang="en-US" sz="3200" b="1" dirty="0"/>
            </a:br>
            <a:endParaRPr lang="en-US" sz="3200" b="0" i="0" u="none" strike="noStrike" cap="none" dirty="0">
              <a:solidFill>
                <a:srgbClr val="FFFFFF"/>
              </a:solidFill>
              <a:sym typeface="Helvetica Neue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837348" y="1701100"/>
            <a:ext cx="76368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`testing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y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`hello world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{x}`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instead of: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“testing” + 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endParaRPr lang="en-US" sz="230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endParaRPr lang="en-US"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Object properties</a:t>
            </a:r>
          </a:p>
        </p:txBody>
      </p:sp>
      <p:sp>
        <p:nvSpPr>
          <p:cNvPr id="164" name="Shape 164"/>
          <p:cNvSpPr/>
          <p:nvPr/>
        </p:nvSpPr>
        <p:spPr>
          <a:xfrm>
            <a:off x="2077023" y="1741288"/>
            <a:ext cx="5402299" cy="16607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y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x, y 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6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is equivalent to: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x: x, y: y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Object properties</a:t>
            </a:r>
          </a:p>
        </p:txBody>
      </p:sp>
      <p:sp>
        <p:nvSpPr>
          <p:cNvPr id="170" name="Shape 170"/>
          <p:cNvSpPr/>
          <p:nvPr/>
        </p:nvSpPr>
        <p:spPr>
          <a:xfrm>
            <a:off x="628696" y="1460003"/>
            <a:ext cx="7475858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</a:t>
            </a:r>
            <a:r>
              <a:rPr lang="en-US" sz="1900" b="0" i="1" u="none" strike="noStrike" cap="none" dirty="0" smtClean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Computed property names</a:t>
            </a:r>
            <a:endParaRPr lang="en-US" sz="1900" b="0" i="1" u="none" strike="noStrike" cap="none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000" dirty="0" err="1">
                <a:solidFill>
                  <a:schemeClr val="bg1"/>
                </a:solidFill>
              </a:rPr>
              <a:t>var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r>
              <a:rPr lang="mr-IN" sz="2000" dirty="0" err="1">
                <a:solidFill>
                  <a:schemeClr val="bg1"/>
                </a:solidFill>
              </a:rPr>
              <a:t>prop</a:t>
            </a:r>
            <a:r>
              <a:rPr lang="mr-IN" sz="2000" dirty="0">
                <a:solidFill>
                  <a:schemeClr val="bg1"/>
                </a:solidFill>
              </a:rPr>
              <a:t> = '</a:t>
            </a:r>
            <a:r>
              <a:rPr lang="mr-IN" sz="2000" dirty="0" err="1">
                <a:solidFill>
                  <a:schemeClr val="bg1"/>
                </a:solidFill>
              </a:rPr>
              <a:t>foo</a:t>
            </a:r>
            <a:r>
              <a:rPr lang="mr-IN" sz="2000" dirty="0">
                <a:solidFill>
                  <a:schemeClr val="bg1"/>
                </a:solidFill>
              </a:rPr>
              <a:t>';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000" dirty="0" err="1" smtClean="0">
                <a:solidFill>
                  <a:schemeClr val="bg1"/>
                </a:solidFill>
              </a:rPr>
              <a:t>var</a:t>
            </a:r>
            <a:r>
              <a:rPr lang="mr-IN" sz="2000" dirty="0" smtClean="0">
                <a:solidFill>
                  <a:schemeClr val="bg1"/>
                </a:solidFill>
              </a:rPr>
              <a:t> </a:t>
            </a:r>
            <a:r>
              <a:rPr lang="mr-IN" sz="2000" dirty="0" err="1">
                <a:solidFill>
                  <a:schemeClr val="bg1"/>
                </a:solidFill>
              </a:rPr>
              <a:t>o</a:t>
            </a:r>
            <a:r>
              <a:rPr lang="mr-IN" sz="2000" dirty="0">
                <a:solidFill>
                  <a:schemeClr val="bg1"/>
                </a:solidFill>
              </a:rPr>
              <a:t> = {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nl-NL" sz="2000" dirty="0" smtClean="0">
                <a:solidFill>
                  <a:schemeClr val="bg1"/>
                </a:solidFill>
              </a:rPr>
              <a:t>       </a:t>
            </a:r>
            <a:r>
              <a:rPr lang="mr-IN" sz="2000" dirty="0" smtClean="0">
                <a:solidFill>
                  <a:schemeClr val="bg1"/>
                </a:solidFill>
              </a:rPr>
              <a:t>[</a:t>
            </a:r>
            <a:r>
              <a:rPr lang="mr-IN" sz="2000" dirty="0" err="1">
                <a:solidFill>
                  <a:schemeClr val="bg1"/>
                </a:solidFill>
              </a:rPr>
              <a:t>prop</a:t>
            </a:r>
            <a:r>
              <a:rPr lang="mr-IN" sz="2000" dirty="0">
                <a:solidFill>
                  <a:schemeClr val="bg1"/>
                </a:solidFill>
              </a:rPr>
              <a:t>]: '</a:t>
            </a:r>
            <a:r>
              <a:rPr lang="mr-IN" sz="2000" dirty="0" err="1">
                <a:solidFill>
                  <a:schemeClr val="bg1"/>
                </a:solidFill>
              </a:rPr>
              <a:t>hey</a:t>
            </a:r>
            <a:r>
              <a:rPr lang="mr-IN" sz="2000" dirty="0">
                <a:solidFill>
                  <a:schemeClr val="bg1"/>
                </a:solidFill>
              </a:rPr>
              <a:t>',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smtClean="0">
                <a:solidFill>
                  <a:schemeClr val="bg1"/>
                </a:solidFill>
              </a:rPr>
              <a:t>      </a:t>
            </a:r>
            <a:r>
              <a:rPr lang="mr-IN" sz="2000" dirty="0" smtClean="0">
                <a:solidFill>
                  <a:schemeClr val="bg1"/>
                </a:solidFill>
              </a:rPr>
              <a:t>[</a:t>
            </a:r>
            <a:r>
              <a:rPr lang="mr-IN" sz="2000" dirty="0">
                <a:solidFill>
                  <a:schemeClr val="bg1"/>
                </a:solidFill>
              </a:rPr>
              <a:t>'</a:t>
            </a:r>
            <a:r>
              <a:rPr lang="mr-IN" sz="2000" dirty="0" err="1">
                <a:solidFill>
                  <a:schemeClr val="bg1"/>
                </a:solidFill>
              </a:rPr>
              <a:t>b</a:t>
            </a:r>
            <a:r>
              <a:rPr lang="mr-IN" sz="2000" dirty="0">
                <a:solidFill>
                  <a:schemeClr val="bg1"/>
                </a:solidFill>
              </a:rPr>
              <a:t>' + '</a:t>
            </a:r>
            <a:r>
              <a:rPr lang="mr-IN" sz="2000" dirty="0" err="1">
                <a:solidFill>
                  <a:schemeClr val="bg1"/>
                </a:solidFill>
              </a:rPr>
              <a:t>ar</a:t>
            </a:r>
            <a:r>
              <a:rPr lang="mr-IN" sz="2000" dirty="0">
                <a:solidFill>
                  <a:schemeClr val="bg1"/>
                </a:solidFill>
              </a:rPr>
              <a:t>']: '</a:t>
            </a:r>
            <a:r>
              <a:rPr lang="mr-IN" sz="2000" dirty="0" err="1">
                <a:solidFill>
                  <a:schemeClr val="bg1"/>
                </a:solidFill>
              </a:rPr>
              <a:t>there</a:t>
            </a:r>
            <a:r>
              <a:rPr lang="mr-IN" sz="2000" dirty="0">
                <a:solidFill>
                  <a:schemeClr val="bg1"/>
                </a:solidFill>
              </a:rPr>
              <a:t>'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000" dirty="0" smtClean="0">
                <a:solidFill>
                  <a:schemeClr val="bg1"/>
                </a:solidFill>
              </a:rPr>
              <a:t>};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endParaRPr sz="19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Destructuring Assignment</a:t>
            </a:r>
          </a:p>
        </p:txBody>
      </p:sp>
      <p:sp>
        <p:nvSpPr>
          <p:cNvPr id="176" name="Shape 176"/>
          <p:cNvSpPr/>
          <p:nvPr/>
        </p:nvSpPr>
        <p:spPr>
          <a:xfrm>
            <a:off x="1266941" y="1560462"/>
            <a:ext cx="7088783" cy="3153428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</a:t>
            </a:r>
            <a:r>
              <a:rPr lang="en-US" sz="2300" b="0" i="1" u="none" strike="noStrike" cap="none" dirty="0" smtClean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smtClean="0">
                <a:solidFill>
                  <a:schemeClr val="bg1"/>
                </a:solidFill>
              </a:rPr>
              <a:t>[</a:t>
            </a:r>
            <a:r>
              <a:rPr lang="mr-IN" sz="2400" dirty="0" err="1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, </a:t>
            </a:r>
            <a:r>
              <a:rPr lang="mr-IN" sz="2400" dirty="0" err="1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, ...</a:t>
            </a:r>
            <a:r>
              <a:rPr lang="mr-IN" sz="2400" dirty="0" err="1">
                <a:solidFill>
                  <a:schemeClr val="bg1"/>
                </a:solidFill>
              </a:rPr>
              <a:t>rest</a:t>
            </a:r>
            <a:r>
              <a:rPr lang="mr-IN" sz="2400" dirty="0">
                <a:solidFill>
                  <a:schemeClr val="bg1"/>
                </a:solidFill>
              </a:rPr>
              <a:t>] = [1, 2, 3, 4, 5];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); // 1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); // 2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nl-NL" sz="2400" dirty="0" smtClean="0">
                <a:solidFill>
                  <a:schemeClr val="bg1"/>
                </a:solidFill>
              </a:rPr>
              <a:t>c</a:t>
            </a:r>
            <a:r>
              <a:rPr lang="mr-IN" sz="2400" dirty="0" err="1" smtClean="0">
                <a:solidFill>
                  <a:schemeClr val="bg1"/>
                </a:solidFill>
              </a:rPr>
              <a:t>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rest</a:t>
            </a:r>
            <a:r>
              <a:rPr lang="mr-IN" sz="2400" dirty="0">
                <a:solidFill>
                  <a:schemeClr val="bg1"/>
                </a:solidFill>
              </a:rPr>
              <a:t>); // [3, 4, 5]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en-US" sz="2300" b="0" i="1" u="none" strike="noStrike" cap="none" dirty="0" smtClean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>
                <a:solidFill>
                  <a:schemeClr val="bg1"/>
                </a:solidFill>
              </a:rPr>
              <a:t>({</a:t>
            </a:r>
            <a:r>
              <a:rPr lang="mr-IN" sz="2400" dirty="0" err="1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, </a:t>
            </a:r>
            <a:r>
              <a:rPr lang="mr-IN" sz="2400" dirty="0" err="1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} = {a:1, b:2});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); // 1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); // 2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82" name="Shape 182"/>
          <p:cNvSpPr/>
          <p:nvPr/>
        </p:nvSpPr>
        <p:spPr>
          <a:xfrm>
            <a:off x="133250" y="1419825"/>
            <a:ext cx="9247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AEAEAE"/>
              </a:buClr>
              <a:buSzPct val="25000"/>
            </a:pP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//------ </a:t>
            </a:r>
            <a:r>
              <a:rPr lang="en-US" sz="2400" dirty="0" err="1">
                <a:solidFill>
                  <a:schemeClr val="bg1"/>
                </a:solidFill>
              </a:rPr>
              <a:t>lib.js</a:t>
            </a:r>
            <a:r>
              <a:rPr lang="en-US" sz="2400" dirty="0">
                <a:solidFill>
                  <a:schemeClr val="bg1"/>
                </a:solidFill>
              </a:rPr>
              <a:t> ------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</a:rPr>
              <a:t>export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sqrt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b="1" dirty="0" err="1">
                <a:solidFill>
                  <a:schemeClr val="bg1"/>
                </a:solidFill>
              </a:rPr>
              <a:t>Math</a:t>
            </a:r>
            <a:r>
              <a:rPr lang="en-US" sz="2400" dirty="0" err="1">
                <a:solidFill>
                  <a:schemeClr val="bg1"/>
                </a:solidFill>
              </a:rPr>
              <a:t>.sqrt</a:t>
            </a:r>
            <a:r>
              <a:rPr lang="en-US" sz="2400" dirty="0">
                <a:solidFill>
                  <a:schemeClr val="bg1"/>
                </a:solidFill>
              </a:rPr>
              <a:t>;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</a:rPr>
              <a:t>export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function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square</a:t>
            </a:r>
            <a:r>
              <a:rPr lang="en-US" sz="2400" dirty="0">
                <a:solidFill>
                  <a:schemeClr val="bg1"/>
                </a:solidFill>
              </a:rPr>
              <a:t>(x) { </a:t>
            </a:r>
            <a:r>
              <a:rPr lang="en-US" sz="2400" b="1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 x * x; }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</a:rPr>
              <a:t>export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function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diag</a:t>
            </a:r>
            <a:r>
              <a:rPr lang="en-US" sz="2400" dirty="0">
                <a:solidFill>
                  <a:schemeClr val="bg1"/>
                </a:solidFill>
              </a:rPr>
              <a:t>(x, y) { </a:t>
            </a:r>
            <a:r>
              <a:rPr lang="en-US" sz="2400" b="1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sqrt</a:t>
            </a:r>
            <a:r>
              <a:rPr lang="en-US" sz="2400" dirty="0">
                <a:solidFill>
                  <a:schemeClr val="bg1"/>
                </a:solidFill>
              </a:rPr>
              <a:t>(square(x) + square(y)); }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endParaRPr lang="en-US" sz="2400" dirty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//------ </a:t>
            </a:r>
            <a:r>
              <a:rPr lang="en-US" sz="2400" dirty="0" err="1">
                <a:solidFill>
                  <a:schemeClr val="bg1"/>
                </a:solidFill>
              </a:rPr>
              <a:t>main.js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------</a:t>
            </a:r>
          </a:p>
          <a:p>
            <a:pPr lvl="0">
              <a:buClr>
                <a:srgbClr val="AEAEAE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bg1"/>
                </a:solidFill>
              </a:rPr>
              <a:t> { square, </a:t>
            </a:r>
            <a:r>
              <a:rPr lang="en-US" sz="2400" dirty="0" err="1">
                <a:solidFill>
                  <a:schemeClr val="bg1"/>
                </a:solidFill>
              </a:rPr>
              <a:t>diag</a:t>
            </a:r>
            <a:r>
              <a:rPr lang="en-US" sz="2400" dirty="0">
                <a:solidFill>
                  <a:schemeClr val="bg1"/>
                </a:solidFill>
              </a:rPr>
              <a:t> } </a:t>
            </a:r>
            <a:r>
              <a:rPr lang="en-US" sz="2400" b="1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bg1"/>
                </a:solidFill>
              </a:rPr>
              <a:t> 'lib';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err="1" smtClean="0">
                <a:solidFill>
                  <a:schemeClr val="bg1"/>
                </a:solidFill>
              </a:rPr>
              <a:t>console</a:t>
            </a:r>
            <a:r>
              <a:rPr lang="en-US" sz="2400" dirty="0" err="1" smtClean="0">
                <a:solidFill>
                  <a:schemeClr val="bg1"/>
                </a:solidFill>
              </a:rPr>
              <a:t>.log</a:t>
            </a:r>
            <a:r>
              <a:rPr lang="en-US" sz="2400" dirty="0" smtClean="0">
                <a:solidFill>
                  <a:schemeClr val="bg1"/>
                </a:solidFill>
              </a:rPr>
              <a:t>(square(11</a:t>
            </a:r>
            <a:r>
              <a:rPr lang="en-US" sz="2400" dirty="0">
                <a:solidFill>
                  <a:schemeClr val="bg1"/>
                </a:solidFill>
              </a:rPr>
              <a:t>)); // 121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err="1" smtClean="0">
                <a:solidFill>
                  <a:schemeClr val="bg1"/>
                </a:solidFill>
              </a:rPr>
              <a:t>console</a:t>
            </a:r>
            <a:r>
              <a:rPr lang="en-US" sz="2400" dirty="0" err="1" smtClean="0">
                <a:solidFill>
                  <a:schemeClr val="bg1"/>
                </a:solidFill>
              </a:rPr>
              <a:t>.log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diag</a:t>
            </a:r>
            <a:r>
              <a:rPr lang="en-US" sz="2400" dirty="0" smtClean="0">
                <a:solidFill>
                  <a:schemeClr val="bg1"/>
                </a:solidFill>
              </a:rPr>
              <a:t>(4</a:t>
            </a:r>
            <a:r>
              <a:rPr lang="en-US" sz="2400" dirty="0">
                <a:solidFill>
                  <a:schemeClr val="bg1"/>
                </a:solidFill>
              </a:rPr>
              <a:t>, 3)); // 5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supports this feature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not supported in browsers yet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Transpiling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helps </a:t>
            </a:r>
            <a:endParaRPr lang="en-US" sz="2400" b="0" i="0" u="none" strike="noStrike" cap="none" dirty="0" smtClea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3" indent="-279400"/>
            <a:r>
              <a:rPr lang="en-US" dirty="0"/>
              <a:t>http://2ality.com/2014/09/es6-modules-final.html</a:t>
            </a:r>
            <a:endParaRPr lang="en-US" sz="24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194" name="Shape 194"/>
          <p:cNvSpPr/>
          <p:nvPr/>
        </p:nvSpPr>
        <p:spPr>
          <a:xfrm>
            <a:off x="303524" y="1312675"/>
            <a:ext cx="9144000" cy="3429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x, y)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x;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size 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square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200" name="Shape 200"/>
          <p:cNvSpPr/>
          <p:nvPr/>
        </p:nvSpPr>
        <p:spPr>
          <a:xfrm>
            <a:off x="506349" y="1560475"/>
            <a:ext cx="8368200" cy="2022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length)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length, length);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3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206" name="Shape 206"/>
          <p:cNvSpPr/>
          <p:nvPr/>
        </p:nvSpPr>
        <p:spPr>
          <a:xfrm>
            <a:off x="173224" y="1519525"/>
            <a:ext cx="8488200" cy="2866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x, x);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calcSize(length)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3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length * length;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calcSize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69724" y="1366250"/>
            <a:ext cx="82848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compared to Java’s “Future” class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Handy for handling async operations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Helps escaping callback 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Or: ES6, ECMAScript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18" name="Shape 218"/>
          <p:cNvSpPr/>
          <p:nvPr/>
        </p:nvSpPr>
        <p:spPr>
          <a:xfrm>
            <a:off x="579600" y="1560462"/>
            <a:ext cx="8689446" cy="20225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resolve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resolve(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asyncFunc.then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36" name="Shape 236"/>
          <p:cNvSpPr/>
          <p:nvPr/>
        </p:nvSpPr>
        <p:spPr>
          <a:xfrm>
            <a:off x="71816" y="1419819"/>
            <a:ext cx="9244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asyncFunc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(resolve, error)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error(new Error(‘help’)),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.then(result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.catch(err =&gt; console.error(err));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newMap</a:t>
            </a:r>
            <a:r>
              <a:rPr lang="en-US" dirty="0" smtClean="0"/>
              <a:t> </a:t>
            </a:r>
            <a:r>
              <a:rPr lang="en-US" dirty="0"/>
              <a:t>= new Map();</a:t>
            </a:r>
            <a:br>
              <a:rPr lang="en-US" dirty="0"/>
            </a:br>
            <a:r>
              <a:rPr lang="en-US" dirty="0" err="1" smtClean="0"/>
              <a:t>newMap.set</a:t>
            </a:r>
            <a:r>
              <a:rPr lang="en-US" dirty="0"/>
              <a:t>('name', 'John'); </a:t>
            </a:r>
            <a:br>
              <a:rPr lang="en-US" dirty="0"/>
            </a:br>
            <a:r>
              <a:rPr lang="en-US" dirty="0" err="1" smtClean="0"/>
              <a:t>newMap.set</a:t>
            </a:r>
            <a:r>
              <a:rPr lang="en-US" dirty="0"/>
              <a:t>('id', 2345796);</a:t>
            </a:r>
            <a:br>
              <a:rPr lang="en-US" dirty="0"/>
            </a:br>
            <a:r>
              <a:rPr lang="en-US" dirty="0" err="1" smtClean="0"/>
              <a:t>newMap.set</a:t>
            </a:r>
            <a:r>
              <a:rPr lang="en-US" dirty="0"/>
              <a:t>('interest', ['</a:t>
            </a:r>
            <a:r>
              <a:rPr lang="en-US" dirty="0" err="1"/>
              <a:t>js</a:t>
            </a:r>
            <a:r>
              <a:rPr lang="en-US" dirty="0"/>
              <a:t>', 'ruby', 'python</a:t>
            </a:r>
            <a:r>
              <a:rPr lang="en-US" dirty="0" smtClean="0"/>
              <a:t>']);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n</a:t>
            </a:r>
            <a:r>
              <a:rPr lang="en-US" dirty="0" err="1" smtClean="0">
                <a:solidFill>
                  <a:srgbClr val="FFC000"/>
                </a:solidFill>
              </a:rPr>
              <a:t>ewMap.get</a:t>
            </a:r>
            <a:r>
              <a:rPr lang="en-US" dirty="0">
                <a:solidFill>
                  <a:srgbClr val="FFC000"/>
                </a:solidFill>
              </a:rPr>
              <a:t>('name'); </a:t>
            </a:r>
            <a:r>
              <a:rPr lang="en-US" dirty="0">
                <a:solidFill>
                  <a:srgbClr val="FFFF00"/>
                </a:solidFill>
              </a:rPr>
              <a:t>// John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newMap.get</a:t>
            </a:r>
            <a:r>
              <a:rPr lang="en-US" dirty="0">
                <a:solidFill>
                  <a:srgbClr val="FFC000"/>
                </a:solidFill>
              </a:rPr>
              <a:t>('id'); </a:t>
            </a:r>
            <a:r>
              <a:rPr lang="en-US" dirty="0">
                <a:solidFill>
                  <a:srgbClr val="FFFF00"/>
                </a:solidFill>
              </a:rPr>
              <a:t>// 2345796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newMap.get</a:t>
            </a:r>
            <a:r>
              <a:rPr lang="en-US" dirty="0">
                <a:solidFill>
                  <a:srgbClr val="FFC000"/>
                </a:solidFill>
              </a:rPr>
              <a:t>('interest'); </a:t>
            </a:r>
            <a:r>
              <a:rPr lang="en-US" dirty="0">
                <a:solidFill>
                  <a:srgbClr val="FFFF00"/>
                </a:solidFill>
              </a:rPr>
              <a:t>// ['</a:t>
            </a:r>
            <a:r>
              <a:rPr lang="en-US" dirty="0" err="1">
                <a:solidFill>
                  <a:srgbClr val="FFFF00"/>
                </a:solidFill>
              </a:rPr>
              <a:t>js</a:t>
            </a:r>
            <a:r>
              <a:rPr lang="en-US" dirty="0">
                <a:solidFill>
                  <a:srgbClr val="FFFF00"/>
                </a:solidFill>
              </a:rPr>
              <a:t>', 'ruby', 'python']</a:t>
            </a:r>
          </a:p>
        </p:txBody>
      </p:sp>
    </p:spTree>
    <p:extLst>
      <p:ext uri="{BB962C8B-B14F-4D97-AF65-F5344CB8AC3E}">
        <p14:creationId xmlns:p14="http://schemas.microsoft.com/office/powerpoint/2010/main" val="12986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/>
              <a:t>= new </a:t>
            </a:r>
            <a:r>
              <a:rPr lang="en-US" dirty="0" smtClean="0"/>
              <a:t>Set();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map.set</a:t>
            </a:r>
            <a:r>
              <a:rPr lang="en-US" dirty="0"/>
              <a:t>('name', 'John');</a:t>
            </a:r>
            <a:br>
              <a:rPr lang="en-US" dirty="0"/>
            </a:br>
            <a:r>
              <a:rPr lang="en-US" dirty="0" err="1"/>
              <a:t>map.set</a:t>
            </a:r>
            <a:r>
              <a:rPr lang="en-US" dirty="0"/>
              <a:t>('name', 'Andy');</a:t>
            </a:r>
            <a:br>
              <a:rPr lang="en-US" dirty="0"/>
            </a:br>
            <a:r>
              <a:rPr lang="en-US" dirty="0" err="1"/>
              <a:t>map.set</a:t>
            </a:r>
            <a:r>
              <a:rPr lang="en-US" dirty="0"/>
              <a:t>(1, 'number one');</a:t>
            </a:r>
            <a:br>
              <a:rPr lang="en-US" dirty="0"/>
            </a:br>
            <a:r>
              <a:rPr lang="en-US" dirty="0" err="1"/>
              <a:t>map.set</a:t>
            </a:r>
            <a:r>
              <a:rPr lang="en-US" dirty="0"/>
              <a:t>(</a:t>
            </a:r>
            <a:r>
              <a:rPr lang="en-US" dirty="0" err="1"/>
              <a:t>NaN</a:t>
            </a:r>
            <a:r>
              <a:rPr lang="en-US" dirty="0"/>
              <a:t>, 'No value</a:t>
            </a:r>
            <a:r>
              <a:rPr lang="en-US" dirty="0" smtClean="0"/>
              <a:t>');</a:t>
            </a:r>
          </a:p>
          <a:p>
            <a:pPr marL="114300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map.get</a:t>
            </a:r>
            <a:r>
              <a:rPr lang="en-US" dirty="0">
                <a:solidFill>
                  <a:srgbClr val="FFC000"/>
                </a:solidFill>
              </a:rPr>
              <a:t>('name');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// Andy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  <a:r>
              <a:rPr lang="en-US" sz="1800" dirty="0">
                <a:solidFill>
                  <a:srgbClr val="FF0000"/>
                </a:solidFill>
              </a:rPr>
              <a:t>Note John is replaced by Andy.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FFC000"/>
                </a:solidFill>
              </a:rPr>
              <a:t>map.get</a:t>
            </a:r>
            <a:r>
              <a:rPr lang="en-US" dirty="0">
                <a:solidFill>
                  <a:srgbClr val="FFC000"/>
                </a:solidFill>
              </a:rPr>
              <a:t>(1); </a:t>
            </a:r>
            <a:r>
              <a:rPr lang="en-US" dirty="0">
                <a:solidFill>
                  <a:srgbClr val="FFFF00"/>
                </a:solidFill>
              </a:rPr>
              <a:t>// number one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>
                <a:solidFill>
                  <a:srgbClr val="FFC000"/>
                </a:solidFill>
              </a:rPr>
              <a:t>map.get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>
                <a:solidFill>
                  <a:srgbClr val="FFC000"/>
                </a:solidFill>
              </a:rPr>
              <a:t>NaN</a:t>
            </a:r>
            <a:r>
              <a:rPr lang="en-US" dirty="0">
                <a:solidFill>
                  <a:srgbClr val="FFC000"/>
                </a:solidFill>
              </a:rPr>
              <a:t>); </a:t>
            </a:r>
            <a:r>
              <a:rPr lang="en-US" dirty="0">
                <a:solidFill>
                  <a:srgbClr val="FFFF00"/>
                </a:solidFill>
              </a:rPr>
              <a:t>// No value</a:t>
            </a:r>
          </a:p>
        </p:txBody>
      </p:sp>
    </p:spTree>
    <p:extLst>
      <p:ext uri="{BB962C8B-B14F-4D97-AF65-F5344CB8AC3E}">
        <p14:creationId xmlns:p14="http://schemas.microsoft.com/office/powerpoint/2010/main" val="10665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many many more things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Symbols, generators, 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Weak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datasets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lot of extensions on built-ins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 more about this, scan this page:</a:t>
            </a:r>
            <a:b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http://es6-features.org/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800" dirty="0" err="1" smtClean="0"/>
              <a:t>Opdracht</a:t>
            </a:r>
            <a:r>
              <a:rPr lang="en-US" sz="48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ES6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your solutions for week 1.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are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allowed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use ‘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  <a:r>
              <a:rPr lang="en-US" dirty="0"/>
              <a:t> or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‘function’.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</a:t>
            </a:r>
            <a:r>
              <a:rPr lang="en-US" sz="2400" b="0" i="0" u="none" strike="noStrike" cap="none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</a:t>
            </a:r>
            <a:r>
              <a:rPr lang="en-US" sz="2400" b="0" i="0" u="none" strike="noStrike" cap="none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‘let</a:t>
            </a:r>
            <a:r>
              <a:rPr lang="en-US" sz="2400" b="0" i="0" u="none" strike="noStrike" cap="none" dirty="0" smtClean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</a:p>
          <a:p>
            <a:pPr lvl="1" indent="-279400"/>
            <a:r>
              <a:rPr lang="en-US" dirty="0" smtClean="0"/>
              <a:t>HINT: </a:t>
            </a:r>
            <a:r>
              <a:rPr lang="en-US" i="1" dirty="0">
                <a:solidFill>
                  <a:srgbClr val="FFFF00"/>
                </a:solidFill>
              </a:rPr>
              <a:t>https://</a:t>
            </a:r>
            <a:r>
              <a:rPr lang="en-US" i="1" dirty="0" err="1">
                <a:solidFill>
                  <a:srgbClr val="FFFF00"/>
                </a:solidFill>
              </a:rPr>
              <a:t>codeburst.io</a:t>
            </a:r>
            <a:r>
              <a:rPr lang="en-US" i="1" dirty="0">
                <a:solidFill>
                  <a:srgbClr val="FFFF00"/>
                </a:solidFill>
              </a:rPr>
              <a:t>/es6-tutorial-for-beginners-5f3c4e7960be</a:t>
            </a:r>
            <a:endParaRPr lang="en-US" sz="2400" b="0" i="1" u="none" strike="noStrike" cap="none" dirty="0">
              <a:solidFill>
                <a:srgbClr val="FFFF00"/>
              </a:solidFill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0" y="1500187"/>
            <a:ext cx="5715000" cy="21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Node.js provides a JavaScript runtime environment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a JavaScript runtime environment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Event-driven, non-blocking I/O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fast/lightweight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used to create Tools, applications or services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Powered by Chrome’s V8 JavaScript engine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npm, package ecosystem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Finalized on June 2015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Adds significant new syntax constructs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 support is not complete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transpiled back to ES5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written in 2009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Ryan Dahl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2010 package manager npm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2011 native Windows version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433754" y="1879969"/>
            <a:ext cx="1713600" cy="19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Utilities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69726" y="1369590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comes with the following: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I/O, Sockets(http/dns/udp/etc), crypto functions, data streams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Runs on Linux, Mac,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Opdracht</a:t>
            </a:r>
            <a:r>
              <a:rPr lang="en-US" dirty="0"/>
              <a:t> </a:t>
            </a:r>
            <a:r>
              <a:rPr lang="en-US" dirty="0" smtClean="0"/>
              <a:t>Node</a:t>
            </a:r>
            <a:endParaRPr lang="en-US" sz="5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69726" y="1369590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2400" b="0" i="0" u="sng" strike="noStrike" cap="none" dirty="0" smtClean="0">
                <a:solidFill>
                  <a:srgbClr val="FFC000"/>
                </a:solidFill>
                <a:sym typeface="Helvetica Neue"/>
              </a:rPr>
              <a:t>Open map:</a:t>
            </a:r>
            <a:r>
              <a:rPr lang="en-US" u="sng" dirty="0" smtClean="0">
                <a:solidFill>
                  <a:srgbClr val="FFC000"/>
                </a:solidFill>
              </a:rPr>
              <a:t> 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 smtClean="0"/>
              <a:t>3 </a:t>
            </a:r>
            <a:r>
              <a:rPr lang="en-US" dirty="0"/>
              <a:t>- </a:t>
            </a:r>
            <a:r>
              <a:rPr lang="en-US" dirty="0" err="1"/>
              <a:t>Javascript</a:t>
            </a:r>
            <a:r>
              <a:rPr lang="en-US" dirty="0"/>
              <a:t> + ECMAScript </a:t>
            </a:r>
            <a:r>
              <a:rPr lang="en-US" dirty="0" smtClean="0"/>
              <a:t>6/ECMAScript 6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dirty="0" err="1" smtClean="0"/>
              <a:t>Readme</a:t>
            </a:r>
            <a:r>
              <a:rPr lang="en-US" sz="2400" b="0" i="0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dirty="0" err="1" smtClean="0"/>
              <a:t>md</a:t>
            </a:r>
            <a:endParaRPr lang="en-US" dirty="0"/>
          </a:p>
          <a:p>
            <a:pPr marL="292100" marR="0" lvl="1" indent="0" algn="ctr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 err="1" smtClean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Opdracht</a:t>
            </a:r>
            <a:r>
              <a:rPr lang="en-US" sz="2400" b="0" i="0" u="none" strike="noStrike" cap="none" dirty="0" smtClean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</a:p>
          <a:p>
            <a:pPr marL="292100" marR="0" lvl="1" indent="0" algn="ctr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directory walker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Conclude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Promises, Classes, destructering, let, const, arrow functions, var-args … etc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Node.js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What/Why/When/How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C000"/>
                </a:solidFill>
              </a:rPr>
              <a:t>ES6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ES6 </a:t>
            </a:r>
            <a:r>
              <a:rPr lang="en-US" dirty="0"/>
              <a:t>superset of </a:t>
            </a:r>
            <a:r>
              <a:rPr lang="en-US" dirty="0" smtClean="0"/>
              <a:t>ES5 </a:t>
            </a:r>
            <a:endParaRPr lang="en-US" dirty="0"/>
          </a:p>
          <a:p>
            <a:r>
              <a:rPr lang="nl-NL" dirty="0" err="1" smtClean="0"/>
              <a:t>Transpile</a:t>
            </a:r>
            <a:r>
              <a:rPr lang="nl-NL" dirty="0" smtClean="0"/>
              <a:t> ES6 </a:t>
            </a:r>
            <a:r>
              <a:rPr lang="nl-NL" dirty="0" err="1" smtClean="0"/>
              <a:t>to</a:t>
            </a:r>
            <a:r>
              <a:rPr lang="nl-NL" dirty="0" smtClean="0"/>
              <a:t> ES5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39" y="997564"/>
            <a:ext cx="3118733" cy="34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ES6 Support</a:t>
            </a:r>
            <a:endParaRPr lang="en-US" sz="5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679172" y="1366242"/>
            <a:ext cx="6966064" cy="1559838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kangax.github.io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-table/es6/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44" y="2637365"/>
            <a:ext cx="3724101" cy="2086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dive into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for “var” anymore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scoped instead of function scoped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1257</Words>
  <Application>Microsoft Macintosh PowerPoint</Application>
  <PresentationFormat>On-screen Show (16:9)</PresentationFormat>
  <Paragraphs>259</Paragraphs>
  <Slides>44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Consolas</vt:lpstr>
      <vt:lpstr>Helvetica Neue</vt:lpstr>
      <vt:lpstr>Arial</vt:lpstr>
      <vt:lpstr>Black</vt:lpstr>
      <vt:lpstr>ECMAScript 6 node/browser</vt:lpstr>
      <vt:lpstr>Overview</vt:lpstr>
      <vt:lpstr>ECMAScript 6</vt:lpstr>
      <vt:lpstr>Overview</vt:lpstr>
      <vt:lpstr>ES6</vt:lpstr>
      <vt:lpstr>ES6 Support</vt:lpstr>
      <vt:lpstr>Let’s dive into it!</vt:lpstr>
      <vt:lpstr>Variables</vt:lpstr>
      <vt:lpstr>Variables</vt:lpstr>
      <vt:lpstr>Example</vt:lpstr>
      <vt:lpstr>Example</vt:lpstr>
      <vt:lpstr>Arrow functions</vt:lpstr>
      <vt:lpstr>Arrow functions</vt:lpstr>
      <vt:lpstr>Arrow functions</vt:lpstr>
      <vt:lpstr>Arrow functions</vt:lpstr>
      <vt:lpstr>Arrow functions</vt:lpstr>
      <vt:lpstr>Arrow functions</vt:lpstr>
      <vt:lpstr>Default parameter values</vt:lpstr>
      <vt:lpstr>Spread attributes/Rest parameter</vt:lpstr>
      <vt:lpstr>String interpolation/Template literals </vt:lpstr>
      <vt:lpstr>Enhanced Object properties</vt:lpstr>
      <vt:lpstr>Enhanced Object properties</vt:lpstr>
      <vt:lpstr>Destructuring Assignment</vt:lpstr>
      <vt:lpstr>Modules</vt:lpstr>
      <vt:lpstr>Modules</vt:lpstr>
      <vt:lpstr>Classes</vt:lpstr>
      <vt:lpstr>Classes</vt:lpstr>
      <vt:lpstr>Classes</vt:lpstr>
      <vt:lpstr>Promises</vt:lpstr>
      <vt:lpstr>Promises</vt:lpstr>
      <vt:lpstr>Promises</vt:lpstr>
      <vt:lpstr>Map</vt:lpstr>
      <vt:lpstr>Set</vt:lpstr>
      <vt:lpstr>And many many more things</vt:lpstr>
      <vt:lpstr>Opdracht ES6</vt:lpstr>
      <vt:lpstr>PowerPoint Presentation</vt:lpstr>
      <vt:lpstr>Node.js provides a JavaScript runtime environment </vt:lpstr>
      <vt:lpstr>Goals</vt:lpstr>
      <vt:lpstr>Applications</vt:lpstr>
      <vt:lpstr>History</vt:lpstr>
      <vt:lpstr>Utilities</vt:lpstr>
      <vt:lpstr>Opdracht Node</vt:lpstr>
      <vt:lpstr>To Conclude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 node/browser</dc:title>
  <cp:lastModifiedBy>Eijgermans, Peter</cp:lastModifiedBy>
  <cp:revision>48</cp:revision>
  <dcterms:modified xsi:type="dcterms:W3CDTF">2018-04-24T17:21:20Z</dcterms:modified>
</cp:coreProperties>
</file>