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2"/>
  </p:notesMasterIdLst>
  <p:sldIdLst>
    <p:sldId id="258" r:id="rId2"/>
    <p:sldId id="269" r:id="rId3"/>
    <p:sldId id="268" r:id="rId4"/>
    <p:sldId id="270" r:id="rId5"/>
    <p:sldId id="271" r:id="rId6"/>
    <p:sldId id="272" r:id="rId7"/>
    <p:sldId id="274" r:id="rId8"/>
    <p:sldId id="275" r:id="rId9"/>
    <p:sldId id="273" r:id="rId10"/>
    <p:sldId id="276" r:id="rId11"/>
    <p:sldId id="259" r:id="rId12"/>
    <p:sldId id="257" r:id="rId13"/>
    <p:sldId id="260" r:id="rId14"/>
    <p:sldId id="261" r:id="rId15"/>
    <p:sldId id="262" r:id="rId16"/>
    <p:sldId id="263" r:id="rId17"/>
    <p:sldId id="264" r:id="rId18"/>
    <p:sldId id="265" r:id="rId19"/>
    <p:sldId id="266" r:id="rId20"/>
    <p:sldId id="277" r:id="rId21"/>
    <p:sldId id="278" r:id="rId22"/>
    <p:sldId id="281" r:id="rId23"/>
    <p:sldId id="286" r:id="rId24"/>
    <p:sldId id="279" r:id="rId25"/>
    <p:sldId id="280" r:id="rId26"/>
    <p:sldId id="282" r:id="rId27"/>
    <p:sldId id="283" r:id="rId28"/>
    <p:sldId id="284" r:id="rId29"/>
    <p:sldId id="285" r:id="rId30"/>
    <p:sldId id="287" r:id="rId31"/>
  </p:sldIdLst>
  <p:sldSz cx="13004800" cy="9753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43"/>
    <p:restoredTop sz="79693"/>
  </p:normalViewPr>
  <p:slideViewPr>
    <p:cSldViewPr snapToGrid="0" snapToObjects="1">
      <p:cViewPr varScale="1">
        <p:scale>
          <a:sx n="52" d="100"/>
          <a:sy n="52" d="100"/>
        </p:scale>
        <p:origin x="1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17999"/>
              </a:lnSpc>
              <a:spcBef>
                <a:spcPts val="0"/>
              </a:spcBef>
              <a:buNone/>
              <a:defRPr sz="2200" b="0" i="0" u="none" strike="noStrike" cap="none">
                <a:latin typeface="Helvetica Neue"/>
                <a:ea typeface="Helvetica Neue"/>
                <a:cs typeface="Helvetica Neue"/>
                <a:sym typeface="Helvetica Neue"/>
              </a:defRPr>
            </a:lvl1pPr>
            <a:lvl2pPr marL="457200" marR="0" lvl="1" indent="228600" algn="l" rtl="0">
              <a:lnSpc>
                <a:spcPct val="117999"/>
              </a:lnSpc>
              <a:spcBef>
                <a:spcPts val="0"/>
              </a:spcBef>
              <a:buNone/>
              <a:defRPr sz="2200" b="0" i="0" u="none" strike="noStrike" cap="none">
                <a:latin typeface="Helvetica Neue"/>
                <a:ea typeface="Helvetica Neue"/>
                <a:cs typeface="Helvetica Neue"/>
                <a:sym typeface="Helvetica Neue"/>
              </a:defRPr>
            </a:lvl2pPr>
            <a:lvl3pPr marL="914400" marR="0" lvl="2" indent="457200" algn="l" rtl="0">
              <a:lnSpc>
                <a:spcPct val="117999"/>
              </a:lnSpc>
              <a:spcBef>
                <a:spcPts val="0"/>
              </a:spcBef>
              <a:buNone/>
              <a:defRPr sz="2200" b="0" i="0" u="none" strike="noStrike" cap="none">
                <a:latin typeface="Helvetica Neue"/>
                <a:ea typeface="Helvetica Neue"/>
                <a:cs typeface="Helvetica Neue"/>
                <a:sym typeface="Helvetica Neue"/>
              </a:defRPr>
            </a:lvl3pPr>
            <a:lvl4pPr marL="1371600" marR="0" lvl="3" indent="685800" algn="l" rtl="0">
              <a:lnSpc>
                <a:spcPct val="117999"/>
              </a:lnSpc>
              <a:spcBef>
                <a:spcPts val="0"/>
              </a:spcBef>
              <a:buNone/>
              <a:defRPr sz="2200" b="0" i="0" u="none" strike="noStrike" cap="none">
                <a:latin typeface="Helvetica Neue"/>
                <a:ea typeface="Helvetica Neue"/>
                <a:cs typeface="Helvetica Neue"/>
                <a:sym typeface="Helvetica Neue"/>
              </a:defRPr>
            </a:lvl4pPr>
            <a:lvl5pPr marL="1828800" marR="0" lvl="4" indent="914400" algn="l" rtl="0">
              <a:lnSpc>
                <a:spcPct val="117999"/>
              </a:lnSpc>
              <a:spcBef>
                <a:spcPts val="0"/>
              </a:spcBef>
              <a:buNone/>
              <a:defRPr sz="2200" b="0" i="0" u="none" strike="noStrike" cap="none">
                <a:latin typeface="Helvetica Neue"/>
                <a:ea typeface="Helvetica Neue"/>
                <a:cs typeface="Helvetica Neue"/>
                <a:sym typeface="Helvetica Neue"/>
              </a:defRPr>
            </a:lvl5pPr>
            <a:lvl6pPr marL="2286000" marR="0" lvl="5" indent="1143000" algn="l" rtl="0">
              <a:lnSpc>
                <a:spcPct val="117999"/>
              </a:lnSpc>
              <a:spcBef>
                <a:spcPts val="0"/>
              </a:spcBef>
              <a:buNone/>
              <a:defRPr sz="2200" b="0" i="0" u="none" strike="noStrike" cap="none">
                <a:latin typeface="Helvetica Neue"/>
                <a:ea typeface="Helvetica Neue"/>
                <a:cs typeface="Helvetica Neue"/>
                <a:sym typeface="Helvetica Neue"/>
              </a:defRPr>
            </a:lvl6pPr>
            <a:lvl7pPr marL="2743200" marR="0" lvl="6" indent="1371600" algn="l" rtl="0">
              <a:lnSpc>
                <a:spcPct val="117999"/>
              </a:lnSpc>
              <a:spcBef>
                <a:spcPts val="0"/>
              </a:spcBef>
              <a:buNone/>
              <a:defRPr sz="2200" b="0" i="0" u="none" strike="noStrike" cap="none">
                <a:latin typeface="Helvetica Neue"/>
                <a:ea typeface="Helvetica Neue"/>
                <a:cs typeface="Helvetica Neue"/>
                <a:sym typeface="Helvetica Neue"/>
              </a:defRPr>
            </a:lvl7pPr>
            <a:lvl8pPr marL="3200400" marR="0" lvl="7" indent="1600200" algn="l" rtl="0">
              <a:lnSpc>
                <a:spcPct val="117999"/>
              </a:lnSpc>
              <a:spcBef>
                <a:spcPts val="0"/>
              </a:spcBef>
              <a:buNone/>
              <a:defRPr sz="2200" b="0" i="0" u="none" strike="noStrike" cap="none">
                <a:latin typeface="Helvetica Neue"/>
                <a:ea typeface="Helvetica Neue"/>
                <a:cs typeface="Helvetica Neue"/>
                <a:sym typeface="Helvetica Neue"/>
              </a:defRPr>
            </a:lvl8pPr>
            <a:lvl9pPr marL="3657600" marR="0" lvl="8" indent="1828800" algn="l" rtl="0">
              <a:lnSpc>
                <a:spcPct val="117999"/>
              </a:lnSpc>
              <a:spcBef>
                <a:spcPts val="0"/>
              </a:spcBef>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551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1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17999"/>
              </a:lnSpc>
              <a:spcBef>
                <a:spcPts val="0"/>
              </a:spcBef>
              <a:spcAft>
                <a:spcPts val="0"/>
              </a:spcAft>
              <a:buClrTx/>
              <a:buSzTx/>
              <a:buFontTx/>
              <a:buNone/>
              <a:tabLst/>
              <a:defRPr/>
            </a:pPr>
            <a:r>
              <a:rPr lang="en-US" sz="2200" b="0" i="0" u="none" strike="noStrike" kern="1200" cap="none" dirty="0" smtClean="0">
                <a:solidFill>
                  <a:schemeClr val="tx1"/>
                </a:solidFill>
                <a:effectLst/>
                <a:latin typeface="Helvetica Neue"/>
                <a:ea typeface="Helvetica Neue"/>
                <a:cs typeface="Helvetica Neue"/>
                <a:sym typeface="Helvetica Neue"/>
              </a:rPr>
              <a:t>Think of </a:t>
            </a:r>
            <a:r>
              <a:rPr lang="en-US" dirty="0" smtClean="0"/>
              <a:t>map</a:t>
            </a:r>
            <a:r>
              <a:rPr lang="en-US" sz="2200" b="0" i="0" u="none" strike="noStrike" kern="1200" cap="none" dirty="0" smtClean="0">
                <a:solidFill>
                  <a:schemeClr val="tx1"/>
                </a:solidFill>
                <a:effectLst/>
                <a:latin typeface="Helvetica Neue"/>
                <a:ea typeface="Helvetica Neue"/>
                <a:cs typeface="Helvetica Neue"/>
                <a:sym typeface="Helvetica Neue"/>
              </a:rPr>
              <a:t> as a "for each" loop, that is specifically for </a:t>
            </a:r>
            <a:r>
              <a:rPr lang="en-US" sz="2200" b="0" i="1" u="none" strike="noStrike" kern="1200" cap="none" dirty="0" smtClean="0">
                <a:solidFill>
                  <a:schemeClr val="tx1"/>
                </a:solidFill>
                <a:effectLst/>
                <a:latin typeface="Helvetica Neue"/>
                <a:ea typeface="Helvetica Neue"/>
                <a:cs typeface="Helvetica Neue"/>
                <a:sym typeface="Helvetica Neue"/>
              </a:rPr>
              <a:t>transforming</a:t>
            </a:r>
            <a:r>
              <a:rPr lang="en-US" sz="2200" b="0" i="0" u="none" strike="noStrike" kern="1200" cap="none" dirty="0" smtClean="0">
                <a:solidFill>
                  <a:schemeClr val="tx1"/>
                </a:solidFill>
                <a:effectLst/>
                <a:latin typeface="Helvetica Neue"/>
                <a:ea typeface="Helvetica Neue"/>
                <a:cs typeface="Helvetica Neue"/>
                <a:sym typeface="Helvetica Neue"/>
              </a:rPr>
              <a:t> values - one input value corresponds to one 'transformed' output value.</a:t>
            </a:r>
            <a:endParaRPr lang="en-US" dirty="0" smtClean="0"/>
          </a:p>
          <a:p>
            <a:pPr lvl="0">
              <a:spcBef>
                <a:spcPts val="0"/>
              </a:spcBef>
              <a:buNone/>
            </a:pPr>
            <a:endParaRPr dirty="0"/>
          </a:p>
        </p:txBody>
      </p:sp>
    </p:spTree>
    <p:extLst>
      <p:ext uri="{BB962C8B-B14F-4D97-AF65-F5344CB8AC3E}">
        <p14:creationId xmlns:p14="http://schemas.microsoft.com/office/powerpoint/2010/main" val="498626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98472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marL="457200" lvl="0" indent="-457200">
              <a:spcBef>
                <a:spcPts val="0"/>
              </a:spcBef>
              <a:buAutoNum type="arabicPeriod"/>
            </a:pPr>
            <a:r>
              <a:rPr lang="nl-NL" sz="2200" b="0" i="0" u="none" strike="noStrike" kern="1200" cap="none" dirty="0" err="1" smtClean="0">
                <a:solidFill>
                  <a:schemeClr val="tx1"/>
                </a:solidFill>
                <a:effectLst/>
                <a:latin typeface="Helvetica Neue"/>
                <a:ea typeface="Helvetica Neue"/>
                <a:cs typeface="Helvetica Neue"/>
                <a:sym typeface="Helvetica Neue"/>
              </a:rPr>
              <a:t>If</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'source array' has </a:t>
            </a:r>
            <a:r>
              <a:rPr lang="nl-NL" sz="2200" b="0" i="0" u="none" strike="noStrike" kern="1200" cap="none" dirty="0" err="1" smtClean="0">
                <a:solidFill>
                  <a:schemeClr val="tx1"/>
                </a:solidFill>
                <a:effectLst/>
                <a:latin typeface="Helvetica Neue"/>
                <a:ea typeface="Helvetica Neue"/>
                <a:cs typeface="Helvetica Neue"/>
                <a:sym typeface="Helvetica Neue"/>
              </a:rPr>
              <a:t>an</a:t>
            </a:r>
            <a:r>
              <a:rPr lang="nl-NL" sz="2200" b="0" i="0" u="none" strike="noStrike" kern="1200" cap="none" dirty="0" smtClean="0">
                <a:solidFill>
                  <a:schemeClr val="tx1"/>
                </a:solidFill>
                <a:effectLst/>
                <a:latin typeface="Helvetica Neue"/>
                <a:ea typeface="Helvetica Neue"/>
                <a:cs typeface="Helvetica Neue"/>
                <a:sym typeface="Helvetica Neue"/>
              </a:rPr>
              <a:t> X </a:t>
            </a:r>
            <a:r>
              <a:rPr lang="nl-NL" sz="2200" b="0" i="0" u="none" strike="noStrike" kern="1200" cap="none" dirty="0" err="1" smtClean="0">
                <a:solidFill>
                  <a:schemeClr val="tx1"/>
                </a:solidFill>
                <a:effectLst/>
                <a:latin typeface="Helvetica Neue"/>
                <a:ea typeface="Helvetica Neue"/>
                <a:cs typeface="Helvetica Neue"/>
                <a:sym typeface="Helvetica Neue"/>
              </a:rPr>
              <a:t>amount</a:t>
            </a:r>
            <a:r>
              <a:rPr lang="nl-NL" sz="2200" b="0" i="0" u="none" strike="noStrike" kern="1200" cap="none" dirty="0" smtClean="0">
                <a:solidFill>
                  <a:schemeClr val="tx1"/>
                </a:solidFill>
                <a:effectLst/>
                <a:latin typeface="Helvetica Neue"/>
                <a:ea typeface="Helvetica Neue"/>
                <a:cs typeface="Helvetica Neue"/>
                <a:sym typeface="Helvetica Neue"/>
              </a:rPr>
              <a:t> of </a:t>
            </a:r>
            <a:r>
              <a:rPr lang="nl-NL" sz="2200" b="0" i="0" u="none" strike="noStrike" kern="1200" cap="none" dirty="0" err="1" smtClean="0">
                <a:solidFill>
                  <a:schemeClr val="tx1"/>
                </a:solidFill>
                <a:effectLst/>
                <a:latin typeface="Helvetica Neue"/>
                <a:ea typeface="Helvetica Neue"/>
                <a:cs typeface="Helvetica Neue"/>
                <a:sym typeface="Helvetica Neue"/>
              </a:rPr>
              <a:t>elements</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then</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resulting</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aray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will</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also</a:t>
            </a:r>
            <a:r>
              <a:rPr lang="nl-NL" sz="2200" b="0" i="0" u="none" strike="noStrike" kern="1200" cap="none" dirty="0" smtClean="0">
                <a:solidFill>
                  <a:schemeClr val="tx1"/>
                </a:solidFill>
                <a:effectLst/>
                <a:latin typeface="Helvetica Neue"/>
                <a:ea typeface="Helvetica Neue"/>
                <a:cs typeface="Helvetica Neue"/>
                <a:sym typeface="Helvetica Neue"/>
              </a:rPr>
              <a:t> have X </a:t>
            </a:r>
            <a:r>
              <a:rPr lang="nl-NL" sz="2200" b="0" i="0" u="none" strike="noStrike" kern="1200" cap="none" dirty="0" err="1" smtClean="0">
                <a:solidFill>
                  <a:schemeClr val="tx1"/>
                </a:solidFill>
                <a:effectLst/>
                <a:latin typeface="Helvetica Neue"/>
                <a:ea typeface="Helvetica Neue"/>
                <a:cs typeface="Helvetica Neue"/>
                <a:sym typeface="Helvetica Neue"/>
              </a:rPr>
              <a:t>elements</a:t>
            </a:r>
            <a:r>
              <a:rPr lang="nl-NL" sz="2200" b="0" i="0" u="none" strike="noStrike" kern="1200" cap="none" dirty="0" smtClean="0">
                <a:solidFill>
                  <a:schemeClr val="tx1"/>
                </a:solidFill>
                <a:effectLst/>
                <a:latin typeface="Helvetica Neue"/>
                <a:ea typeface="Helvetica Neue"/>
                <a:cs typeface="Helvetica Neue"/>
                <a:sym typeface="Helvetica Neue"/>
              </a:rPr>
              <a:t>.</a:t>
            </a:r>
          </a:p>
          <a:p>
            <a:pPr marL="457200" lvl="0" indent="-457200">
              <a:spcBef>
                <a:spcPts val="0"/>
              </a:spcBef>
              <a:buAutoNum type="arabicPeriod"/>
            </a:pPr>
            <a:r>
              <a:rPr lang="nl-NL" sz="2200" b="0" i="0" u="none" strike="noStrike" kern="1200" cap="none" dirty="0" err="1" smtClean="0">
                <a:solidFill>
                  <a:schemeClr val="tx1"/>
                </a:solidFill>
                <a:effectLst/>
                <a:latin typeface="Helvetica Neue"/>
                <a:ea typeface="Helvetica Neue"/>
                <a:cs typeface="Helvetica Neue"/>
                <a:sym typeface="Helvetica Neue"/>
              </a:rPr>
              <a:t>What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this</a:t>
            </a:r>
            <a:r>
              <a:rPr lang="nl-NL" sz="2200" b="0" i="0" u="none" strike="noStrike" kern="1200" cap="none" dirty="0" smtClean="0">
                <a:solidFill>
                  <a:schemeClr val="tx1"/>
                </a:solidFill>
                <a:effectLst/>
                <a:latin typeface="Helvetica Neue"/>
                <a:ea typeface="Helvetica Neue"/>
                <a:cs typeface="Helvetica Neue"/>
                <a:sym typeface="Helvetica Neue"/>
              </a:rPr>
              <a:t> means, is </a:t>
            </a:r>
            <a:r>
              <a:rPr lang="nl-NL" sz="2200" b="0" i="0" u="none" strike="noStrike" kern="1200" cap="none" dirty="0" err="1" smtClean="0">
                <a:solidFill>
                  <a:schemeClr val="tx1"/>
                </a:solidFill>
                <a:effectLst/>
                <a:latin typeface="Helvetica Neue"/>
                <a:ea typeface="Helvetica Neue"/>
                <a:cs typeface="Helvetica Neue"/>
                <a:sym typeface="Helvetica Neue"/>
              </a:rPr>
              <a:t>really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just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that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you</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shouldn't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modify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objects</a:t>
            </a:r>
            <a:r>
              <a:rPr lang="nl-NL" sz="2200" b="0" i="0" u="none" strike="noStrike" kern="1200" cap="none" dirty="0" smtClean="0">
                <a:solidFill>
                  <a:schemeClr val="tx1"/>
                </a:solidFill>
                <a:effectLst/>
                <a:latin typeface="Helvetica Neue"/>
                <a:ea typeface="Helvetica Neue"/>
                <a:cs typeface="Helvetica Neue"/>
                <a:sym typeface="Helvetica Neue"/>
              </a:rPr>
              <a:t> or arrays </a:t>
            </a:r>
            <a:r>
              <a:rPr lang="nl-NL" sz="2200" b="0" i="0" u="none" strike="noStrike" kern="1200" cap="none" dirty="0" err="1" smtClean="0">
                <a:solidFill>
                  <a:schemeClr val="tx1"/>
                </a:solidFill>
                <a:effectLst/>
                <a:latin typeface="Helvetica Neue"/>
                <a:ea typeface="Helvetica Neue"/>
                <a:cs typeface="Helvetica Neue"/>
                <a:sym typeface="Helvetica Neue"/>
              </a:rPr>
              <a:t>directly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from</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within</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your</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callbacks</a:t>
            </a:r>
            <a:r>
              <a:rPr lang="nl-NL" sz="2200" b="0" i="0" u="none" strike="noStrike" kern="1200" cap="none" dirty="0" smtClean="0">
                <a:solidFill>
                  <a:schemeClr val="tx1"/>
                </a:solidFill>
                <a:effectLst/>
                <a:latin typeface="Helvetica Neue"/>
                <a:ea typeface="Helvetica Neue"/>
                <a:cs typeface="Helvetica Neue"/>
                <a:sym typeface="Helvetica Neue"/>
              </a:rPr>
              <a:t> - </a:t>
            </a:r>
            <a:r>
              <a:rPr lang="nl-NL" sz="2200" b="0" i="0" u="none" strike="noStrike" kern="1200" cap="none" dirty="0" err="1" smtClean="0">
                <a:solidFill>
                  <a:schemeClr val="tx1"/>
                </a:solidFill>
                <a:effectLst/>
                <a:latin typeface="Helvetica Neue"/>
                <a:ea typeface="Helvetica Neue"/>
                <a:cs typeface="Helvetica Neue"/>
                <a:sym typeface="Helvetica Neue"/>
              </a:rPr>
              <a:t>if</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input </a:t>
            </a:r>
            <a:r>
              <a:rPr lang="nl-NL" sz="2200" b="0" i="0" u="none" strike="noStrike" kern="1200" cap="none" dirty="0" err="1" smtClean="0">
                <a:solidFill>
                  <a:schemeClr val="tx1"/>
                </a:solidFill>
                <a:effectLst/>
                <a:latin typeface="Helvetica Neue"/>
                <a:ea typeface="Helvetica Neue"/>
                <a:cs typeface="Helvetica Neue"/>
                <a:sym typeface="Helvetica Neue"/>
              </a:rPr>
              <a:t>value</a:t>
            </a:r>
            <a:r>
              <a:rPr lang="nl-NL" sz="2200" b="0" i="0" u="none" strike="noStrike" kern="1200" cap="none" dirty="0" smtClean="0">
                <a:solidFill>
                  <a:schemeClr val="tx1"/>
                </a:solidFill>
                <a:effectLst/>
                <a:latin typeface="Helvetica Neue"/>
                <a:ea typeface="Helvetica Neue"/>
                <a:cs typeface="Helvetica Neue"/>
                <a:sym typeface="Helvetica Neue"/>
              </a:rPr>
              <a:t> is </a:t>
            </a:r>
            <a:r>
              <a:rPr lang="nl-NL" sz="2200" b="0" i="0" u="none" strike="noStrike" kern="1200" cap="none" dirty="0" err="1" smtClean="0">
                <a:solidFill>
                  <a:schemeClr val="tx1"/>
                </a:solidFill>
                <a:effectLst/>
                <a:latin typeface="Helvetica Neue"/>
                <a:ea typeface="Helvetica Neue"/>
                <a:cs typeface="Helvetica Neue"/>
                <a:sym typeface="Helvetica Neue"/>
              </a:rPr>
              <a:t>an</a:t>
            </a:r>
            <a:r>
              <a:rPr lang="nl-NL" sz="2200" b="0" i="0" u="none" strike="noStrike" kern="1200" cap="none" dirty="0" smtClean="0">
                <a:solidFill>
                  <a:schemeClr val="tx1"/>
                </a:solidFill>
                <a:effectLst/>
                <a:latin typeface="Helvetica Neue"/>
                <a:ea typeface="Helvetica Neue"/>
                <a:cs typeface="Helvetica Neue"/>
                <a:sym typeface="Helvetica Neue"/>
              </a:rPr>
              <a:t> object or </a:t>
            </a:r>
            <a:r>
              <a:rPr lang="nl-NL" sz="2200" b="0" i="0" u="none" strike="noStrike" kern="1200" cap="none" dirty="0" err="1" smtClean="0">
                <a:solidFill>
                  <a:schemeClr val="tx1"/>
                </a:solidFill>
                <a:effectLst/>
                <a:latin typeface="Helvetica Neue"/>
                <a:ea typeface="Helvetica Neue"/>
                <a:cs typeface="Helvetica Neue"/>
                <a:sym typeface="Helvetica Neue"/>
              </a:rPr>
              <a:t>an</a:t>
            </a:r>
            <a:r>
              <a:rPr lang="nl-NL" sz="2200" b="0" i="0" u="none" strike="noStrike" kern="1200" cap="none" dirty="0" smtClean="0">
                <a:solidFill>
                  <a:schemeClr val="tx1"/>
                </a:solidFill>
                <a:effectLst/>
                <a:latin typeface="Helvetica Neue"/>
                <a:ea typeface="Helvetica Neue"/>
                <a:cs typeface="Helvetica Neue"/>
                <a:sym typeface="Helvetica Neue"/>
              </a:rPr>
              <a:t> array, </a:t>
            </a:r>
            <a:r>
              <a:rPr lang="nl-NL" sz="2200" b="0" i="1" u="none" strike="noStrike" kern="1200" cap="none" dirty="0" err="1" smtClean="0">
                <a:solidFill>
                  <a:schemeClr val="tx1"/>
                </a:solidFill>
                <a:effectLst/>
                <a:latin typeface="Helvetica Neue"/>
                <a:ea typeface="Helvetica Neue"/>
                <a:cs typeface="Helvetica Neue"/>
                <a:sym typeface="Helvetica Neue"/>
              </a:rPr>
              <a:t>clone</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it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instead</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and</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modify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copy.</a:t>
            </a:r>
          </a:p>
          <a:p>
            <a:pPr marL="457200" lvl="0" indent="-457200">
              <a:spcBef>
                <a:spcPts val="0"/>
              </a:spcBef>
              <a:buAutoNum type="arabicPeriod"/>
            </a:pPr>
            <a:r>
              <a:rPr lang="nl-NL" sz="2200" b="0" i="0" u="none" strike="noStrike" kern="1200" cap="none" dirty="0" err="1" smtClean="0">
                <a:solidFill>
                  <a:schemeClr val="tx1"/>
                </a:solidFill>
                <a:effectLst/>
                <a:latin typeface="Helvetica Neue"/>
                <a:ea typeface="Helvetica Neue"/>
                <a:cs typeface="Helvetica Neue"/>
                <a:sym typeface="Helvetica Neue"/>
              </a:rPr>
              <a:t>You</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should</a:t>
            </a:r>
            <a:r>
              <a:rPr lang="nl-NL" sz="2200" b="0" i="0" u="none" strike="noStrike" kern="1200" cap="none" dirty="0" smtClean="0">
                <a:solidFill>
                  <a:schemeClr val="tx1"/>
                </a:solidFill>
                <a:effectLst/>
                <a:latin typeface="Helvetica Neue"/>
                <a:ea typeface="Helvetica Neue"/>
                <a:cs typeface="Helvetica Neue"/>
                <a:sym typeface="Helvetica Neue"/>
              </a:rPr>
              <a:t> never do </a:t>
            </a:r>
            <a:r>
              <a:rPr lang="nl-NL" sz="2200" b="0" i="0" u="none" strike="noStrike" kern="1200" cap="none" dirty="0" err="1" smtClean="0">
                <a:solidFill>
                  <a:schemeClr val="tx1"/>
                </a:solidFill>
                <a:effectLst/>
                <a:latin typeface="Helvetica Neue"/>
                <a:ea typeface="Helvetica Neue"/>
                <a:cs typeface="Helvetica Neue"/>
                <a:sym typeface="Helvetica Neue"/>
              </a:rPr>
              <a:t>anything</a:t>
            </a:r>
            <a:r>
              <a:rPr lang="nl-NL" sz="2200" b="0" i="0" u="none" strike="noStrike" kern="1200" cap="none" dirty="0" smtClean="0">
                <a:solidFill>
                  <a:schemeClr val="tx1"/>
                </a:solidFill>
                <a:effectLst/>
                <a:latin typeface="Helvetica Neue"/>
                <a:ea typeface="Helvetica Neue"/>
                <a:cs typeface="Helvetica Neue"/>
                <a:sym typeface="Helvetica Neue"/>
              </a:rPr>
              <a:t> in a </a:t>
            </a:r>
            <a:r>
              <a:rPr lang="nl-NL" dirty="0" smtClean="0"/>
              <a:t>map</a:t>
            </a:r>
            <a:r>
              <a:rPr lang="nl-NL" sz="2200" b="0" i="0" u="none" strike="noStrike" kern="1200" cap="none" dirty="0" smtClean="0">
                <a:solidFill>
                  <a:schemeClr val="tx1"/>
                </a:solidFill>
                <a:effectLst/>
                <a:latin typeface="Helvetica Neue"/>
                <a:ea typeface="Helvetica Neue"/>
                <a:cs typeface="Helvetica Neue"/>
                <a:sym typeface="Helvetica Neue"/>
              </a:rPr>
              <a:t> call </a:t>
            </a:r>
            <a:r>
              <a:rPr lang="nl-NL" sz="2200" b="0" i="0" u="none" strike="noStrike" kern="1200" cap="none" dirty="0" err="1" smtClean="0">
                <a:solidFill>
                  <a:schemeClr val="tx1"/>
                </a:solidFill>
                <a:effectLst/>
                <a:latin typeface="Helvetica Neue"/>
                <a:ea typeface="Helvetica Neue"/>
                <a:cs typeface="Helvetica Neue"/>
                <a:sym typeface="Helvetica Neue"/>
              </a:rPr>
              <a:t>that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modifies</a:t>
            </a:r>
            <a:r>
              <a:rPr lang="nl-NL" sz="2200" b="0" i="0" u="none" strike="noStrike" kern="1200" cap="none" dirty="0" smtClean="0">
                <a:solidFill>
                  <a:schemeClr val="tx1"/>
                </a:solidFill>
                <a:effectLst/>
                <a:latin typeface="Helvetica Neue"/>
                <a:ea typeface="Helvetica Neue"/>
                <a:cs typeface="Helvetica Neue"/>
                <a:sym typeface="Helvetica Neue"/>
              </a:rPr>
              <a:t> 'state' </a:t>
            </a:r>
            <a:r>
              <a:rPr lang="nl-NL" sz="2200" b="0" i="0" u="none" strike="noStrike" kern="1200" cap="none" dirty="0" err="1" smtClean="0">
                <a:solidFill>
                  <a:schemeClr val="tx1"/>
                </a:solidFill>
                <a:effectLst/>
                <a:latin typeface="Helvetica Neue"/>
                <a:ea typeface="Helvetica Neue"/>
                <a:cs typeface="Helvetica Neue"/>
                <a:sym typeface="Helvetica Neue"/>
              </a:rPr>
              <a:t>elsewhere</a:t>
            </a:r>
            <a:r>
              <a:rPr lang="nl-NL" sz="2200" b="0" i="0" u="none" strike="noStrike" kern="1200" cap="none" dirty="0" smtClean="0">
                <a:solidFill>
                  <a:schemeClr val="tx1"/>
                </a:solidFill>
                <a:effectLst/>
                <a:latin typeface="Helvetica Neue"/>
                <a:ea typeface="Helvetica Neue"/>
                <a:cs typeface="Helvetica Neue"/>
                <a:sym typeface="Helvetica Neue"/>
              </a:rPr>
              <a:t>.</a:t>
            </a:r>
            <a:endParaRPr dirty="0"/>
          </a:p>
        </p:txBody>
      </p:sp>
    </p:spTree>
    <p:extLst>
      <p:ext uri="{BB962C8B-B14F-4D97-AF65-F5344CB8AC3E}">
        <p14:creationId xmlns:p14="http://schemas.microsoft.com/office/powerpoint/2010/main" val="1887255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Welk </a:t>
            </a:r>
            <a:r>
              <a:rPr lang="en-US" sz="2200" b="0" i="0" u="none" strike="noStrike" kern="1200" cap="none" dirty="0" err="1" smtClean="0">
                <a:solidFill>
                  <a:schemeClr val="tx1"/>
                </a:solidFill>
                <a:effectLst/>
                <a:latin typeface="Helvetica Neue"/>
                <a:ea typeface="Helvetica Neue"/>
                <a:cs typeface="Helvetica Neue"/>
                <a:sym typeface="Helvetica Neue"/>
              </a:rPr>
              <a:t>getal</a:t>
            </a:r>
            <a:r>
              <a:rPr lang="en-US" sz="2200" b="0" i="0" u="none" strike="noStrike" kern="1200" cap="none" dirty="0" smtClean="0">
                <a:solidFill>
                  <a:schemeClr val="tx1"/>
                </a:solidFill>
                <a:effectLst/>
                <a:latin typeface="Helvetica Neue"/>
                <a:ea typeface="Helvetica Neue"/>
                <a:cs typeface="Helvetica Neue"/>
                <a:sym typeface="Helvetica Neue"/>
              </a:rPr>
              <a:t> is NIET </a:t>
            </a:r>
            <a:r>
              <a:rPr lang="en-US" sz="2200" b="0" i="0" u="none" strike="noStrike" kern="1200" cap="none" dirty="0" err="1" smtClean="0">
                <a:solidFill>
                  <a:schemeClr val="tx1"/>
                </a:solidFill>
                <a:effectLst/>
                <a:latin typeface="Helvetica Neue"/>
                <a:ea typeface="Helvetica Neue"/>
                <a:cs typeface="Helvetica Neue"/>
                <a:sym typeface="Helvetica Neue"/>
              </a:rPr>
              <a:t>deelbaar</a:t>
            </a:r>
            <a:r>
              <a:rPr lang="en-US" sz="2200" b="0" i="0" u="none" strike="noStrike" kern="1200" cap="none" dirty="0" smtClean="0">
                <a:solidFill>
                  <a:schemeClr val="tx1"/>
                </a:solidFill>
                <a:effectLst/>
                <a:latin typeface="Helvetica Neue"/>
                <a:ea typeface="Helvetica Neue"/>
                <a:cs typeface="Helvetica Neue"/>
                <a:sym typeface="Helvetica Neue"/>
              </a:rPr>
              <a:t> door 2. (1 </a:t>
            </a:r>
            <a:r>
              <a:rPr lang="en-US" sz="2200" b="0" i="0" u="none" strike="noStrike" kern="1200" cap="none" dirty="0" err="1" smtClean="0">
                <a:solidFill>
                  <a:schemeClr val="tx1"/>
                </a:solidFill>
                <a:effectLst/>
                <a:latin typeface="Helvetica Neue"/>
                <a:ea typeface="Helvetica Neue"/>
                <a:cs typeface="Helvetica Neue"/>
                <a:sym typeface="Helvetica Neue"/>
              </a:rPr>
              <a:t>en</a:t>
            </a:r>
            <a:r>
              <a:rPr lang="en-US" sz="2200" b="0" i="0" u="none" strike="noStrike" kern="1200" cap="none" dirty="0" smtClean="0">
                <a:solidFill>
                  <a:schemeClr val="tx1"/>
                </a:solidFill>
                <a:effectLst/>
                <a:latin typeface="Helvetica Neue"/>
                <a:ea typeface="Helvetica Neue"/>
                <a:cs typeface="Helvetica Neue"/>
                <a:sym typeface="Helvetica Neue"/>
              </a:rPr>
              <a:t> 3)</a:t>
            </a: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054276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79018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893195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559679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976169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Above is a function that causes a “side-effect” by changing the </a:t>
            </a:r>
            <a:r>
              <a:rPr lang="en-US" dirty="0" smtClean="0"/>
              <a:t>count</a:t>
            </a:r>
            <a:r>
              <a:rPr lang="en-US" sz="2200" b="0" i="0" u="none" strike="noStrike" kern="1200" cap="none" dirty="0" smtClean="0">
                <a:solidFill>
                  <a:schemeClr val="tx1"/>
                </a:solidFill>
                <a:effectLst/>
                <a:latin typeface="Helvetica Neue"/>
                <a:ea typeface="Helvetica Neue"/>
                <a:cs typeface="Helvetica Neue"/>
                <a:sym typeface="Helvetica Neue"/>
              </a:rPr>
              <a:t> variable outside of its scope.</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9830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651125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fontAlgn="base"/>
            <a:r>
              <a:rPr lang="en-US" sz="2200" b="0" i="0" u="none" strike="noStrike" kern="1200" cap="none" dirty="0" smtClean="0">
                <a:solidFill>
                  <a:schemeClr val="tx1"/>
                </a:solidFill>
                <a:effectLst/>
                <a:latin typeface="Helvetica Neue"/>
                <a:ea typeface="Helvetica Neue"/>
                <a:cs typeface="Helvetica Neue"/>
                <a:sym typeface="Helvetica Neue"/>
              </a:rPr>
              <a:t>Currying may be useful if you have a function that you are passing around as a first class object, and you don't receive all of the parameters needed to evaluate it in one place in the code. You can simply apply one or more parameters when you get them and pass the result to another piece of code that has more parameters and finish evaluating it there.</a:t>
            </a: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47887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The curried version of </a:t>
            </a:r>
            <a:r>
              <a:rPr lang="en-US" dirty="0" smtClean="0"/>
              <a:t>sum3</a:t>
            </a:r>
            <a:r>
              <a:rPr lang="en-US" sz="2200" b="0" i="0" u="none" strike="noStrike" kern="1200" cap="none" dirty="0" smtClean="0">
                <a:solidFill>
                  <a:schemeClr val="tx1"/>
                </a:solidFill>
                <a:effectLst/>
                <a:latin typeface="Helvetica Neue"/>
                <a:ea typeface="Helvetica Neue"/>
                <a:cs typeface="Helvetica Neue"/>
                <a:sym typeface="Helvetica Neue"/>
              </a:rPr>
              <a:t> behaves a little differently. For starters, it accepts </a:t>
            </a:r>
            <a:r>
              <a:rPr lang="en-US" sz="2200" b="1" i="0" u="none" strike="noStrike" kern="1200" cap="none" dirty="0" smtClean="0">
                <a:solidFill>
                  <a:schemeClr val="tx1"/>
                </a:solidFill>
                <a:effectLst/>
                <a:latin typeface="Helvetica Neue"/>
                <a:ea typeface="Helvetica Neue"/>
                <a:cs typeface="Helvetica Neue"/>
                <a:sym typeface="Helvetica Neue"/>
              </a:rPr>
              <a:t>only one argument</a:t>
            </a:r>
            <a:r>
              <a:rPr lang="en-US" sz="2200" b="0" i="0" u="none" strike="noStrike" kern="1200" cap="none" dirty="0" smtClean="0">
                <a:solidFill>
                  <a:schemeClr val="tx1"/>
                </a:solidFill>
                <a:effectLst/>
                <a:latin typeface="Helvetica Neue"/>
                <a:ea typeface="Helvetica Neue"/>
                <a:cs typeface="Helvetica Neue"/>
                <a:sym typeface="Helvetica Neue"/>
              </a:rPr>
              <a:t> and returns a function. The returned function also accepts one argument and also returns a function.</a:t>
            </a:r>
          </a:p>
        </p:txBody>
      </p:sp>
    </p:spTree>
    <p:extLst>
      <p:ext uri="{BB962C8B-B14F-4D97-AF65-F5344CB8AC3E}">
        <p14:creationId xmlns:p14="http://schemas.microsoft.com/office/powerpoint/2010/main" val="319977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fontAlgn="base"/>
            <a:r>
              <a:rPr lang="en-US" sz="2200" b="0" i="0" u="none" strike="noStrike" kern="1200" cap="none" dirty="0" smtClean="0">
                <a:solidFill>
                  <a:schemeClr val="tx1"/>
                </a:solidFill>
                <a:effectLst/>
                <a:latin typeface="Helvetica Neue"/>
                <a:ea typeface="Helvetica Neue"/>
                <a:cs typeface="Helvetica Neue"/>
                <a:sym typeface="Helvetica Neue"/>
              </a:rPr>
              <a:t>Currying may be useful if you have a function that you are passing around as a first class object, and you don't receive all of the parameters needed to evaluate it in one place in the code. You can simply apply one or more parameters when you get them and pass the result to another piece of code that has more parameters and finish evaluating it there.</a:t>
            </a: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069880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37520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https://</a:t>
            </a:r>
            <a:r>
              <a:rPr lang="en-US" sz="2200" b="0" i="0" u="none" strike="noStrike" kern="1200" cap="none" dirty="0" err="1" smtClean="0">
                <a:solidFill>
                  <a:schemeClr val="tx1"/>
                </a:solidFill>
                <a:effectLst/>
                <a:latin typeface="Helvetica Neue"/>
                <a:ea typeface="Helvetica Neue"/>
                <a:cs typeface="Helvetica Neue"/>
                <a:sym typeface="Helvetica Neue"/>
              </a:rPr>
              <a:t>developer.mozilla.org</a:t>
            </a:r>
            <a:r>
              <a:rPr lang="en-US" sz="2200" b="0" i="0" u="none" strike="noStrike" kern="1200" cap="none" dirty="0" smtClean="0">
                <a:solidFill>
                  <a:schemeClr val="tx1"/>
                </a:solidFill>
                <a:effectLst/>
                <a:latin typeface="Helvetica Neue"/>
                <a:ea typeface="Helvetica Neue"/>
                <a:cs typeface="Helvetica Neue"/>
                <a:sym typeface="Helvetica Neue"/>
              </a:rPr>
              <a:t>/</a:t>
            </a:r>
            <a:r>
              <a:rPr lang="en-US" sz="2200" b="0" i="0" u="none" strike="noStrike" kern="1200" cap="none" dirty="0" err="1" smtClean="0">
                <a:solidFill>
                  <a:schemeClr val="tx1"/>
                </a:solidFill>
                <a:effectLst/>
                <a:latin typeface="Helvetica Neue"/>
                <a:ea typeface="Helvetica Neue"/>
                <a:cs typeface="Helvetica Neue"/>
                <a:sym typeface="Helvetica Neue"/>
              </a:rPr>
              <a:t>en</a:t>
            </a:r>
            <a:r>
              <a:rPr lang="en-US" sz="2200" b="0" i="0" u="none" strike="noStrike" kern="1200" cap="none" dirty="0" smtClean="0">
                <a:solidFill>
                  <a:schemeClr val="tx1"/>
                </a:solidFill>
                <a:effectLst/>
                <a:latin typeface="Helvetica Neue"/>
                <a:ea typeface="Helvetica Neue"/>
                <a:cs typeface="Helvetica Neue"/>
                <a:sym typeface="Helvetica Neue"/>
              </a:rPr>
              <a:t>-US/docs/Web/JavaScript/Reference</a:t>
            </a: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203674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65100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6598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996307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See: https://</a:t>
            </a:r>
            <a:r>
              <a:rPr lang="en-US" sz="2200" b="0" i="0" u="none" strike="noStrike" kern="1200" cap="none" dirty="0" err="1" smtClean="0">
                <a:solidFill>
                  <a:schemeClr val="tx1"/>
                </a:solidFill>
                <a:effectLst/>
                <a:latin typeface="Helvetica Neue"/>
                <a:ea typeface="Helvetica Neue"/>
                <a:cs typeface="Helvetica Neue"/>
                <a:sym typeface="Helvetica Neue"/>
              </a:rPr>
              <a:t>www.sitepoint.com</a:t>
            </a:r>
            <a:r>
              <a:rPr lang="en-US" sz="2200" b="0" i="0" u="none" strike="noStrike" kern="1200" cap="none" dirty="0" smtClean="0">
                <a:solidFill>
                  <a:schemeClr val="tx1"/>
                </a:solidFill>
                <a:effectLst/>
                <a:latin typeface="Helvetica Neue"/>
                <a:ea typeface="Helvetica Neue"/>
                <a:cs typeface="Helvetica Neue"/>
                <a:sym typeface="Helvetica Neue"/>
              </a:rPr>
              <a:t>/currying-in-functional-</a:t>
            </a:r>
            <a:r>
              <a:rPr lang="en-US" sz="2200" b="0" i="0" u="none" strike="noStrike" kern="1200" cap="none" dirty="0" err="1" smtClean="0">
                <a:solidFill>
                  <a:schemeClr val="tx1"/>
                </a:solidFill>
                <a:effectLst/>
                <a:latin typeface="Helvetica Neue"/>
                <a:ea typeface="Helvetica Neue"/>
                <a:cs typeface="Helvetica Neue"/>
                <a:sym typeface="Helvetica Neue"/>
              </a:rPr>
              <a:t>javascript</a:t>
            </a:r>
            <a:r>
              <a:rPr lang="en-US" sz="2200" b="0" i="0" u="none" strike="noStrike" kern="1200" cap="none" dirty="0" smtClean="0">
                <a:solidFill>
                  <a:schemeClr val="tx1"/>
                </a:solidFill>
                <a:effectLst/>
                <a:latin typeface="Helvetica Neue"/>
                <a:ea typeface="Helvetica Neue"/>
                <a:cs typeface="Helvetica Neue"/>
                <a:sym typeface="Helvetica Neue"/>
              </a:rPr>
              <a:t>/</a:t>
            </a: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273967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3200" b="0" i="0" u="none" strike="noStrike" kern="1200" cap="none" dirty="0" smtClean="0">
                <a:solidFill>
                  <a:schemeClr val="tx1"/>
                </a:solidFill>
                <a:effectLst/>
                <a:latin typeface="Helvetica Neue"/>
                <a:ea typeface="Helvetica Neue"/>
                <a:cs typeface="Helvetica Neue"/>
                <a:sym typeface="Helvetica Neue"/>
              </a:rPr>
              <a:t>The sort method mutates the array, so our </a:t>
            </a:r>
            <a:r>
              <a:rPr lang="en-US" sz="3200" dirty="0" smtClean="0"/>
              <a:t>[1,6,4,2]</a:t>
            </a:r>
            <a:r>
              <a:rPr lang="en-US" sz="3200" b="0" i="0" u="none" strike="noStrike" kern="1200" cap="none" dirty="0" smtClean="0">
                <a:solidFill>
                  <a:schemeClr val="tx1"/>
                </a:solidFill>
                <a:effectLst/>
                <a:latin typeface="Helvetica Neue"/>
                <a:ea typeface="Helvetica Neue"/>
                <a:cs typeface="Helvetica Neue"/>
                <a:sym typeface="Helvetica Neue"/>
              </a:rPr>
              <a:t> state is gone forever. </a:t>
            </a:r>
          </a:p>
          <a:p>
            <a:pPr lvl="0">
              <a:spcBef>
                <a:spcPts val="0"/>
              </a:spcBef>
              <a:buNone/>
            </a:pPr>
            <a:r>
              <a:rPr lang="en-US" sz="3200" b="0" i="0" u="none" strike="noStrike" kern="1200" cap="none" dirty="0" smtClean="0">
                <a:solidFill>
                  <a:schemeClr val="tx1"/>
                </a:solidFill>
                <a:effectLst/>
                <a:latin typeface="Helvetica Neue"/>
                <a:ea typeface="Helvetica Neue"/>
                <a:cs typeface="Helvetica Neue"/>
                <a:sym typeface="Helvetica Neue"/>
              </a:rPr>
              <a:t>A mutation is a side effect. The fewer things that change in a program, the less there is to keep track of, and the result is a simpler program.</a:t>
            </a: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884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 program that raises an error, writes data to disk, or prints something on the screen is causing a “side-effect.”</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41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 program that raises an error, writes data to disk, or prints something on the screen is causing a “side-effect.”</a:t>
            </a:r>
          </a:p>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When a function produces a side effect you have to know more than just its inputs and output to understand what that function does</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7638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Pure functions depend only on their arguments and return a value without causing side-effects. These functions will always return the same output given a specific input. </a:t>
            </a:r>
            <a:r>
              <a:rPr lang="en-US" sz="2200" b="0" i="0" u="none" strike="noStrike" kern="1200" cap="none" dirty="0" smtClean="0">
                <a:solidFill>
                  <a:schemeClr val="tx1"/>
                </a:solidFill>
                <a:effectLst/>
                <a:latin typeface="Helvetica Neue"/>
                <a:ea typeface="Helvetica Neue"/>
                <a:cs typeface="Helvetica Neue"/>
                <a:sym typeface="Helvetica Neue"/>
              </a:rPr>
              <a:t>JE KAN NU</a:t>
            </a:r>
            <a:r>
              <a:rPr lang="en-US" sz="2200" b="0" i="0" u="none" strike="noStrike" kern="1200" cap="none" baseline="0" dirty="0" smtClean="0">
                <a:solidFill>
                  <a:schemeClr val="tx1"/>
                </a:solidFill>
                <a:effectLst/>
                <a:latin typeface="Helvetica Neue"/>
                <a:ea typeface="Helvetica Neue"/>
                <a:cs typeface="Helvetica Neue"/>
                <a:sym typeface="Helvetica Neue"/>
              </a:rPr>
              <a:t> DE FUNCTIE AANROEPEN VOOR DE JUISTE WAARDE </a:t>
            </a:r>
            <a:r>
              <a:rPr lang="en-US" sz="2200" b="0" i="0" u="none" strike="noStrike" kern="1200" cap="none" baseline="0" dirty="0" err="1" smtClean="0">
                <a:solidFill>
                  <a:schemeClr val="tx1"/>
                </a:solidFill>
                <a:effectLst/>
                <a:latin typeface="Helvetica Neue"/>
                <a:ea typeface="Helvetica Neue"/>
                <a:cs typeface="Helvetica Neue"/>
                <a:sym typeface="Helvetica Neue"/>
              </a:rPr>
              <a:t>ipv</a:t>
            </a:r>
            <a:r>
              <a:rPr lang="en-US" sz="2200" b="0" i="0" u="none" strike="noStrike" kern="1200" cap="none" baseline="0" dirty="0" smtClean="0">
                <a:solidFill>
                  <a:schemeClr val="tx1"/>
                </a:solidFill>
                <a:effectLst/>
                <a:latin typeface="Helvetica Neue"/>
                <a:ea typeface="Helvetica Neue"/>
                <a:cs typeface="Helvetica Neue"/>
                <a:sym typeface="Helvetica Neue"/>
              </a:rPr>
              <a:t> DE GLOBALE ‘COUNT’ VAR.</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52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Pure functions depend only on their arguments and return a value without causing side-effects. These functions will always return the same output given a specific input. </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713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We can’t change immutable data types, so we have to make a copy.</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91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3401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952500" y="2590800"/>
            <a:ext cx="11099799" cy="6286499"/>
          </a:xfrm>
          <a:prstGeom prst="rect">
            <a:avLst/>
          </a:prstGeom>
          <a:noFill/>
          <a:ln>
            <a:noFill/>
          </a:ln>
        </p:spPr>
        <p:txBody>
          <a:bodyPr lIns="91425" tIns="91425" rIns="91425" bIns="91425" anchor="ctr"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17"/>
        <p:cNvGrpSpPr/>
        <p:nvPr/>
      </p:nvGrpSpPr>
      <p:grpSpPr>
        <a:xfrm>
          <a:off x="0" y="0"/>
          <a:ext cx="0" cy="0"/>
          <a:chOff x="0" y="0"/>
          <a:chExt cx="0" cy="0"/>
        </a:xfrm>
      </p:grpSpPr>
      <p:sp>
        <p:nvSpPr>
          <p:cNvPr id="18" name="Shape 18"/>
          <p:cNvSpPr>
            <a:spLocks noGrp="1"/>
          </p:cNvSpPr>
          <p:nvPr>
            <p:ph type="pic" idx="2"/>
          </p:nvPr>
        </p:nvSpPr>
        <p:spPr>
          <a:xfrm>
            <a:off x="1619250" y="660400"/>
            <a:ext cx="9758015" cy="59055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19" name="Shape 19"/>
          <p:cNvSpPr txBox="1">
            <a:spLocks noGrp="1"/>
          </p:cNvSpPr>
          <p:nvPr>
            <p:ph type="title"/>
          </p:nvPr>
        </p:nvSpPr>
        <p:spPr>
          <a:xfrm>
            <a:off x="1270000" y="6718300"/>
            <a:ext cx="10464800" cy="1422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0" name="Shape 20"/>
          <p:cNvSpPr txBox="1">
            <a:spLocks noGrp="1"/>
          </p:cNvSpPr>
          <p:nvPr>
            <p:ph type="body" idx="1"/>
          </p:nvPr>
        </p:nvSpPr>
        <p:spPr>
          <a:xfrm>
            <a:off x="1270000" y="8191500"/>
            <a:ext cx="10464800" cy="11302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1" name="Shape 21"/>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1270000" y="3225800"/>
            <a:ext cx="10464800" cy="3301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4" name="Shape 24"/>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25"/>
        <p:cNvGrpSpPr/>
        <p:nvPr/>
      </p:nvGrpSpPr>
      <p:grpSpPr>
        <a:xfrm>
          <a:off x="0" y="0"/>
          <a:ext cx="0" cy="0"/>
          <a:chOff x="0" y="0"/>
          <a:chExt cx="0" cy="0"/>
        </a:xfrm>
      </p:grpSpPr>
      <p:sp>
        <p:nvSpPr>
          <p:cNvPr id="26" name="Shape 26"/>
          <p:cNvSpPr>
            <a:spLocks noGrp="1"/>
          </p:cNvSpPr>
          <p:nvPr>
            <p:ph type="pic" idx="2"/>
          </p:nvPr>
        </p:nvSpPr>
        <p:spPr>
          <a:xfrm>
            <a:off x="6718299" y="638918"/>
            <a:ext cx="5325769" cy="8216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7" name="Shape 27"/>
          <p:cNvSpPr txBox="1">
            <a:spLocks noGrp="1"/>
          </p:cNvSpPr>
          <p:nvPr>
            <p:ph type="title"/>
          </p:nvPr>
        </p:nvSpPr>
        <p:spPr>
          <a:xfrm>
            <a:off x="952500" y="635000"/>
            <a:ext cx="5333999" cy="39878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FFFFF"/>
              </a:buClr>
              <a:buFont typeface="Helvetica Neue"/>
              <a:buNone/>
              <a:defRPr sz="6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8" name="Shape 28"/>
          <p:cNvSpPr txBox="1">
            <a:spLocks noGrp="1"/>
          </p:cNvSpPr>
          <p:nvPr>
            <p:ph type="body" idx="1"/>
          </p:nvPr>
        </p:nvSpPr>
        <p:spPr>
          <a:xfrm>
            <a:off x="952500" y="4762500"/>
            <a:ext cx="5333999" cy="41148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9" name="Shape 29"/>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Top">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2" name="Shape 32"/>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33"/>
        <p:cNvGrpSpPr/>
        <p:nvPr/>
      </p:nvGrpSpPr>
      <p:grpSpPr>
        <a:xfrm>
          <a:off x="0" y="0"/>
          <a:ext cx="0" cy="0"/>
          <a:chOff x="0" y="0"/>
          <a:chExt cx="0" cy="0"/>
        </a:xfrm>
      </p:grpSpPr>
      <p:sp>
        <p:nvSpPr>
          <p:cNvPr id="34" name="Shape 34"/>
          <p:cNvSpPr>
            <a:spLocks noGrp="1"/>
          </p:cNvSpPr>
          <p:nvPr>
            <p:ph type="pic" idx="2"/>
          </p:nvPr>
        </p:nvSpPr>
        <p:spPr>
          <a:xfrm>
            <a:off x="6718300" y="2590800"/>
            <a:ext cx="5333999" cy="6286499"/>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35" name="Shape 35"/>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6" name="Shape 36"/>
          <p:cNvSpPr txBox="1">
            <a:spLocks noGrp="1"/>
          </p:cNvSpPr>
          <p:nvPr>
            <p:ph type="body" idx="1"/>
          </p:nvPr>
        </p:nvSpPr>
        <p:spPr>
          <a:xfrm>
            <a:off x="952500" y="2590800"/>
            <a:ext cx="5333999" cy="6286499"/>
          </a:xfrm>
          <a:prstGeom prst="rect">
            <a:avLst/>
          </a:prstGeom>
          <a:noFill/>
          <a:ln>
            <a:noFill/>
          </a:ln>
        </p:spPr>
        <p:txBody>
          <a:bodyPr lIns="91425" tIns="91425" rIns="91425" bIns="91425" anchor="ctr" anchorCtr="0"/>
          <a:lstStyle>
            <a:lvl1pPr marL="342900" marR="0" lvl="0"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1pPr>
            <a:lvl2pPr marL="685800" marR="0" lvl="1"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2pPr>
            <a:lvl3pPr marL="1231900" marR="0" lvl="2"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3pPr>
            <a:lvl4pPr marL="1676400" marR="0" lvl="3"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4pPr>
            <a:lvl5pPr marL="2120900" marR="0" lvl="4"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37" name="Shape 37"/>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Photo - 3 Up">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6731000" y="4965700"/>
            <a:ext cx="5333999" cy="3898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3" name="Shape 43"/>
          <p:cNvSpPr>
            <a:spLocks noGrp="1"/>
          </p:cNvSpPr>
          <p:nvPr>
            <p:ph type="pic" idx="3"/>
          </p:nvPr>
        </p:nvSpPr>
        <p:spPr>
          <a:xfrm>
            <a:off x="6731000" y="635000"/>
            <a:ext cx="5333999" cy="3898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4" name="Shape 44"/>
          <p:cNvSpPr>
            <a:spLocks noGrp="1"/>
          </p:cNvSpPr>
          <p:nvPr>
            <p:ph type="pic" idx="4"/>
          </p:nvPr>
        </p:nvSpPr>
        <p:spPr>
          <a:xfrm>
            <a:off x="952500" y="635000"/>
            <a:ext cx="5333999" cy="82296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5" name="Shape 45"/>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1270000" y="6362700"/>
            <a:ext cx="10464800" cy="4698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2400" b="0" i="1"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8" name="Shape 48"/>
          <p:cNvSpPr txBox="1">
            <a:spLocks noGrp="1"/>
          </p:cNvSpPr>
          <p:nvPr>
            <p:ph type="body" idx="2"/>
          </p:nvPr>
        </p:nvSpPr>
        <p:spPr>
          <a:xfrm>
            <a:off x="1270000" y="4267200"/>
            <a:ext cx="10464800" cy="6857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9" name="Shape 49"/>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p:spTree>
      <p:nvGrpSpPr>
        <p:cNvPr id="1" name="Shape 50"/>
        <p:cNvGrpSpPr/>
        <p:nvPr/>
      </p:nvGrpSpPr>
      <p:grpSpPr>
        <a:xfrm>
          <a:off x="0" y="0"/>
          <a:ext cx="0" cy="0"/>
          <a:chOff x="0" y="0"/>
          <a:chExt cx="0" cy="0"/>
        </a:xfrm>
      </p:grpSpPr>
      <p:sp>
        <p:nvSpPr>
          <p:cNvPr id="51" name="Shape 51"/>
          <p:cNvSpPr>
            <a:spLocks noGrp="1"/>
          </p:cNvSpPr>
          <p:nvPr>
            <p:ph type="pic" idx="2"/>
          </p:nvPr>
        </p:nvSpPr>
        <p:spPr>
          <a:xfrm>
            <a:off x="-3175" y="0"/>
            <a:ext cx="13004799" cy="9753599"/>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52" name="Shape 52"/>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7" name="Shape 7"/>
          <p:cNvSpPr txBox="1">
            <a:spLocks noGrp="1"/>
          </p:cNvSpPr>
          <p:nvPr>
            <p:ph type="body" idx="1"/>
          </p:nvPr>
        </p:nvSpPr>
        <p:spPr>
          <a:xfrm>
            <a:off x="952500" y="2590800"/>
            <a:ext cx="11099799" cy="6286499"/>
          </a:xfrm>
          <a:prstGeom prst="rect">
            <a:avLst/>
          </a:prstGeom>
          <a:noFill/>
          <a:ln>
            <a:noFill/>
          </a:ln>
        </p:spPr>
        <p:txBody>
          <a:bodyPr lIns="91425" tIns="91425" rIns="91425" bIns="91425" anchor="ctr"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4172808"/>
            <a:ext cx="10464800" cy="1422400"/>
          </a:xfrm>
        </p:spPr>
        <p:txBody>
          <a:bodyPr/>
          <a:lstStyle/>
          <a:p>
            <a:r>
              <a:rPr lang="en-US" dirty="0" smtClean="0"/>
              <a:t>Functional programming</a:t>
            </a:r>
            <a:endParaRPr lang="en-US" dirty="0"/>
          </a:p>
        </p:txBody>
      </p:sp>
    </p:spTree>
    <p:extLst>
      <p:ext uri="{BB962C8B-B14F-4D97-AF65-F5344CB8AC3E}">
        <p14:creationId xmlns:p14="http://schemas.microsoft.com/office/powerpoint/2010/main" val="140789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4000" dirty="0">
                <a:solidFill>
                  <a:srgbClr val="FFFF00"/>
                </a:solidFill>
              </a:rPr>
              <a:t>Array</a:t>
            </a:r>
            <a:r>
              <a:rPr lang="en-US" sz="2000" dirty="0">
                <a:solidFill>
                  <a:srgbClr val="FFFF00"/>
                </a:solidFill>
              </a:rPr>
              <a:t/>
            </a:r>
            <a:br>
              <a:rPr lang="en-US" sz="2000" dirty="0">
                <a:solidFill>
                  <a:srgbClr val="FFFF00"/>
                </a:solidFill>
              </a:rPr>
            </a:br>
            <a:r>
              <a:rPr lang="en-US" sz="2000" dirty="0">
                <a:solidFill>
                  <a:srgbClr val="FFFF00"/>
                </a:solidFill>
              </a:rPr>
              <a:t>https://</a:t>
            </a:r>
            <a:r>
              <a:rPr lang="en-US" sz="2000" dirty="0" err="1">
                <a:solidFill>
                  <a:srgbClr val="FFFF00"/>
                </a:solidFill>
              </a:rPr>
              <a:t>developer.mozilla.org</a:t>
            </a:r>
            <a:r>
              <a:rPr lang="en-US" sz="2000" dirty="0">
                <a:solidFill>
                  <a:srgbClr val="FFFF00"/>
                </a:solidFill>
              </a:rPr>
              <a:t>/</a:t>
            </a:r>
            <a:r>
              <a:rPr lang="en-US" sz="2000" dirty="0" err="1">
                <a:solidFill>
                  <a:srgbClr val="FFFF00"/>
                </a:solidFill>
              </a:rPr>
              <a:t>en</a:t>
            </a:r>
            <a:r>
              <a:rPr lang="en-US" sz="2000" dirty="0">
                <a:solidFill>
                  <a:srgbClr val="FFFF00"/>
                </a:solidFill>
              </a:rPr>
              <a:t>-US/docs/Web/JavaScript/Reference/</a:t>
            </a:r>
            <a:r>
              <a:rPr lang="en-US" sz="2000" dirty="0" err="1">
                <a:solidFill>
                  <a:srgbClr val="FFFF00"/>
                </a:solidFill>
              </a:rPr>
              <a:t>Global_Objects</a:t>
            </a:r>
            <a:r>
              <a:rPr lang="en-US" sz="2000" dirty="0">
                <a:solidFill>
                  <a:srgbClr val="FFFF00"/>
                </a:solidFill>
              </a:rPr>
              <a:t>/Array/</a:t>
            </a:r>
            <a:r>
              <a:rPr lang="en-US" sz="2000" dirty="0" err="1">
                <a:solidFill>
                  <a:srgbClr val="FFFF00"/>
                </a:solidFill>
              </a:rPr>
              <a:t>prototype#Mutator_methods</a:t>
            </a:r>
            <a:endParaRPr lang="en-US" sz="2000" dirty="0">
              <a:solidFill>
                <a:srgbClr val="FFFF00"/>
              </a:solidFill>
            </a:endParaRPr>
          </a:p>
        </p:txBody>
      </p:sp>
      <p:sp>
        <p:nvSpPr>
          <p:cNvPr id="163" name="Shape 163"/>
          <p:cNvSpPr/>
          <p:nvPr/>
        </p:nvSpPr>
        <p:spPr>
          <a:xfrm>
            <a:off x="2473378" y="4814454"/>
            <a:ext cx="8874176" cy="2563103"/>
          </a:xfrm>
          <a:prstGeom prst="rect">
            <a:avLst/>
          </a:prstGeom>
          <a:noFill/>
          <a:ln>
            <a:noFill/>
          </a:ln>
        </p:spPr>
        <p:txBody>
          <a:bodyPr lIns="46578" tIns="46578" rIns="46578" bIns="46578" anchor="ctr" anchorCtr="0">
            <a:noAutofit/>
          </a:bodyPr>
          <a:lstStyle/>
          <a:p>
            <a:pPr>
              <a:buClr>
                <a:srgbClr val="99CF50"/>
              </a:buClr>
              <a:buSzPct val="25000"/>
            </a:pPr>
            <a:r>
              <a:rPr lang="en-US" sz="4000" dirty="0" err="1" smtClean="0">
                <a:solidFill>
                  <a:schemeClr val="bg1"/>
                </a:solidFill>
              </a:rPr>
              <a:t>mutator</a:t>
            </a:r>
            <a:r>
              <a:rPr lang="en-US" sz="4000" dirty="0" smtClean="0">
                <a:solidFill>
                  <a:schemeClr val="bg1"/>
                </a:solidFill>
              </a:rPr>
              <a:t> </a:t>
            </a:r>
            <a:r>
              <a:rPr lang="en-US" sz="4000" dirty="0">
                <a:solidFill>
                  <a:schemeClr val="bg1"/>
                </a:solidFill>
              </a:rPr>
              <a:t>array </a:t>
            </a:r>
            <a:r>
              <a:rPr lang="en-US" sz="4000" dirty="0" smtClean="0">
                <a:solidFill>
                  <a:schemeClr val="bg1"/>
                </a:solidFill>
              </a:rPr>
              <a:t>methods</a:t>
            </a:r>
          </a:p>
          <a:p>
            <a:pPr marL="457200" indent="-457200">
              <a:buClr>
                <a:srgbClr val="99CF50"/>
              </a:buClr>
              <a:buSzPct val="25000"/>
              <a:buFont typeface="Arial" charset="0"/>
              <a:buChar char="•"/>
            </a:pPr>
            <a:r>
              <a:rPr lang="en-US" sz="2800" dirty="0" smtClean="0">
                <a:solidFill>
                  <a:srgbClr val="FF0000"/>
                </a:solidFill>
              </a:rPr>
              <a:t>push()</a:t>
            </a:r>
          </a:p>
          <a:p>
            <a:pPr marL="457200" indent="-457200">
              <a:buClr>
                <a:srgbClr val="99CF50"/>
              </a:buClr>
              <a:buSzPct val="25000"/>
              <a:buFont typeface="Arial" charset="0"/>
              <a:buChar char="•"/>
            </a:pPr>
            <a:r>
              <a:rPr lang="en-US" sz="2800" dirty="0" smtClean="0">
                <a:solidFill>
                  <a:srgbClr val="FF0000"/>
                </a:solidFill>
              </a:rPr>
              <a:t>sort</a:t>
            </a:r>
            <a:r>
              <a:rPr lang="en-US" sz="4000" dirty="0" smtClean="0">
                <a:solidFill>
                  <a:srgbClr val="FF0000"/>
                </a:solidFill>
              </a:rPr>
              <a:t>()</a:t>
            </a:r>
          </a:p>
          <a:p>
            <a:pPr>
              <a:buClr>
                <a:srgbClr val="99CF50"/>
              </a:buClr>
              <a:buSzPct val="25000"/>
            </a:pPr>
            <a:endParaRPr lang="en-US" sz="4000" dirty="0" smtClean="0">
              <a:solidFill>
                <a:schemeClr val="bg1"/>
              </a:solidFill>
            </a:endParaRPr>
          </a:p>
          <a:p>
            <a:pPr>
              <a:buClr>
                <a:srgbClr val="99CF50"/>
              </a:buClr>
              <a:buSzPct val="25000"/>
            </a:pPr>
            <a:r>
              <a:rPr lang="en-US" sz="4000" dirty="0" smtClean="0">
                <a:solidFill>
                  <a:schemeClr val="bg1"/>
                </a:solidFill>
              </a:rPr>
              <a:t>non-</a:t>
            </a:r>
            <a:r>
              <a:rPr lang="en-US" sz="4000" dirty="0" err="1" smtClean="0">
                <a:solidFill>
                  <a:schemeClr val="bg1"/>
                </a:solidFill>
              </a:rPr>
              <a:t>mutator</a:t>
            </a:r>
            <a:r>
              <a:rPr lang="en-US" sz="4000" dirty="0" smtClean="0">
                <a:solidFill>
                  <a:schemeClr val="bg1"/>
                </a:solidFill>
              </a:rPr>
              <a:t> </a:t>
            </a:r>
            <a:r>
              <a:rPr lang="en-US" sz="4000" dirty="0">
                <a:solidFill>
                  <a:schemeClr val="bg1"/>
                </a:solidFill>
              </a:rPr>
              <a:t>array </a:t>
            </a:r>
            <a:r>
              <a:rPr lang="en-US" sz="4000" dirty="0" smtClean="0">
                <a:solidFill>
                  <a:schemeClr val="bg1"/>
                </a:solidFill>
              </a:rPr>
              <a:t>methods </a:t>
            </a:r>
            <a:r>
              <a:rPr lang="en-US" sz="2800" dirty="0" smtClean="0">
                <a:solidFill>
                  <a:schemeClr val="bg1"/>
                </a:solidFill>
              </a:rPr>
              <a:t>(immutable)</a:t>
            </a:r>
          </a:p>
          <a:p>
            <a:pPr marL="571500" lvl="2" indent="-571500">
              <a:buClr>
                <a:srgbClr val="99CF50"/>
              </a:buClr>
              <a:buSzPct val="25000"/>
              <a:buFont typeface="Arial" charset="0"/>
              <a:buChar char="•"/>
            </a:pPr>
            <a:r>
              <a:rPr lang="en-US" sz="2800" dirty="0">
                <a:solidFill>
                  <a:srgbClr val="FFFF00"/>
                </a:solidFill>
                <a:latin typeface="+mn-lt"/>
                <a:ea typeface="Consolas"/>
                <a:cs typeface="Consolas"/>
                <a:sym typeface="Consolas"/>
              </a:rPr>
              <a:t>m</a:t>
            </a:r>
            <a:r>
              <a:rPr lang="en-US" sz="2800" dirty="0" smtClean="0">
                <a:solidFill>
                  <a:srgbClr val="FFFF00"/>
                </a:solidFill>
                <a:latin typeface="+mn-lt"/>
                <a:ea typeface="Consolas"/>
                <a:cs typeface="Consolas"/>
                <a:sym typeface="Consolas"/>
              </a:rPr>
              <a:t>ap()</a:t>
            </a:r>
          </a:p>
          <a:p>
            <a:pPr marL="571500" lvl="2" indent="-571500">
              <a:buClr>
                <a:srgbClr val="99CF50"/>
              </a:buClr>
              <a:buSzPct val="25000"/>
              <a:buFont typeface="Arial" charset="0"/>
              <a:buChar char="•"/>
            </a:pPr>
            <a:r>
              <a:rPr lang="en-US" sz="2800" dirty="0">
                <a:solidFill>
                  <a:srgbClr val="FFFF00"/>
                </a:solidFill>
                <a:latin typeface="+mn-lt"/>
                <a:ea typeface="Consolas"/>
                <a:cs typeface="Consolas"/>
                <a:sym typeface="Consolas"/>
              </a:rPr>
              <a:t>f</a:t>
            </a:r>
            <a:r>
              <a:rPr lang="en-US" sz="2800" dirty="0" smtClean="0">
                <a:solidFill>
                  <a:srgbClr val="FFFF00"/>
                </a:solidFill>
                <a:latin typeface="+mn-lt"/>
                <a:ea typeface="Consolas"/>
                <a:cs typeface="Consolas"/>
                <a:sym typeface="Consolas"/>
              </a:rPr>
              <a:t>ilter()</a:t>
            </a:r>
          </a:p>
          <a:p>
            <a:pPr marL="571500" lvl="2" indent="-571500">
              <a:buClr>
                <a:srgbClr val="99CF50"/>
              </a:buClr>
              <a:buSzPct val="25000"/>
              <a:buFont typeface="Arial" charset="0"/>
              <a:buChar char="•"/>
            </a:pPr>
            <a:r>
              <a:rPr lang="en-US" sz="2800" dirty="0">
                <a:solidFill>
                  <a:srgbClr val="FFFF00"/>
                </a:solidFill>
                <a:latin typeface="+mn-lt"/>
                <a:ea typeface="Consolas"/>
                <a:cs typeface="Consolas"/>
                <a:sym typeface="Consolas"/>
              </a:rPr>
              <a:t>r</a:t>
            </a:r>
            <a:r>
              <a:rPr lang="en-US" sz="2800" dirty="0" smtClean="0">
                <a:solidFill>
                  <a:srgbClr val="FFFF00"/>
                </a:solidFill>
                <a:latin typeface="+mn-lt"/>
                <a:ea typeface="Consolas"/>
                <a:cs typeface="Consolas"/>
                <a:sym typeface="Consolas"/>
              </a:rPr>
              <a:t>educe()</a:t>
            </a:r>
          </a:p>
        </p:txBody>
      </p:sp>
    </p:spTree>
    <p:extLst>
      <p:ext uri="{BB962C8B-B14F-4D97-AF65-F5344CB8AC3E}">
        <p14:creationId xmlns:p14="http://schemas.microsoft.com/office/powerpoint/2010/main" val="120039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7395" b="1" dirty="0" smtClean="0">
                <a:solidFill>
                  <a:srgbClr val="FFFF00"/>
                </a:solidFill>
              </a:rPr>
              <a:t>Array</a:t>
            </a:r>
            <a:endParaRPr lang="en-US" sz="7395"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r>
              <a:rPr lang="en-US" sz="4000" b="1" dirty="0" err="1">
                <a:solidFill>
                  <a:schemeClr val="bg1"/>
                </a:solidFill>
              </a:rPr>
              <a:t>var</a:t>
            </a:r>
            <a:r>
              <a:rPr lang="en-US" sz="4000" dirty="0">
                <a:solidFill>
                  <a:schemeClr val="bg1"/>
                </a:solidFill>
              </a:rPr>
              <a:t> numbers </a:t>
            </a:r>
            <a:r>
              <a:rPr lang="en-US" sz="4000" b="1" dirty="0">
                <a:solidFill>
                  <a:schemeClr val="bg1"/>
                </a:solidFill>
              </a:rPr>
              <a:t>=</a:t>
            </a:r>
            <a:r>
              <a:rPr lang="en-US" sz="4000" dirty="0">
                <a:solidFill>
                  <a:schemeClr val="bg1"/>
                </a:solidFill>
              </a:rPr>
              <a:t> [1, 2, 3, 4]; </a:t>
            </a:r>
          </a:p>
          <a:p>
            <a:pPr>
              <a:buClr>
                <a:srgbClr val="99CF50"/>
              </a:buClr>
              <a:buSzPct val="25000"/>
            </a:pPr>
            <a:endParaRPr lang="en-US" sz="3698" dirty="0" smtClean="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997525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a:spcBef>
                <a:spcPts val="0"/>
              </a:spcBef>
              <a:buNone/>
            </a:pPr>
            <a:r>
              <a:rPr lang="en-US" b="1" dirty="0" smtClean="0">
                <a:solidFill>
                  <a:srgbClr val="FFFF00"/>
                </a:solidFill>
              </a:rPr>
              <a:t>For-loop</a:t>
            </a:r>
            <a:endParaRPr lang="en-US" b="1"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smtClean="0"/>
              <a:t>[ ]; </a:t>
            </a:r>
          </a:p>
          <a:p>
            <a:pPr marL="180975" indent="0">
              <a:spcBef>
                <a:spcPts val="0"/>
              </a:spcBef>
              <a:buNone/>
            </a:pPr>
            <a:endParaRPr lang="en-US" dirty="0" smtClean="0"/>
          </a:p>
          <a:p>
            <a:pPr marL="180975" indent="0">
              <a:spcBef>
                <a:spcPts val="0"/>
              </a:spcBef>
              <a:buNone/>
            </a:pPr>
            <a:r>
              <a:rPr lang="en-US" b="1" dirty="0" smtClean="0"/>
              <a:t>for</a:t>
            </a:r>
            <a:r>
              <a:rPr lang="en-US" dirty="0" smtClean="0"/>
              <a:t>(</a:t>
            </a:r>
            <a:r>
              <a:rPr lang="en-US" b="1" dirty="0" err="1" smtClean="0"/>
              <a:t>var</a:t>
            </a:r>
            <a:r>
              <a:rPr lang="en-US" dirty="0" smtClean="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 </a:t>
            </a:r>
            <a:endParaRPr lang="en-US" dirty="0" smtClean="0"/>
          </a:p>
          <a:p>
            <a:pPr marL="180975" indent="0">
              <a:spcBef>
                <a:spcPts val="0"/>
              </a:spcBef>
              <a:buNone/>
            </a:pPr>
            <a:r>
              <a:rPr lang="en-US" dirty="0"/>
              <a:t>	</a:t>
            </a:r>
            <a:r>
              <a:rPr lang="en-US" dirty="0" err="1" smtClean="0"/>
              <a:t>newNumbers</a:t>
            </a:r>
            <a:r>
              <a:rPr lang="en-US" dirty="0" smtClean="0"/>
              <a:t>[</a:t>
            </a:r>
            <a:r>
              <a:rPr lang="en-US" dirty="0" err="1" smtClean="0"/>
              <a:t>i</a:t>
            </a:r>
            <a:r>
              <a:rPr lang="en-US" dirty="0"/>
              <a:t>] </a:t>
            </a:r>
            <a:r>
              <a:rPr lang="en-US" b="1" dirty="0"/>
              <a:t>=</a:t>
            </a:r>
            <a:r>
              <a:rPr lang="en-US" dirty="0"/>
              <a:t> numbers[</a:t>
            </a:r>
            <a:r>
              <a:rPr lang="en-US" dirty="0" err="1"/>
              <a:t>i</a:t>
            </a:r>
            <a:r>
              <a:rPr lang="en-US" dirty="0"/>
              <a:t>] </a:t>
            </a:r>
            <a:r>
              <a:rPr lang="en-US" b="1" dirty="0"/>
              <a:t>*</a:t>
            </a:r>
            <a:r>
              <a:rPr lang="en-US" dirty="0"/>
              <a:t> 2;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4, 6, 8]</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For-loop use </a:t>
            </a:r>
            <a:r>
              <a:rPr lang="en-US" b="1" dirty="0" err="1" smtClean="0">
                <a:solidFill>
                  <a:srgbClr val="FFFF00"/>
                </a:solidFill>
              </a:rPr>
              <a:t>Array.map</a:t>
            </a:r>
            <a:r>
              <a:rPr lang="en-US" b="1" dirty="0">
                <a:solidFill>
                  <a:srgbClr val="FFFF00"/>
                </a:solidFill>
              </a:rPr>
              <a:t>()</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err="1" smtClean="0"/>
              <a:t>numbers</a:t>
            </a:r>
            <a:r>
              <a:rPr lang="en-US" dirty="0" err="1" smtClean="0">
                <a:solidFill>
                  <a:srgbClr val="FFFF00"/>
                </a:solidFill>
              </a:rPr>
              <a:t>.</a:t>
            </a:r>
            <a:r>
              <a:rPr lang="en-US" dirty="0" err="1" smtClean="0">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r>
              <a:rPr lang="en-US" b="1" dirty="0" smtClean="0"/>
              <a:t>return</a:t>
            </a:r>
            <a:r>
              <a:rPr lang="en-US" dirty="0" smtClean="0"/>
              <a:t> </a:t>
            </a:r>
            <a:r>
              <a:rPr lang="en-US" dirty="0"/>
              <a:t>number </a:t>
            </a:r>
            <a:r>
              <a:rPr lang="en-US" b="1" dirty="0"/>
              <a:t>*</a:t>
            </a:r>
            <a:r>
              <a:rPr lang="en-US" dirty="0"/>
              <a:t> 2;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4, 6, 8]</a:t>
            </a:r>
            <a:endParaRPr lang="en-US" dirty="0"/>
          </a:p>
        </p:txBody>
      </p:sp>
    </p:spTree>
    <p:extLst>
      <p:ext uri="{BB962C8B-B14F-4D97-AF65-F5344CB8AC3E}">
        <p14:creationId xmlns:p14="http://schemas.microsoft.com/office/powerpoint/2010/main" val="187280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Chaining functions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r>
              <a:rPr lang="en-US" b="1" dirty="0" smtClean="0"/>
              <a:t>return</a:t>
            </a:r>
            <a:r>
              <a:rPr lang="en-US" dirty="0" smtClean="0"/>
              <a:t> </a:t>
            </a:r>
            <a:r>
              <a:rPr lang="en-US" dirty="0"/>
              <a:t>number </a:t>
            </a:r>
            <a:r>
              <a:rPr lang="en-US" b="1" dirty="0"/>
              <a:t>*</a:t>
            </a:r>
            <a:r>
              <a:rPr lang="en-US" dirty="0"/>
              <a:t> 2; </a:t>
            </a:r>
            <a:endParaRPr lang="en-US" dirty="0" smtClean="0"/>
          </a:p>
          <a:p>
            <a:pPr marL="180975" indent="0">
              <a:spcBef>
                <a:spcPts val="0"/>
              </a:spcBef>
              <a:buNone/>
            </a:pPr>
            <a:r>
              <a:rPr lang="en-US" dirty="0" smtClean="0"/>
              <a:t>})</a:t>
            </a:r>
            <a:r>
              <a:rPr lang="en-US" dirty="0" smtClean="0">
                <a:solidFill>
                  <a:srgbClr val="FFFF00"/>
                </a:solidFill>
              </a:rPr>
              <a:t>.</a:t>
            </a:r>
            <a:r>
              <a:rPr lang="en-US" dirty="0">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p>
          <a:p>
            <a:pPr marL="180975" indent="0">
              <a:spcBef>
                <a:spcPts val="0"/>
              </a:spcBef>
              <a:buNone/>
            </a:pPr>
            <a:r>
              <a:rPr lang="en-US" b="1" dirty="0" smtClean="0"/>
              <a:t>	return</a:t>
            </a:r>
            <a:r>
              <a:rPr lang="en-US" dirty="0" smtClean="0"/>
              <a:t> </a:t>
            </a:r>
            <a:r>
              <a:rPr lang="en-US" dirty="0"/>
              <a:t>number </a:t>
            </a:r>
            <a:r>
              <a:rPr lang="en-US" b="1" dirty="0"/>
              <a:t>+</a:t>
            </a:r>
            <a:r>
              <a:rPr lang="en-US" dirty="0"/>
              <a:t> 1;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a:t>
            </a:r>
            <a:r>
              <a:rPr lang="en-US" dirty="0" smtClean="0"/>
              <a:t>numbers </a:t>
            </a:r>
            <a:r>
              <a:rPr lang="en-US" dirty="0"/>
              <a:t>are", </a:t>
            </a:r>
            <a:r>
              <a:rPr lang="en-US" dirty="0" err="1"/>
              <a:t>newNumbers</a:t>
            </a:r>
            <a:r>
              <a:rPr lang="en-US" dirty="0"/>
              <a:t>); </a:t>
            </a:r>
            <a:r>
              <a:rPr lang="en-US" i="1" dirty="0"/>
              <a:t>// </a:t>
            </a:r>
            <a:r>
              <a:rPr lang="en-US" i="1" dirty="0" smtClean="0"/>
              <a:t>[3,5,7,9]</a:t>
            </a:r>
            <a:endParaRPr lang="en-US" dirty="0"/>
          </a:p>
        </p:txBody>
      </p:sp>
    </p:spTree>
    <p:extLst>
      <p:ext uri="{BB962C8B-B14F-4D97-AF65-F5344CB8AC3E}">
        <p14:creationId xmlns:p14="http://schemas.microsoft.com/office/powerpoint/2010/main" val="187682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Rules map-method</a:t>
            </a: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The amount of input elements is equal to the amount of output elements</a:t>
            </a:r>
          </a:p>
          <a:p>
            <a:pPr marL="180975" indent="0">
              <a:spcBef>
                <a:spcPts val="0"/>
              </a:spcBef>
              <a:buNone/>
            </a:pPr>
            <a:endParaRPr lang="en-US" dirty="0" smtClean="0"/>
          </a:p>
          <a:p>
            <a:pPr marL="180975" indent="0">
              <a:spcBef>
                <a:spcPts val="0"/>
              </a:spcBef>
              <a:buNone/>
            </a:pPr>
            <a:r>
              <a:rPr lang="en-US" b="1" dirty="0"/>
              <a:t>Your callbacks shouldn't 'mutate' values</a:t>
            </a:r>
          </a:p>
          <a:p>
            <a:pPr marL="180975" indent="0">
              <a:spcBef>
                <a:spcPts val="0"/>
              </a:spcBef>
              <a:buNone/>
            </a:pPr>
            <a:endParaRPr lang="en-US" dirty="0" smtClean="0"/>
          </a:p>
          <a:p>
            <a:pPr marL="180975" indent="0">
              <a:spcBef>
                <a:spcPts val="0"/>
              </a:spcBef>
              <a:buNone/>
            </a:pPr>
            <a:r>
              <a:rPr lang="en-US" b="1" dirty="0"/>
              <a:t>Don't cause side-effects!</a:t>
            </a:r>
          </a:p>
          <a:p>
            <a:pPr marL="180975" indent="0">
              <a:spcBef>
                <a:spcPts val="0"/>
              </a:spcBef>
              <a:buNone/>
            </a:pPr>
            <a:endParaRPr lang="en-US" dirty="0"/>
          </a:p>
        </p:txBody>
      </p:sp>
    </p:spTree>
    <p:extLst>
      <p:ext uri="{BB962C8B-B14F-4D97-AF65-F5344CB8AC3E}">
        <p14:creationId xmlns:p14="http://schemas.microsoft.com/office/powerpoint/2010/main" val="150783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Transform values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smtClean="0"/>
              <a:t>[ ]; </a:t>
            </a:r>
          </a:p>
          <a:p>
            <a:pPr marL="180975" indent="0">
              <a:spcBef>
                <a:spcPts val="0"/>
              </a:spcBef>
              <a:buNone/>
            </a:pPr>
            <a:endParaRPr lang="en-US" dirty="0" smtClean="0"/>
          </a:p>
          <a:p>
            <a:pPr marL="180975" indent="0">
              <a:spcBef>
                <a:spcPts val="0"/>
              </a:spcBef>
              <a:buNone/>
            </a:pPr>
            <a:r>
              <a:rPr lang="en-US" b="1" dirty="0" smtClean="0"/>
              <a:t>for</a:t>
            </a:r>
            <a:r>
              <a:rPr lang="en-US" dirty="0" smtClean="0"/>
              <a:t>(</a:t>
            </a:r>
            <a:r>
              <a:rPr lang="en-US" b="1" dirty="0" err="1" smtClean="0"/>
              <a:t>var</a:t>
            </a:r>
            <a:r>
              <a:rPr lang="en-US" dirty="0" smtClean="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a:t>
            </a:r>
            <a:r>
              <a:rPr lang="en-US" dirty="0" smtClean="0"/>
              <a:t>{</a:t>
            </a:r>
          </a:p>
          <a:p>
            <a:pPr marL="180975" indent="0">
              <a:spcBef>
                <a:spcPts val="0"/>
              </a:spcBef>
              <a:buNone/>
            </a:pPr>
            <a:r>
              <a:rPr lang="en-US" dirty="0"/>
              <a:t>	</a:t>
            </a:r>
            <a:r>
              <a:rPr lang="en-US" b="1" dirty="0" smtClean="0"/>
              <a:t>if</a:t>
            </a:r>
            <a:r>
              <a:rPr lang="en-US" dirty="0" smtClean="0"/>
              <a:t>(numbers[</a:t>
            </a:r>
            <a:r>
              <a:rPr lang="en-US" dirty="0" err="1" smtClean="0"/>
              <a:t>i</a:t>
            </a:r>
            <a:r>
              <a:rPr lang="en-US" dirty="0"/>
              <a:t>] </a:t>
            </a:r>
            <a:r>
              <a:rPr lang="en-US" b="1" dirty="0"/>
              <a:t>%</a:t>
            </a:r>
            <a:r>
              <a:rPr lang="en-US" dirty="0"/>
              <a:t> 2 </a:t>
            </a:r>
            <a:r>
              <a:rPr lang="en-US" b="1" dirty="0"/>
              <a:t>!==</a:t>
            </a:r>
            <a:r>
              <a:rPr lang="en-US" dirty="0"/>
              <a:t> 0) { </a:t>
            </a:r>
            <a:endParaRPr lang="en-US" dirty="0" smtClean="0"/>
          </a:p>
          <a:p>
            <a:pPr marL="180975" indent="0">
              <a:spcBef>
                <a:spcPts val="0"/>
              </a:spcBef>
              <a:buNone/>
            </a:pPr>
            <a:r>
              <a:rPr lang="en-US" dirty="0" smtClean="0"/>
              <a:t>		</a:t>
            </a:r>
            <a:r>
              <a:rPr lang="en-US" dirty="0" err="1" smtClean="0"/>
              <a:t>newNumbers</a:t>
            </a:r>
            <a:r>
              <a:rPr lang="en-US" dirty="0" smtClean="0"/>
              <a:t>[</a:t>
            </a:r>
            <a:r>
              <a:rPr lang="en-US" dirty="0" err="1" smtClean="0"/>
              <a:t>i</a:t>
            </a:r>
            <a:r>
              <a:rPr lang="en-US" dirty="0"/>
              <a:t>] </a:t>
            </a:r>
            <a:r>
              <a:rPr lang="en-US" b="1" dirty="0"/>
              <a:t>=</a:t>
            </a:r>
            <a:r>
              <a:rPr lang="en-US" dirty="0"/>
              <a:t> numbers[</a:t>
            </a:r>
            <a:r>
              <a:rPr lang="en-US" dirty="0" err="1"/>
              <a:t>i</a:t>
            </a:r>
            <a:r>
              <a:rPr lang="en-US" dirty="0"/>
              <a:t>] </a:t>
            </a:r>
            <a:r>
              <a:rPr lang="en-US" b="1" dirty="0"/>
              <a:t>*</a:t>
            </a:r>
            <a:r>
              <a:rPr lang="en-US" dirty="0"/>
              <a:t> 2; </a:t>
            </a:r>
            <a:endParaRPr lang="en-US" dirty="0" smtClean="0"/>
          </a:p>
          <a:p>
            <a:pPr marL="180975" indent="0">
              <a:spcBef>
                <a:spcPts val="0"/>
              </a:spcBef>
              <a:buNone/>
            </a:pPr>
            <a:r>
              <a:rPr lang="en-US" dirty="0" smtClean="0"/>
              <a:t>	} </a:t>
            </a:r>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6]</a:t>
            </a:r>
            <a:endParaRPr lang="en-US" dirty="0"/>
          </a:p>
        </p:txBody>
      </p:sp>
    </p:spTree>
    <p:extLst>
      <p:ext uri="{BB962C8B-B14F-4D97-AF65-F5344CB8AC3E}">
        <p14:creationId xmlns:p14="http://schemas.microsoft.com/office/powerpoint/2010/main" val="144453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Transform values use </a:t>
            </a:r>
            <a:r>
              <a:rPr lang="en-US" sz="7200" b="1" dirty="0" err="1" smtClean="0">
                <a:solidFill>
                  <a:srgbClr val="FFFF00"/>
                </a:solidFill>
              </a:rPr>
              <a:t>Array.Filter</a:t>
            </a:r>
            <a:r>
              <a:rPr lang="en-US" sz="7200" b="1" dirty="0" smtClean="0">
                <a:solidFill>
                  <a:srgbClr val="FFFF00"/>
                </a:solidFill>
              </a:rPr>
              <a:t>()</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a:t>
            </a:r>
            <a:r>
              <a:rPr lang="en-US" dirty="0" smtClean="0"/>
              <a:t>];</a:t>
            </a:r>
          </a:p>
          <a:p>
            <a:pPr marL="180975" indent="0">
              <a:spcBef>
                <a:spcPts val="0"/>
              </a:spcBef>
              <a:buNone/>
            </a:pP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filter</a:t>
            </a:r>
            <a:r>
              <a:rPr lang="en-US" dirty="0" smtClean="0"/>
              <a:t>((</a:t>
            </a:r>
            <a:r>
              <a:rPr lang="en-US" dirty="0"/>
              <a:t>number</a:t>
            </a:r>
            <a:r>
              <a:rPr lang="en-US" dirty="0" smtClean="0"/>
              <a:t>) </a:t>
            </a:r>
            <a:r>
              <a:rPr lang="en-US" dirty="0" smtClean="0">
                <a:solidFill>
                  <a:srgbClr val="FFC000"/>
                </a:solidFill>
              </a:rPr>
              <a:t>=&gt; </a:t>
            </a:r>
            <a:r>
              <a:rPr lang="en-US" dirty="0" smtClean="0"/>
              <a:t>{ 	</a:t>
            </a:r>
            <a:r>
              <a:rPr lang="en-US" b="1" dirty="0" smtClean="0"/>
              <a:t>return</a:t>
            </a:r>
            <a:r>
              <a:rPr lang="en-US" dirty="0" smtClean="0"/>
              <a:t> </a:t>
            </a:r>
            <a:r>
              <a:rPr lang="en-US" dirty="0"/>
              <a:t>(number </a:t>
            </a:r>
            <a:r>
              <a:rPr lang="en-US" b="1" dirty="0"/>
              <a:t>%</a:t>
            </a:r>
            <a:r>
              <a:rPr lang="en-US" dirty="0"/>
              <a:t> 2 </a:t>
            </a:r>
            <a:r>
              <a:rPr lang="en-US" b="1" dirty="0"/>
              <a:t>!==</a:t>
            </a:r>
            <a:r>
              <a:rPr lang="en-US" dirty="0"/>
              <a:t> 0); </a:t>
            </a:r>
            <a:endParaRPr lang="en-US" dirty="0" smtClean="0"/>
          </a:p>
          <a:p>
            <a:pPr marL="180975" indent="0">
              <a:spcBef>
                <a:spcPts val="0"/>
              </a:spcBef>
              <a:buNone/>
            </a:pPr>
            <a:r>
              <a:rPr lang="en-US" dirty="0" smtClean="0">
                <a:solidFill>
                  <a:schemeClr val="bg1"/>
                </a:solidFill>
              </a:rPr>
              <a:t>})</a:t>
            </a:r>
            <a:r>
              <a:rPr lang="en-US" dirty="0" smtClean="0">
                <a:solidFill>
                  <a:srgbClr val="FFFF00"/>
                </a:solidFill>
              </a:rPr>
              <a:t>.</a:t>
            </a:r>
            <a:r>
              <a:rPr lang="en-US" dirty="0">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p>
          <a:p>
            <a:pPr marL="180975" indent="0">
              <a:spcBef>
                <a:spcPts val="0"/>
              </a:spcBef>
              <a:buNone/>
            </a:pPr>
            <a:r>
              <a:rPr lang="en-US" b="1" dirty="0" smtClean="0"/>
              <a:t>	return</a:t>
            </a:r>
            <a:r>
              <a:rPr lang="en-US" dirty="0" smtClean="0"/>
              <a:t> </a:t>
            </a:r>
            <a:r>
              <a:rPr lang="en-US" dirty="0"/>
              <a:t>number </a:t>
            </a:r>
            <a:r>
              <a:rPr lang="en-US" b="1" dirty="0"/>
              <a:t>*</a:t>
            </a:r>
            <a:r>
              <a:rPr lang="en-US" dirty="0"/>
              <a:t> 2</a:t>
            </a:r>
            <a:r>
              <a:rPr lang="en-US" dirty="0" smtClean="0"/>
              <a:t>;</a:t>
            </a:r>
          </a:p>
          <a:p>
            <a:pPr marL="180975" indent="0">
              <a:spcBef>
                <a:spcPts val="0"/>
              </a:spcBef>
              <a:buNone/>
            </a:pPr>
            <a:r>
              <a:rPr lang="en-US" dirty="0" smtClean="0"/>
              <a:t>});</a:t>
            </a:r>
            <a:endParaRPr lang="en-US" dirty="0"/>
          </a:p>
          <a:p>
            <a:pPr marL="180975" indent="0">
              <a:spcBef>
                <a:spcPts val="0"/>
              </a:spcBef>
              <a:buNone/>
            </a:pPr>
            <a:endParaRPr lang="en-US" dirty="0" smtClean="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6]</a:t>
            </a:r>
            <a:endParaRPr lang="en-US" dirty="0"/>
          </a:p>
        </p:txBody>
      </p:sp>
    </p:spTree>
    <p:extLst>
      <p:ext uri="{BB962C8B-B14F-4D97-AF65-F5344CB8AC3E}">
        <p14:creationId xmlns:p14="http://schemas.microsoft.com/office/powerpoint/2010/main" val="421540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Combine values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a:t>
            </a:r>
            <a:r>
              <a:rPr lang="en-US" dirty="0" smtClean="0"/>
              <a:t>];</a:t>
            </a:r>
          </a:p>
          <a:p>
            <a:pPr marL="180975" indent="0">
              <a:spcBef>
                <a:spcPts val="0"/>
              </a:spcBef>
              <a:buNone/>
            </a:pPr>
            <a:r>
              <a:rPr lang="en-US" b="1" dirty="0" err="1" smtClean="0"/>
              <a:t>var</a:t>
            </a:r>
            <a:r>
              <a:rPr lang="en-US" dirty="0" smtClean="0"/>
              <a:t> </a:t>
            </a:r>
            <a:r>
              <a:rPr lang="en-US" dirty="0" err="1"/>
              <a:t>totalNumber</a:t>
            </a:r>
            <a:r>
              <a:rPr lang="en-US" dirty="0"/>
              <a:t> </a:t>
            </a:r>
            <a:r>
              <a:rPr lang="en-US" b="1" dirty="0"/>
              <a:t>=</a:t>
            </a:r>
            <a:r>
              <a:rPr lang="en-US" dirty="0"/>
              <a:t> 0; </a:t>
            </a:r>
            <a:endParaRPr lang="en-US" dirty="0" smtClean="0"/>
          </a:p>
          <a:p>
            <a:pPr marL="180975" indent="0">
              <a:spcBef>
                <a:spcPts val="0"/>
              </a:spcBef>
              <a:buNone/>
            </a:pPr>
            <a:endParaRPr lang="en-US" b="1" dirty="0"/>
          </a:p>
          <a:p>
            <a:pPr marL="180975" indent="0">
              <a:spcBef>
                <a:spcPts val="0"/>
              </a:spcBef>
              <a:buNone/>
            </a:pPr>
            <a:r>
              <a:rPr lang="en-US" b="1" dirty="0" smtClean="0"/>
              <a:t>for</a:t>
            </a:r>
            <a:r>
              <a:rPr lang="en-US" dirty="0" smtClean="0"/>
              <a:t>(</a:t>
            </a:r>
            <a:r>
              <a:rPr lang="en-US" b="1" dirty="0" err="1" smtClean="0"/>
              <a:t>var</a:t>
            </a:r>
            <a:r>
              <a:rPr lang="en-US" dirty="0" smtClean="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 </a:t>
            </a:r>
            <a:endParaRPr lang="en-US" dirty="0" smtClean="0"/>
          </a:p>
          <a:p>
            <a:pPr marL="180975" indent="0">
              <a:spcBef>
                <a:spcPts val="0"/>
              </a:spcBef>
              <a:buNone/>
            </a:pPr>
            <a:r>
              <a:rPr lang="en-US" dirty="0"/>
              <a:t>	</a:t>
            </a:r>
            <a:r>
              <a:rPr lang="en-US" dirty="0" err="1" smtClean="0"/>
              <a:t>totalNumber</a:t>
            </a:r>
            <a:r>
              <a:rPr lang="en-US" dirty="0" smtClean="0"/>
              <a:t> </a:t>
            </a:r>
            <a:r>
              <a:rPr lang="en-US" b="1" dirty="0"/>
              <a:t>+=</a:t>
            </a:r>
            <a:r>
              <a:rPr lang="en-US" dirty="0"/>
              <a:t> numbers[</a:t>
            </a:r>
            <a:r>
              <a:rPr lang="en-US" dirty="0" err="1"/>
              <a:t>i</a:t>
            </a:r>
            <a:r>
              <a:rPr lang="en-US" dirty="0"/>
              <a:t>] </a:t>
            </a:r>
            <a:r>
              <a:rPr lang="en-US" b="1" dirty="0"/>
              <a:t>*</a:t>
            </a:r>
            <a:r>
              <a:rPr lang="en-US" dirty="0"/>
              <a:t> 2;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total number is", </a:t>
            </a:r>
            <a:r>
              <a:rPr lang="en-US" dirty="0" err="1"/>
              <a:t>totalNumber</a:t>
            </a:r>
            <a:r>
              <a:rPr lang="en-US" dirty="0"/>
              <a:t>); </a:t>
            </a:r>
            <a:r>
              <a:rPr lang="en-US" i="1" dirty="0"/>
              <a:t>// 20</a:t>
            </a:r>
            <a:endParaRPr lang="en-US" dirty="0"/>
          </a:p>
        </p:txBody>
      </p:sp>
    </p:spTree>
    <p:extLst>
      <p:ext uri="{BB962C8B-B14F-4D97-AF65-F5344CB8AC3E}">
        <p14:creationId xmlns:p14="http://schemas.microsoft.com/office/powerpoint/2010/main" val="203835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Combine values use reduce-method</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a:t>
            </a:r>
            <a:r>
              <a:rPr lang="en-US" dirty="0" smtClean="0"/>
              <a:t>];</a:t>
            </a:r>
          </a:p>
          <a:p>
            <a:pPr marL="180975" indent="0">
              <a:spcBef>
                <a:spcPts val="0"/>
              </a:spcBef>
              <a:buNone/>
            </a:pPr>
            <a:r>
              <a:rPr lang="en-US" dirty="0" smtClean="0"/>
              <a:t> </a:t>
            </a:r>
          </a:p>
          <a:p>
            <a:pPr marL="180975" indent="0">
              <a:spcBef>
                <a:spcPts val="0"/>
              </a:spcBef>
              <a:buNone/>
            </a:pPr>
            <a:r>
              <a:rPr lang="en-US" b="1" dirty="0" err="1" smtClean="0"/>
              <a:t>var</a:t>
            </a:r>
            <a:r>
              <a:rPr lang="en-US" dirty="0" smtClean="0"/>
              <a:t> </a:t>
            </a:r>
            <a:r>
              <a:rPr lang="en-US" dirty="0" err="1"/>
              <a:t>totalNumber</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a:t>
            </a:r>
            <a:r>
              <a:rPr lang="en-US" dirty="0" smtClean="0"/>
              <a:t> { 	</a:t>
            </a:r>
            <a:r>
              <a:rPr lang="en-US" b="1" dirty="0" smtClean="0"/>
              <a:t>return</a:t>
            </a:r>
            <a:r>
              <a:rPr lang="en-US" dirty="0" smtClean="0"/>
              <a:t> </a:t>
            </a:r>
            <a:r>
              <a:rPr lang="en-US" dirty="0"/>
              <a:t>number </a:t>
            </a:r>
            <a:r>
              <a:rPr lang="en-US" b="1" dirty="0"/>
              <a:t>*</a:t>
            </a:r>
            <a:r>
              <a:rPr lang="en-US" dirty="0"/>
              <a:t> 2; </a:t>
            </a:r>
            <a:endParaRPr lang="en-US" dirty="0" smtClean="0"/>
          </a:p>
          <a:p>
            <a:pPr marL="180975" indent="0">
              <a:spcBef>
                <a:spcPts val="0"/>
              </a:spcBef>
              <a:buNone/>
            </a:pPr>
            <a:r>
              <a:rPr lang="en-US" dirty="0" smtClean="0"/>
              <a:t>})</a:t>
            </a:r>
            <a:r>
              <a:rPr lang="en-US" dirty="0" smtClean="0">
                <a:solidFill>
                  <a:srgbClr val="FFFF00"/>
                </a:solidFill>
              </a:rPr>
              <a:t>.</a:t>
            </a:r>
            <a:r>
              <a:rPr lang="en-US" dirty="0">
                <a:solidFill>
                  <a:srgbClr val="FFC000"/>
                </a:solidFill>
              </a:rPr>
              <a:t>reduce</a:t>
            </a:r>
            <a:r>
              <a:rPr lang="en-US" dirty="0" smtClean="0"/>
              <a:t>(</a:t>
            </a:r>
            <a:r>
              <a:rPr lang="en-US" b="1" dirty="0" smtClean="0"/>
              <a:t> </a:t>
            </a:r>
            <a:r>
              <a:rPr lang="en-US" dirty="0" smtClean="0"/>
              <a:t>(</a:t>
            </a:r>
            <a:r>
              <a:rPr lang="en-US" dirty="0"/>
              <a:t>total, number</a:t>
            </a:r>
            <a:r>
              <a:rPr lang="en-US" dirty="0" smtClean="0"/>
              <a:t>) </a:t>
            </a:r>
            <a:r>
              <a:rPr lang="en-US" dirty="0" smtClean="0">
                <a:solidFill>
                  <a:srgbClr val="FFC000"/>
                </a:solidFill>
              </a:rPr>
              <a:t>=&gt;</a:t>
            </a:r>
            <a:r>
              <a:rPr lang="en-US" dirty="0" smtClean="0"/>
              <a:t> { </a:t>
            </a:r>
          </a:p>
          <a:p>
            <a:pPr marL="180975" indent="0">
              <a:spcBef>
                <a:spcPts val="0"/>
              </a:spcBef>
              <a:buNone/>
            </a:pPr>
            <a:r>
              <a:rPr lang="en-US" b="1" dirty="0"/>
              <a:t>	</a:t>
            </a:r>
            <a:r>
              <a:rPr lang="en-US" b="1" dirty="0" smtClean="0"/>
              <a:t>return</a:t>
            </a:r>
            <a:r>
              <a:rPr lang="en-US" dirty="0" smtClean="0"/>
              <a:t> </a:t>
            </a:r>
            <a:r>
              <a:rPr lang="en-US" dirty="0"/>
              <a:t>total </a:t>
            </a:r>
            <a:r>
              <a:rPr lang="en-US" b="1" dirty="0"/>
              <a:t>+</a:t>
            </a:r>
            <a:r>
              <a:rPr lang="en-US" dirty="0"/>
              <a:t> number; </a:t>
            </a:r>
            <a:endParaRPr lang="en-US" dirty="0" smtClean="0"/>
          </a:p>
          <a:p>
            <a:pPr marL="180975" indent="0">
              <a:spcBef>
                <a:spcPts val="0"/>
              </a:spcBef>
              <a:buNone/>
            </a:pPr>
            <a:r>
              <a:rPr lang="en-US" dirty="0" smtClean="0"/>
              <a:t>},</a:t>
            </a:r>
            <a:r>
              <a:rPr lang="en-US" dirty="0" smtClean="0">
                <a:solidFill>
                  <a:srgbClr val="FFFF00"/>
                </a:solidFill>
              </a:rPr>
              <a:t> </a:t>
            </a:r>
            <a:r>
              <a:rPr lang="en-US" dirty="0">
                <a:solidFill>
                  <a:srgbClr val="FFFF00"/>
                </a:solidFill>
              </a:rPr>
              <a:t>0</a:t>
            </a:r>
            <a:r>
              <a:rPr lang="en-US" dirty="0" smtClean="0"/>
              <a:t>);</a:t>
            </a:r>
          </a:p>
          <a:p>
            <a:pPr marL="180975" indent="0">
              <a:spcBef>
                <a:spcPts val="0"/>
              </a:spcBef>
              <a:buNone/>
            </a:pPr>
            <a:endParaRPr lang="en-US" dirty="0" smtClean="0"/>
          </a:p>
          <a:p>
            <a:pPr marL="180975" indent="0">
              <a:spcBef>
                <a:spcPts val="0"/>
              </a:spcBef>
              <a:buNone/>
            </a:pPr>
            <a:r>
              <a:rPr lang="en-US" dirty="0" err="1" smtClean="0"/>
              <a:t>console.log</a:t>
            </a:r>
            <a:r>
              <a:rPr lang="en-US" dirty="0"/>
              <a:t>("The total number is", </a:t>
            </a:r>
            <a:r>
              <a:rPr lang="en-US" dirty="0" err="1"/>
              <a:t>totalNumber</a:t>
            </a:r>
            <a:r>
              <a:rPr lang="en-US" dirty="0"/>
              <a:t>); </a:t>
            </a:r>
            <a:r>
              <a:rPr lang="en-US" i="1" dirty="0"/>
              <a:t>// 20</a:t>
            </a:r>
            <a:endParaRPr lang="en-US" dirty="0"/>
          </a:p>
        </p:txBody>
      </p:sp>
    </p:spTree>
    <p:extLst>
      <p:ext uri="{BB962C8B-B14F-4D97-AF65-F5344CB8AC3E}">
        <p14:creationId xmlns:p14="http://schemas.microsoft.com/office/powerpoint/2010/main" val="2420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7200" dirty="0">
                <a:solidFill>
                  <a:srgbClr val="FFFF00"/>
                </a:solidFill>
              </a:rPr>
              <a:t>F</a:t>
            </a:r>
            <a:r>
              <a:rPr lang="en-US" sz="7200" dirty="0" smtClean="0">
                <a:solidFill>
                  <a:srgbClr val="FFFF00"/>
                </a:solidFill>
              </a:rPr>
              <a:t>unctional </a:t>
            </a:r>
            <a:r>
              <a:rPr lang="en-US" sz="7200" dirty="0">
                <a:solidFill>
                  <a:srgbClr val="FFFF00"/>
                </a:solidFill>
              </a:rPr>
              <a:t>paradigm</a:t>
            </a:r>
            <a:endParaRPr lang="en-US" sz="7395" dirty="0">
              <a:solidFill>
                <a:srgbClr val="FFFF00"/>
              </a:solidFill>
            </a:endParaRPr>
          </a:p>
        </p:txBody>
      </p:sp>
      <p:sp>
        <p:nvSpPr>
          <p:cNvPr id="163" name="Shape 163"/>
          <p:cNvSpPr/>
          <p:nvPr/>
        </p:nvSpPr>
        <p:spPr>
          <a:xfrm>
            <a:off x="2842205" y="4932873"/>
            <a:ext cx="7320320" cy="2563103"/>
          </a:xfrm>
          <a:prstGeom prst="rect">
            <a:avLst/>
          </a:prstGeom>
          <a:noFill/>
          <a:ln>
            <a:noFill/>
          </a:ln>
        </p:spPr>
        <p:txBody>
          <a:bodyPr lIns="46578" tIns="46578" rIns="46578" bIns="46578" anchor="ctr" anchorCtr="0">
            <a:noAutofit/>
          </a:bodyPr>
          <a:lstStyle/>
          <a:p>
            <a:pPr marL="180975" algn="ctr"/>
            <a:r>
              <a:rPr lang="en-US" sz="4000" i="1" dirty="0">
                <a:solidFill>
                  <a:schemeClr val="bg1"/>
                </a:solidFill>
              </a:rPr>
              <a:t>Pure Functional Programming is simply about </a:t>
            </a:r>
            <a:endParaRPr lang="en-US" sz="4000" i="1" dirty="0" smtClean="0">
              <a:solidFill>
                <a:schemeClr val="bg1"/>
              </a:solidFill>
            </a:endParaRPr>
          </a:p>
          <a:p>
            <a:pPr marL="180975" algn="ctr"/>
            <a:r>
              <a:rPr lang="en-US" sz="4000" i="1" dirty="0" smtClean="0">
                <a:solidFill>
                  <a:srgbClr val="92D050"/>
                </a:solidFill>
              </a:rPr>
              <a:t>avoiding</a:t>
            </a:r>
            <a:r>
              <a:rPr lang="en-US" sz="4000" i="1" dirty="0" smtClean="0">
                <a:solidFill>
                  <a:schemeClr val="bg1"/>
                </a:solidFill>
              </a:rPr>
              <a:t> </a:t>
            </a:r>
            <a:r>
              <a:rPr lang="en-US" sz="4000" i="1" dirty="0">
                <a:solidFill>
                  <a:schemeClr val="bg1"/>
                </a:solidFill>
              </a:rPr>
              <a:t>side-effects</a:t>
            </a:r>
            <a:r>
              <a:rPr lang="en-US" sz="4000" i="1" dirty="0" smtClean="0">
                <a:solidFill>
                  <a:schemeClr val="bg1"/>
                </a:solidFill>
              </a:rPr>
              <a:t>.</a:t>
            </a:r>
          </a:p>
          <a:p>
            <a:pPr marL="180975" algn="ctr"/>
            <a:endParaRPr lang="en-US" sz="4000" i="1" dirty="0" smtClean="0">
              <a:solidFill>
                <a:schemeClr val="bg1"/>
              </a:solidFill>
              <a:latin typeface="Consolas"/>
              <a:ea typeface="Consolas"/>
              <a:cs typeface="Consolas"/>
              <a:sym typeface="Consolas"/>
            </a:endParaRPr>
          </a:p>
          <a:p>
            <a:pPr marL="180975" algn="ctr"/>
            <a:endParaRPr lang="en-US" sz="4000" i="1" dirty="0">
              <a:solidFill>
                <a:schemeClr val="bg1"/>
              </a:solidFill>
              <a:latin typeface="Consolas"/>
              <a:ea typeface="Consolas"/>
              <a:cs typeface="Consolas"/>
              <a:sym typeface="Consolas"/>
            </a:endParaRPr>
          </a:p>
          <a:p>
            <a:pPr marL="180975" algn="ctr"/>
            <a:endParaRPr lang="en-US" sz="4000" i="1" dirty="0">
              <a:solidFill>
                <a:schemeClr val="bg1"/>
              </a:solidFill>
              <a:latin typeface="Consolas"/>
              <a:ea typeface="Consolas"/>
              <a:cs typeface="Consolas"/>
              <a:sym typeface="Consolas"/>
            </a:endParaRPr>
          </a:p>
          <a:p>
            <a:pPr marL="180975" algn="ctr"/>
            <a:r>
              <a:rPr lang="en-US" sz="1800" dirty="0">
                <a:solidFill>
                  <a:schemeClr val="bg1"/>
                </a:solidFill>
                <a:latin typeface="Consolas"/>
                <a:ea typeface="Consolas"/>
                <a:cs typeface="Consolas"/>
                <a:sym typeface="Consolas"/>
              </a:rPr>
              <a:t>https://</a:t>
            </a:r>
            <a:r>
              <a:rPr lang="en-US" sz="1800" dirty="0" err="1">
                <a:solidFill>
                  <a:schemeClr val="bg1"/>
                </a:solidFill>
                <a:latin typeface="Consolas"/>
                <a:ea typeface="Consolas"/>
                <a:cs typeface="Consolas"/>
                <a:sym typeface="Consolas"/>
              </a:rPr>
              <a:t>www.aomran.com</a:t>
            </a:r>
            <a:r>
              <a:rPr lang="en-US" sz="1800" dirty="0">
                <a:solidFill>
                  <a:schemeClr val="bg1"/>
                </a:solidFill>
                <a:latin typeface="Consolas"/>
                <a:ea typeface="Consolas"/>
                <a:cs typeface="Consolas"/>
                <a:sym typeface="Consolas"/>
              </a:rPr>
              <a:t>/pure-functional-programming/</a:t>
            </a:r>
            <a:endParaRPr lang="en-US" sz="1800" dirty="0" smtClean="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1460999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Higher order functions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r>
              <a:rPr lang="en-US" dirty="0"/>
              <a:t>T</a:t>
            </a:r>
            <a:r>
              <a:rPr lang="en-US" dirty="0" smtClean="0"/>
              <a:t>akes </a:t>
            </a:r>
            <a:r>
              <a:rPr lang="en-US" dirty="0"/>
              <a:t>one or more functions as </a:t>
            </a:r>
            <a:r>
              <a:rPr lang="en-US" dirty="0" smtClean="0">
                <a:solidFill>
                  <a:srgbClr val="FFC000"/>
                </a:solidFill>
              </a:rPr>
              <a:t>input-arguments </a:t>
            </a:r>
          </a:p>
          <a:p>
            <a:pPr marL="1069975" lvl="2" indent="0">
              <a:buNone/>
            </a:pPr>
            <a:r>
              <a:rPr lang="en-US" dirty="0" smtClean="0"/>
              <a:t>		</a:t>
            </a:r>
            <a:r>
              <a:rPr lang="en-US" i="1" dirty="0" smtClean="0">
                <a:solidFill>
                  <a:srgbClr val="92D050"/>
                </a:solidFill>
              </a:rPr>
              <a:t>and / or</a:t>
            </a:r>
          </a:p>
          <a:p>
            <a:r>
              <a:rPr lang="en-US" dirty="0" smtClean="0">
                <a:solidFill>
                  <a:srgbClr val="FFC000"/>
                </a:solidFill>
              </a:rPr>
              <a:t>Returns </a:t>
            </a:r>
            <a:r>
              <a:rPr lang="en-US" dirty="0">
                <a:solidFill>
                  <a:srgbClr val="FFC000"/>
                </a:solidFill>
              </a:rPr>
              <a:t>a function </a:t>
            </a:r>
            <a:r>
              <a:rPr lang="en-US" dirty="0"/>
              <a:t>as its result</a:t>
            </a:r>
          </a:p>
          <a:p>
            <a:pPr marL="180975" indent="0">
              <a:spcBef>
                <a:spcPts val="0"/>
              </a:spcBef>
              <a:buNone/>
            </a:pPr>
            <a:endParaRPr lang="en-US" dirty="0"/>
          </a:p>
        </p:txBody>
      </p:sp>
    </p:spTree>
    <p:extLst>
      <p:ext uri="{BB962C8B-B14F-4D97-AF65-F5344CB8AC3E}">
        <p14:creationId xmlns:p14="http://schemas.microsoft.com/office/powerpoint/2010/main" val="1274399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Higher order functions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buNone/>
            </a:pPr>
            <a:r>
              <a:rPr lang="en-US" sz="2000" dirty="0">
                <a:solidFill>
                  <a:srgbClr val="FFC000"/>
                </a:solidFill>
              </a:rPr>
              <a:t>// The function </a:t>
            </a:r>
            <a:r>
              <a:rPr lang="en-US" sz="2000" dirty="0" err="1">
                <a:solidFill>
                  <a:srgbClr val="FFC000"/>
                </a:solidFill>
              </a:rPr>
              <a:t>addThenSquare</a:t>
            </a:r>
            <a:r>
              <a:rPr lang="en-US" sz="2000" dirty="0">
                <a:solidFill>
                  <a:srgbClr val="FFC000"/>
                </a:solidFill>
              </a:rPr>
              <a:t> is made by combining the functions add and square. </a:t>
            </a:r>
            <a:endParaRPr lang="en-US" sz="2000" dirty="0" smtClean="0">
              <a:solidFill>
                <a:srgbClr val="FFC000"/>
              </a:solidFill>
            </a:endParaRPr>
          </a:p>
          <a:p>
            <a:pPr marL="36000" indent="0" fontAlgn="base">
              <a:spcBef>
                <a:spcPts val="1200"/>
              </a:spcBef>
              <a:buNone/>
            </a:pPr>
            <a:r>
              <a:rPr lang="en-US" sz="2800" dirty="0" err="1" smtClean="0"/>
              <a:t>const</a:t>
            </a:r>
            <a:r>
              <a:rPr lang="en-US" sz="2800" dirty="0" smtClean="0"/>
              <a:t> </a:t>
            </a:r>
            <a:r>
              <a:rPr lang="en-US" sz="2800" dirty="0"/>
              <a:t>add = function ( x, y ) { </a:t>
            </a:r>
            <a:endParaRPr lang="en-US" sz="2800" dirty="0" smtClean="0"/>
          </a:p>
          <a:p>
            <a:pPr marL="36000" indent="0" fontAlgn="base">
              <a:spcBef>
                <a:spcPts val="1200"/>
              </a:spcBef>
              <a:buNone/>
            </a:pPr>
            <a:r>
              <a:rPr lang="en-US" sz="2800" dirty="0" smtClean="0"/>
              <a:t>	return </a:t>
            </a:r>
            <a:r>
              <a:rPr lang="en-US" sz="2800" dirty="0"/>
              <a:t>x + y</a:t>
            </a:r>
            <a:r>
              <a:rPr lang="en-US" sz="2800" dirty="0" smtClean="0"/>
              <a:t>;</a:t>
            </a:r>
          </a:p>
          <a:p>
            <a:pPr marL="36000" indent="0" fontAlgn="base">
              <a:spcBef>
                <a:spcPts val="1200"/>
              </a:spcBef>
              <a:buNone/>
            </a:pPr>
            <a:r>
              <a:rPr lang="en-US" sz="2800" dirty="0" smtClean="0"/>
              <a:t>}; </a:t>
            </a:r>
          </a:p>
          <a:p>
            <a:pPr marL="36000" indent="0" fontAlgn="base">
              <a:spcBef>
                <a:spcPts val="1200"/>
              </a:spcBef>
              <a:buNone/>
            </a:pPr>
            <a:endParaRPr lang="en-US" sz="2800" dirty="0" smtClean="0"/>
          </a:p>
          <a:p>
            <a:pPr marL="36000" indent="0" fontAlgn="base">
              <a:spcBef>
                <a:spcPts val="1200"/>
              </a:spcBef>
              <a:buNone/>
            </a:pPr>
            <a:r>
              <a:rPr lang="en-US" sz="2800" dirty="0" err="1" smtClean="0"/>
              <a:t>const</a:t>
            </a:r>
            <a:r>
              <a:rPr lang="en-US" sz="2800" dirty="0" smtClean="0"/>
              <a:t> </a:t>
            </a:r>
            <a:r>
              <a:rPr lang="en-US" sz="2800" dirty="0"/>
              <a:t>square = function ( x ) { </a:t>
            </a:r>
            <a:endParaRPr lang="en-US" sz="2800" dirty="0" smtClean="0"/>
          </a:p>
          <a:p>
            <a:pPr marL="36000" indent="0" fontAlgn="base">
              <a:spcBef>
                <a:spcPts val="1200"/>
              </a:spcBef>
              <a:buNone/>
            </a:pPr>
            <a:r>
              <a:rPr lang="en-US" sz="2800" dirty="0" smtClean="0"/>
              <a:t>	return </a:t>
            </a:r>
            <a:r>
              <a:rPr lang="en-US" sz="2800" dirty="0"/>
              <a:t>x * x; </a:t>
            </a:r>
            <a:endParaRPr lang="en-US" sz="2800" dirty="0" smtClean="0"/>
          </a:p>
          <a:p>
            <a:pPr marL="36000" indent="0" fontAlgn="base">
              <a:spcBef>
                <a:spcPts val="1200"/>
              </a:spcBef>
              <a:buNone/>
            </a:pPr>
            <a:r>
              <a:rPr lang="en-US" sz="2800" dirty="0" smtClean="0"/>
              <a:t>}; </a:t>
            </a:r>
          </a:p>
          <a:p>
            <a:pPr marL="36000" indent="0" fontAlgn="base">
              <a:spcBef>
                <a:spcPts val="1200"/>
              </a:spcBef>
              <a:buNone/>
            </a:pPr>
            <a:endParaRPr lang="en-US" sz="2800" dirty="0" smtClean="0"/>
          </a:p>
          <a:p>
            <a:pPr marL="36000" indent="0" fontAlgn="base">
              <a:spcBef>
                <a:spcPts val="1200"/>
              </a:spcBef>
              <a:buNone/>
            </a:pPr>
            <a:r>
              <a:rPr lang="en-US" sz="2800" dirty="0" err="1" smtClean="0"/>
              <a:t>const</a:t>
            </a:r>
            <a:r>
              <a:rPr lang="en-US" sz="2800" dirty="0" smtClean="0"/>
              <a:t> </a:t>
            </a:r>
            <a:r>
              <a:rPr lang="en-US" sz="2800" dirty="0" err="1"/>
              <a:t>addThenSquare</a:t>
            </a:r>
            <a:r>
              <a:rPr lang="en-US" sz="2800" dirty="0"/>
              <a:t> = function ( x, y ) { </a:t>
            </a:r>
            <a:endParaRPr lang="en-US" sz="2800" dirty="0" smtClean="0"/>
          </a:p>
          <a:p>
            <a:pPr marL="36000" indent="0" fontAlgn="base">
              <a:spcBef>
                <a:spcPts val="1200"/>
              </a:spcBef>
              <a:buNone/>
            </a:pPr>
            <a:r>
              <a:rPr lang="en-US" sz="2800" dirty="0" smtClean="0"/>
              <a:t>	return </a:t>
            </a:r>
            <a:r>
              <a:rPr lang="en-US" sz="2800" dirty="0"/>
              <a:t>square(add( x, y )); </a:t>
            </a:r>
            <a:endParaRPr lang="en-US" sz="2800" dirty="0" smtClean="0"/>
          </a:p>
          <a:p>
            <a:pPr marL="36000" indent="0" fontAlgn="base">
              <a:spcBef>
                <a:spcPts val="1200"/>
              </a:spcBef>
              <a:buNone/>
            </a:pPr>
            <a:r>
              <a:rPr lang="en-US" sz="2800" dirty="0" smtClean="0"/>
              <a:t>};</a:t>
            </a:r>
          </a:p>
          <a:p>
            <a:pPr marL="36000" indent="0" fontAlgn="base">
              <a:spcBef>
                <a:spcPts val="1200"/>
              </a:spcBef>
              <a:buNone/>
            </a:pPr>
            <a:r>
              <a:rPr lang="en-US" sz="2800" dirty="0" err="1"/>
              <a:t>const</a:t>
            </a:r>
            <a:r>
              <a:rPr lang="en-US" sz="2800" dirty="0"/>
              <a:t> </a:t>
            </a:r>
            <a:r>
              <a:rPr lang="en-US" sz="2800" dirty="0" smtClean="0"/>
              <a:t>result = </a:t>
            </a:r>
            <a:r>
              <a:rPr lang="en-US" sz="2800" dirty="0" err="1"/>
              <a:t>addThenSquare</a:t>
            </a:r>
            <a:r>
              <a:rPr lang="en-US" sz="2800" dirty="0"/>
              <a:t> </a:t>
            </a:r>
            <a:r>
              <a:rPr lang="en-US" sz="2800" dirty="0" smtClean="0"/>
              <a:t>( 1, 2);</a:t>
            </a:r>
            <a:endParaRPr lang="en-US" sz="2800" dirty="0"/>
          </a:p>
        </p:txBody>
      </p:sp>
    </p:spTree>
    <p:extLst>
      <p:ext uri="{BB962C8B-B14F-4D97-AF65-F5344CB8AC3E}">
        <p14:creationId xmlns:p14="http://schemas.microsoft.com/office/powerpoint/2010/main" val="883521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Currying</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3600" i="1" dirty="0"/>
              <a:t>Currying</a:t>
            </a:r>
            <a:r>
              <a:rPr lang="en-US" sz="3600" dirty="0"/>
              <a:t> is the process of translating a function that takes multiple arguments into a series of functions that each take one argument</a:t>
            </a:r>
            <a:r>
              <a:rPr lang="en-US" sz="3600" dirty="0" smtClean="0"/>
              <a:t>.</a:t>
            </a:r>
          </a:p>
          <a:p>
            <a:pPr marL="180975" indent="0">
              <a:spcBef>
                <a:spcPts val="0"/>
              </a:spcBef>
              <a:buNone/>
            </a:pPr>
            <a:endParaRPr lang="en-US" sz="3600" dirty="0"/>
          </a:p>
          <a:p>
            <a:pPr marL="180975" indent="0">
              <a:spcBef>
                <a:spcPts val="0"/>
              </a:spcBef>
              <a:buNone/>
            </a:pPr>
            <a:r>
              <a:rPr lang="en-US" sz="3600" dirty="0"/>
              <a:t>https://</a:t>
            </a:r>
            <a:r>
              <a:rPr lang="en-US" sz="3600" dirty="0" err="1"/>
              <a:t>www.sitepoint.com</a:t>
            </a:r>
            <a:r>
              <a:rPr lang="en-US" sz="3600" dirty="0"/>
              <a:t>/currying-in-functional-</a:t>
            </a:r>
            <a:r>
              <a:rPr lang="en-US" sz="3600" dirty="0" err="1"/>
              <a:t>javascript</a:t>
            </a:r>
            <a:r>
              <a:rPr lang="en-US" sz="3600" dirty="0"/>
              <a:t>/</a:t>
            </a:r>
          </a:p>
        </p:txBody>
      </p:sp>
    </p:spTree>
    <p:extLst>
      <p:ext uri="{BB962C8B-B14F-4D97-AF65-F5344CB8AC3E}">
        <p14:creationId xmlns:p14="http://schemas.microsoft.com/office/powerpoint/2010/main" val="185407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Currying</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2400" dirty="0"/>
              <a:t>function </a:t>
            </a:r>
            <a:r>
              <a:rPr lang="en-US" sz="2400" b="1" dirty="0"/>
              <a:t>sum3</a:t>
            </a:r>
            <a:r>
              <a:rPr lang="en-US" sz="2400" dirty="0"/>
              <a:t>(x, y, z) {</a:t>
            </a:r>
            <a:br>
              <a:rPr lang="en-US" sz="2400" dirty="0"/>
            </a:br>
            <a:r>
              <a:rPr lang="en-US" sz="2400" dirty="0" smtClean="0"/>
              <a:t>	return </a:t>
            </a:r>
            <a:r>
              <a:rPr lang="en-US" sz="2400" dirty="0"/>
              <a:t>x + y + z;</a:t>
            </a:r>
            <a:br>
              <a:rPr lang="en-US" sz="2400" dirty="0"/>
            </a:br>
            <a:r>
              <a:rPr lang="en-US" sz="2400" dirty="0" smtClean="0"/>
              <a:t>}</a:t>
            </a:r>
          </a:p>
          <a:p>
            <a:pPr marL="180975" indent="0">
              <a:spcBef>
                <a:spcPts val="0"/>
              </a:spcBef>
              <a:buNone/>
            </a:pPr>
            <a:r>
              <a:rPr lang="en-US" sz="2400" dirty="0" err="1" smtClean="0"/>
              <a:t>console.log</a:t>
            </a:r>
            <a:r>
              <a:rPr lang="en-US" sz="2400" dirty="0" smtClean="0"/>
              <a:t>(sum3(1</a:t>
            </a:r>
            <a:r>
              <a:rPr lang="en-US" sz="2400" dirty="0"/>
              <a:t>, 2, 3) // </a:t>
            </a:r>
            <a:r>
              <a:rPr lang="en-US" sz="2400" dirty="0" smtClean="0"/>
              <a:t>6</a:t>
            </a:r>
          </a:p>
          <a:p>
            <a:pPr marL="180975" indent="0">
              <a:spcBef>
                <a:spcPts val="0"/>
              </a:spcBef>
              <a:buNone/>
            </a:pPr>
            <a:endParaRPr lang="en-US" sz="2400" dirty="0"/>
          </a:p>
          <a:p>
            <a:pPr marL="180975" indent="0">
              <a:spcBef>
                <a:spcPts val="0"/>
              </a:spcBef>
              <a:buNone/>
            </a:pPr>
            <a:endParaRPr lang="en-US" sz="2400" dirty="0" smtClean="0"/>
          </a:p>
          <a:p>
            <a:pPr marL="180975" indent="0">
              <a:spcBef>
                <a:spcPts val="0"/>
              </a:spcBef>
              <a:buNone/>
            </a:pPr>
            <a:r>
              <a:rPr lang="en-US" sz="2400" b="1" i="1" u="sng" dirty="0" smtClean="0">
                <a:solidFill>
                  <a:srgbClr val="FFC000"/>
                </a:solidFill>
              </a:rPr>
              <a:t>Currying</a:t>
            </a:r>
          </a:p>
          <a:p>
            <a:pPr marL="180975" indent="0">
              <a:spcBef>
                <a:spcPts val="0"/>
              </a:spcBef>
              <a:buNone/>
            </a:pPr>
            <a:r>
              <a:rPr lang="mr-IN" sz="2400" dirty="0" err="1"/>
              <a:t>function</a:t>
            </a:r>
            <a:r>
              <a:rPr lang="mr-IN" sz="2400" dirty="0"/>
              <a:t> sum3(</a:t>
            </a:r>
            <a:r>
              <a:rPr lang="mr-IN" sz="2400" b="1" dirty="0" err="1"/>
              <a:t>x</a:t>
            </a:r>
            <a:r>
              <a:rPr lang="mr-IN" sz="2400" dirty="0"/>
              <a:t>) {</a:t>
            </a:r>
            <a:br>
              <a:rPr lang="mr-IN" sz="2400" dirty="0"/>
            </a:br>
            <a:r>
              <a:rPr lang="nl-NL" sz="2400" dirty="0" smtClean="0"/>
              <a:t>	</a:t>
            </a:r>
            <a:r>
              <a:rPr lang="mr-IN" sz="2400" dirty="0" err="1" smtClean="0"/>
              <a:t>return</a:t>
            </a:r>
            <a:r>
              <a:rPr lang="mr-IN" sz="2400" dirty="0" smtClean="0"/>
              <a:t> </a:t>
            </a:r>
            <a:r>
              <a:rPr lang="mr-IN" sz="2400" dirty="0"/>
              <a:t>(</a:t>
            </a:r>
            <a:r>
              <a:rPr lang="mr-IN" sz="2400" b="1" dirty="0" err="1"/>
              <a:t>y</a:t>
            </a:r>
            <a:r>
              <a:rPr lang="mr-IN" sz="2400" dirty="0"/>
              <a:t>) =&gt; {</a:t>
            </a:r>
            <a:br>
              <a:rPr lang="mr-IN" sz="2400" dirty="0"/>
            </a:br>
            <a:r>
              <a:rPr lang="nl-NL" sz="2400" dirty="0" smtClean="0"/>
              <a:t>		</a:t>
            </a:r>
            <a:r>
              <a:rPr lang="mr-IN" sz="2400" dirty="0" err="1" smtClean="0"/>
              <a:t>return</a:t>
            </a:r>
            <a:r>
              <a:rPr lang="mr-IN" sz="2400" dirty="0" smtClean="0"/>
              <a:t> </a:t>
            </a:r>
            <a:r>
              <a:rPr lang="mr-IN" sz="2400" dirty="0"/>
              <a:t>(</a:t>
            </a:r>
            <a:r>
              <a:rPr lang="mr-IN" sz="2400" b="1" dirty="0" err="1"/>
              <a:t>z</a:t>
            </a:r>
            <a:r>
              <a:rPr lang="mr-IN" sz="2400" dirty="0"/>
              <a:t>) =&gt; {</a:t>
            </a:r>
            <a:br>
              <a:rPr lang="mr-IN" sz="2400" dirty="0"/>
            </a:br>
            <a:r>
              <a:rPr lang="nl-NL" sz="2400" dirty="0" smtClean="0"/>
              <a:t>			</a:t>
            </a:r>
            <a:r>
              <a:rPr lang="mr-IN" sz="2400" dirty="0" err="1" smtClean="0"/>
              <a:t>return</a:t>
            </a:r>
            <a:r>
              <a:rPr lang="mr-IN" sz="2400" dirty="0" smtClean="0"/>
              <a:t> </a:t>
            </a:r>
            <a:r>
              <a:rPr lang="mr-IN" sz="2400" dirty="0" err="1"/>
              <a:t>x</a:t>
            </a:r>
            <a:r>
              <a:rPr lang="mr-IN" sz="2400" dirty="0"/>
              <a:t> + </a:t>
            </a:r>
            <a:r>
              <a:rPr lang="mr-IN" sz="2400" dirty="0" err="1"/>
              <a:t>y</a:t>
            </a:r>
            <a:r>
              <a:rPr lang="mr-IN" sz="2400" dirty="0"/>
              <a:t> + </a:t>
            </a:r>
            <a:r>
              <a:rPr lang="mr-IN" sz="2400" dirty="0" err="1"/>
              <a:t>z</a:t>
            </a:r>
            <a:r>
              <a:rPr lang="mr-IN" sz="2400" dirty="0"/>
              <a:t>;</a:t>
            </a:r>
            <a:br>
              <a:rPr lang="mr-IN" sz="2400" dirty="0"/>
            </a:br>
            <a:r>
              <a:rPr lang="nl-NL" sz="2400" dirty="0" smtClean="0"/>
              <a:t>		</a:t>
            </a:r>
            <a:r>
              <a:rPr lang="mr-IN" sz="2400" dirty="0" smtClean="0"/>
              <a:t>};</a:t>
            </a:r>
            <a:r>
              <a:rPr lang="mr-IN" sz="2400" dirty="0"/>
              <a:t/>
            </a:r>
            <a:br>
              <a:rPr lang="mr-IN" sz="2400" dirty="0"/>
            </a:br>
            <a:r>
              <a:rPr lang="nl-NL" sz="2400" dirty="0" smtClean="0"/>
              <a:t>	</a:t>
            </a:r>
            <a:r>
              <a:rPr lang="mr-IN" sz="2400" dirty="0" smtClean="0"/>
              <a:t>};</a:t>
            </a:r>
            <a:r>
              <a:rPr lang="mr-IN" sz="2400" dirty="0"/>
              <a:t/>
            </a:r>
            <a:br>
              <a:rPr lang="mr-IN" sz="2400" dirty="0"/>
            </a:br>
            <a:r>
              <a:rPr lang="mr-IN" sz="2400" dirty="0" smtClean="0"/>
              <a:t>}</a:t>
            </a:r>
            <a:endParaRPr lang="nl-NL" sz="2400" dirty="0" smtClean="0"/>
          </a:p>
          <a:p>
            <a:pPr marL="180975" indent="0">
              <a:spcBef>
                <a:spcPts val="0"/>
              </a:spcBef>
              <a:buNone/>
            </a:pPr>
            <a:r>
              <a:rPr lang="mr-IN" sz="2400" dirty="0"/>
              <a:t/>
            </a:r>
            <a:br>
              <a:rPr lang="mr-IN" sz="2400" dirty="0"/>
            </a:br>
            <a:r>
              <a:rPr lang="mr-IN" sz="2400" dirty="0" err="1"/>
              <a:t>console.log</a:t>
            </a:r>
            <a:r>
              <a:rPr lang="mr-IN" sz="2400" dirty="0"/>
              <a:t>(</a:t>
            </a:r>
            <a:r>
              <a:rPr lang="mr-IN" sz="2400" b="1" dirty="0"/>
              <a:t>sum3(1)(2)(3)</a:t>
            </a:r>
            <a:r>
              <a:rPr lang="mr-IN" sz="2400" dirty="0"/>
              <a:t>) // 6</a:t>
            </a:r>
            <a:endParaRPr lang="en-US" sz="2400" dirty="0" smtClean="0"/>
          </a:p>
          <a:p>
            <a:pPr marL="180975" indent="0">
              <a:spcBef>
                <a:spcPts val="0"/>
              </a:spcBef>
              <a:buNone/>
            </a:pPr>
            <a:endParaRPr lang="en-US" sz="2400" dirty="0"/>
          </a:p>
          <a:p>
            <a:pPr marL="180975" indent="0">
              <a:spcBef>
                <a:spcPts val="0"/>
              </a:spcBef>
              <a:buNone/>
            </a:pPr>
            <a:endParaRPr lang="en-US" sz="2400" dirty="0"/>
          </a:p>
        </p:txBody>
      </p:sp>
    </p:spTree>
    <p:extLst>
      <p:ext uri="{BB962C8B-B14F-4D97-AF65-F5344CB8AC3E}">
        <p14:creationId xmlns:p14="http://schemas.microsoft.com/office/powerpoint/2010/main" val="2053333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Currying</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2400" dirty="0" err="1"/>
              <a:t>const</a:t>
            </a:r>
            <a:r>
              <a:rPr lang="en-US" sz="2400" dirty="0"/>
              <a:t> </a:t>
            </a:r>
            <a:r>
              <a:rPr lang="en-US" sz="2400" dirty="0">
                <a:solidFill>
                  <a:srgbClr val="FFC000"/>
                </a:solidFill>
              </a:rPr>
              <a:t>multiply </a:t>
            </a:r>
            <a:r>
              <a:rPr lang="en-US" sz="2400" dirty="0"/>
              <a:t>= function ( x, y ) { </a:t>
            </a:r>
            <a:endParaRPr lang="en-US" sz="2400" dirty="0" smtClean="0"/>
          </a:p>
          <a:p>
            <a:pPr marL="180975" indent="0">
              <a:spcBef>
                <a:spcPts val="0"/>
              </a:spcBef>
              <a:buNone/>
            </a:pPr>
            <a:r>
              <a:rPr lang="en-US" sz="2400" dirty="0" smtClean="0"/>
              <a:t>	return </a:t>
            </a:r>
            <a:r>
              <a:rPr lang="en-US" sz="2400" dirty="0"/>
              <a:t>x * y; </a:t>
            </a:r>
            <a:endParaRPr lang="en-US" sz="2400" dirty="0" smtClean="0"/>
          </a:p>
          <a:p>
            <a:pPr marL="180975" indent="0">
              <a:spcBef>
                <a:spcPts val="0"/>
              </a:spcBef>
              <a:buNone/>
            </a:pPr>
            <a:r>
              <a:rPr lang="en-US" sz="2400" dirty="0" smtClean="0"/>
              <a:t>}; </a:t>
            </a:r>
          </a:p>
          <a:p>
            <a:pPr marL="180975" indent="0">
              <a:spcBef>
                <a:spcPts val="0"/>
              </a:spcBef>
              <a:buNone/>
            </a:pPr>
            <a:endParaRPr lang="en-US" sz="2400" dirty="0" smtClean="0"/>
          </a:p>
          <a:p>
            <a:pPr marL="180975" indent="0">
              <a:spcBef>
                <a:spcPts val="0"/>
              </a:spcBef>
              <a:buNone/>
            </a:pPr>
            <a:r>
              <a:rPr lang="en-US" sz="2400" dirty="0" err="1" smtClean="0"/>
              <a:t>const</a:t>
            </a:r>
            <a:r>
              <a:rPr lang="en-US" sz="2400" dirty="0" smtClean="0"/>
              <a:t> </a:t>
            </a:r>
            <a:r>
              <a:rPr lang="en-US" sz="2400" dirty="0">
                <a:solidFill>
                  <a:srgbClr val="FFC000"/>
                </a:solidFill>
              </a:rPr>
              <a:t>curry </a:t>
            </a:r>
            <a:r>
              <a:rPr lang="en-US" sz="2400" dirty="0"/>
              <a:t>= function ( </a:t>
            </a:r>
            <a:r>
              <a:rPr lang="en-US" sz="2400" dirty="0" err="1"/>
              <a:t>fn</a:t>
            </a:r>
            <a:r>
              <a:rPr lang="en-US" sz="2400" dirty="0"/>
              <a:t> ) { </a:t>
            </a:r>
            <a:endParaRPr lang="en-US" sz="2400" dirty="0" smtClean="0"/>
          </a:p>
          <a:p>
            <a:pPr marL="180975" indent="0">
              <a:spcBef>
                <a:spcPts val="0"/>
              </a:spcBef>
              <a:buNone/>
            </a:pPr>
            <a:r>
              <a:rPr lang="en-US" sz="2400" dirty="0"/>
              <a:t>	</a:t>
            </a:r>
            <a:r>
              <a:rPr lang="en-US" sz="2400" dirty="0" smtClean="0"/>
              <a:t>return </a:t>
            </a:r>
            <a:r>
              <a:rPr lang="en-US" sz="2400" dirty="0"/>
              <a:t>function ( x ) { </a:t>
            </a:r>
            <a:endParaRPr lang="en-US" sz="2400" dirty="0" smtClean="0"/>
          </a:p>
          <a:p>
            <a:pPr marL="180975" indent="0">
              <a:spcBef>
                <a:spcPts val="0"/>
              </a:spcBef>
              <a:buNone/>
            </a:pPr>
            <a:r>
              <a:rPr lang="en-US" sz="2400" dirty="0"/>
              <a:t>	</a:t>
            </a:r>
            <a:r>
              <a:rPr lang="en-US" sz="2400" dirty="0" smtClean="0"/>
              <a:t>	return </a:t>
            </a:r>
            <a:r>
              <a:rPr lang="en-US" sz="2400" dirty="0"/>
              <a:t>function ( y ) { </a:t>
            </a:r>
            <a:endParaRPr lang="en-US" sz="2400" dirty="0" smtClean="0"/>
          </a:p>
          <a:p>
            <a:pPr marL="180975" indent="0">
              <a:spcBef>
                <a:spcPts val="0"/>
              </a:spcBef>
              <a:buNone/>
            </a:pPr>
            <a:r>
              <a:rPr lang="en-US" sz="2400" dirty="0"/>
              <a:t>	</a:t>
            </a:r>
            <a:r>
              <a:rPr lang="en-US" sz="2400" dirty="0" smtClean="0"/>
              <a:t>		return </a:t>
            </a:r>
            <a:r>
              <a:rPr lang="en-US" sz="2400" dirty="0" err="1"/>
              <a:t>fn</a:t>
            </a:r>
            <a:r>
              <a:rPr lang="en-US" sz="2400" dirty="0"/>
              <a:t>( x, y ); </a:t>
            </a:r>
            <a:endParaRPr lang="en-US" sz="2400" dirty="0" smtClean="0"/>
          </a:p>
          <a:p>
            <a:pPr marL="180975" indent="0">
              <a:spcBef>
                <a:spcPts val="0"/>
              </a:spcBef>
              <a:buNone/>
            </a:pPr>
            <a:r>
              <a:rPr lang="en-US" sz="2400" dirty="0" smtClean="0"/>
              <a:t>		};</a:t>
            </a:r>
          </a:p>
          <a:p>
            <a:pPr marL="180975" indent="0">
              <a:spcBef>
                <a:spcPts val="0"/>
              </a:spcBef>
              <a:buNone/>
            </a:pPr>
            <a:r>
              <a:rPr lang="en-US" sz="2400" dirty="0" smtClean="0"/>
              <a:t>	 </a:t>
            </a:r>
            <a:r>
              <a:rPr lang="en-US" sz="2400" dirty="0"/>
              <a:t>}; </a:t>
            </a:r>
            <a:endParaRPr lang="en-US" sz="2400" dirty="0" smtClean="0"/>
          </a:p>
          <a:p>
            <a:pPr marL="180975" indent="0">
              <a:spcBef>
                <a:spcPts val="0"/>
              </a:spcBef>
              <a:buNone/>
            </a:pPr>
            <a:r>
              <a:rPr lang="en-US" sz="2400" dirty="0" smtClean="0"/>
              <a:t>}; </a:t>
            </a:r>
          </a:p>
          <a:p>
            <a:pPr marL="180975" indent="0">
              <a:spcBef>
                <a:spcPts val="0"/>
              </a:spcBef>
              <a:buNone/>
            </a:pPr>
            <a:endParaRPr lang="en-US" sz="2400" dirty="0" smtClean="0"/>
          </a:p>
          <a:p>
            <a:pPr marL="180975" indent="0">
              <a:spcBef>
                <a:spcPts val="0"/>
              </a:spcBef>
              <a:buNone/>
            </a:pPr>
            <a:r>
              <a:rPr lang="en-US" sz="2400" dirty="0" err="1" smtClean="0"/>
              <a:t>const</a:t>
            </a:r>
            <a:r>
              <a:rPr lang="en-US" sz="2400" dirty="0" smtClean="0"/>
              <a:t> </a:t>
            </a:r>
            <a:r>
              <a:rPr lang="en-US" sz="2400" dirty="0" err="1"/>
              <a:t>curriedMultiply</a:t>
            </a:r>
            <a:r>
              <a:rPr lang="en-US" sz="2400" dirty="0"/>
              <a:t> = </a:t>
            </a:r>
            <a:r>
              <a:rPr lang="en-US" sz="2400" dirty="0">
                <a:solidFill>
                  <a:srgbClr val="FFC000"/>
                </a:solidFill>
              </a:rPr>
              <a:t>curry</a:t>
            </a:r>
            <a:r>
              <a:rPr lang="en-US" sz="2400" dirty="0"/>
              <a:t>( multiply ); </a:t>
            </a:r>
            <a:endParaRPr lang="en-US" sz="2400" dirty="0" smtClean="0"/>
          </a:p>
          <a:p>
            <a:pPr marL="180975" indent="0">
              <a:spcBef>
                <a:spcPts val="0"/>
              </a:spcBef>
              <a:buNone/>
            </a:pPr>
            <a:r>
              <a:rPr lang="en-US" sz="2400" dirty="0" err="1" smtClean="0"/>
              <a:t>const</a:t>
            </a:r>
            <a:r>
              <a:rPr lang="en-US" sz="2400" dirty="0" smtClean="0"/>
              <a:t> </a:t>
            </a:r>
            <a:r>
              <a:rPr lang="en-US" sz="2400" dirty="0"/>
              <a:t>double = </a:t>
            </a:r>
            <a:r>
              <a:rPr lang="en-US" sz="2400" dirty="0" err="1"/>
              <a:t>curriedMultiply</a:t>
            </a:r>
            <a:r>
              <a:rPr lang="en-US" sz="2400" dirty="0"/>
              <a:t>( 2 ); </a:t>
            </a:r>
            <a:endParaRPr lang="en-US" sz="2400" dirty="0" smtClean="0"/>
          </a:p>
          <a:p>
            <a:pPr marL="180975" indent="0">
              <a:spcBef>
                <a:spcPts val="0"/>
              </a:spcBef>
              <a:buNone/>
            </a:pPr>
            <a:r>
              <a:rPr lang="en-US" sz="2400" dirty="0" err="1" smtClean="0"/>
              <a:t>const</a:t>
            </a:r>
            <a:r>
              <a:rPr lang="en-US" sz="2400" dirty="0" smtClean="0"/>
              <a:t> </a:t>
            </a:r>
            <a:r>
              <a:rPr lang="en-US" sz="2400" dirty="0"/>
              <a:t>triple = </a:t>
            </a:r>
            <a:r>
              <a:rPr lang="en-US" sz="2400" dirty="0" err="1"/>
              <a:t>curriedMultiply</a:t>
            </a:r>
            <a:r>
              <a:rPr lang="en-US" sz="2400" dirty="0"/>
              <a:t>( 3 ); </a:t>
            </a:r>
            <a:endParaRPr lang="en-US" sz="2400" dirty="0" smtClean="0"/>
          </a:p>
          <a:p>
            <a:pPr marL="180975" indent="0">
              <a:spcBef>
                <a:spcPts val="0"/>
              </a:spcBef>
              <a:buNone/>
            </a:pPr>
            <a:r>
              <a:rPr lang="en-US" sz="2400" dirty="0" err="1" smtClean="0"/>
              <a:t>const</a:t>
            </a:r>
            <a:r>
              <a:rPr lang="en-US" sz="2400" dirty="0" smtClean="0"/>
              <a:t> </a:t>
            </a:r>
            <a:r>
              <a:rPr lang="en-US" sz="2400" dirty="0"/>
              <a:t>quadruple = </a:t>
            </a:r>
            <a:r>
              <a:rPr lang="en-US" sz="2400" dirty="0" err="1"/>
              <a:t>curriedMultiply</a:t>
            </a:r>
            <a:r>
              <a:rPr lang="en-US" sz="2400" dirty="0"/>
              <a:t>( 4 ); </a:t>
            </a:r>
            <a:endParaRPr lang="en-US" sz="2400" dirty="0" smtClean="0"/>
          </a:p>
          <a:p>
            <a:pPr marL="180975" indent="0">
              <a:spcBef>
                <a:spcPts val="0"/>
              </a:spcBef>
              <a:buNone/>
            </a:pPr>
            <a:endParaRPr lang="en-US" sz="2400" dirty="0"/>
          </a:p>
          <a:p>
            <a:pPr marL="180975" indent="0">
              <a:spcBef>
                <a:spcPts val="0"/>
              </a:spcBef>
              <a:buNone/>
            </a:pPr>
            <a:r>
              <a:rPr lang="en-US" sz="2400" dirty="0" err="1" smtClean="0"/>
              <a:t>console.log</a:t>
            </a:r>
            <a:r>
              <a:rPr lang="en-US" sz="2400" dirty="0" smtClean="0"/>
              <a:t>(triple</a:t>
            </a:r>
            <a:r>
              <a:rPr lang="en-US" sz="2400" dirty="0"/>
              <a:t>( 6 )); // 18</a:t>
            </a:r>
          </a:p>
        </p:txBody>
      </p:sp>
    </p:spTree>
    <p:extLst>
      <p:ext uri="{BB962C8B-B14F-4D97-AF65-F5344CB8AC3E}">
        <p14:creationId xmlns:p14="http://schemas.microsoft.com/office/powerpoint/2010/main" val="12837324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Recursion</a:t>
            </a: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3200" dirty="0" err="1"/>
              <a:t>const</a:t>
            </a:r>
            <a:r>
              <a:rPr lang="en-US" sz="3200" dirty="0"/>
              <a:t> </a:t>
            </a:r>
            <a:r>
              <a:rPr lang="en-US" sz="3200" b="1" dirty="0">
                <a:solidFill>
                  <a:srgbClr val="92D050"/>
                </a:solidFill>
              </a:rPr>
              <a:t>factorial</a:t>
            </a:r>
            <a:r>
              <a:rPr lang="en-US" sz="3200" dirty="0"/>
              <a:t> = function ( n ) { </a:t>
            </a:r>
            <a:endParaRPr lang="en-US" sz="3200" dirty="0" smtClean="0"/>
          </a:p>
          <a:p>
            <a:pPr marL="180975" indent="0">
              <a:spcBef>
                <a:spcPts val="0"/>
              </a:spcBef>
              <a:buNone/>
            </a:pPr>
            <a:r>
              <a:rPr lang="en-US" sz="3200" dirty="0"/>
              <a:t>	</a:t>
            </a:r>
            <a:r>
              <a:rPr lang="en-US" sz="3200" dirty="0" smtClean="0"/>
              <a:t>if </a:t>
            </a:r>
            <a:r>
              <a:rPr lang="en-US" sz="3200" dirty="0"/>
              <a:t>( n === 0 ) { </a:t>
            </a:r>
            <a:endParaRPr lang="en-US" sz="3200" dirty="0" smtClean="0"/>
          </a:p>
          <a:p>
            <a:pPr marL="180975" indent="0">
              <a:spcBef>
                <a:spcPts val="0"/>
              </a:spcBef>
              <a:buNone/>
            </a:pPr>
            <a:r>
              <a:rPr lang="en-US" sz="3200" dirty="0"/>
              <a:t>	</a:t>
            </a:r>
            <a:r>
              <a:rPr lang="en-US" sz="3200" dirty="0" smtClean="0"/>
              <a:t>	return </a:t>
            </a:r>
            <a:r>
              <a:rPr lang="en-US" sz="3200" dirty="0"/>
              <a:t>1</a:t>
            </a:r>
            <a:r>
              <a:rPr lang="en-US" sz="3200" dirty="0" smtClean="0"/>
              <a:t>;</a:t>
            </a:r>
          </a:p>
          <a:p>
            <a:pPr marL="180975" indent="0">
              <a:spcBef>
                <a:spcPts val="0"/>
              </a:spcBef>
              <a:buNone/>
            </a:pPr>
            <a:r>
              <a:rPr lang="en-US" sz="3200" dirty="0"/>
              <a:t>	</a:t>
            </a:r>
            <a:r>
              <a:rPr lang="en-US" sz="3200" dirty="0" smtClean="0"/>
              <a:t> </a:t>
            </a:r>
            <a:r>
              <a:rPr lang="en-US" sz="3200" dirty="0"/>
              <a:t>} </a:t>
            </a:r>
            <a:endParaRPr lang="en-US" sz="3200" dirty="0" smtClean="0"/>
          </a:p>
          <a:p>
            <a:pPr marL="180975" indent="0">
              <a:spcBef>
                <a:spcPts val="0"/>
              </a:spcBef>
              <a:buNone/>
            </a:pPr>
            <a:r>
              <a:rPr lang="en-US" sz="3200" dirty="0"/>
              <a:t>	</a:t>
            </a:r>
            <a:r>
              <a:rPr lang="en-US" sz="3200" dirty="0" smtClean="0"/>
              <a:t>return </a:t>
            </a:r>
            <a:r>
              <a:rPr lang="en-US" sz="3200" dirty="0"/>
              <a:t>n * </a:t>
            </a:r>
            <a:r>
              <a:rPr lang="en-US" sz="3200" b="1" dirty="0">
                <a:solidFill>
                  <a:srgbClr val="92D050"/>
                </a:solidFill>
              </a:rPr>
              <a:t>factorial</a:t>
            </a:r>
            <a:r>
              <a:rPr lang="en-US" sz="3200" dirty="0"/>
              <a:t>( n - 1 ); </a:t>
            </a:r>
            <a:endParaRPr lang="en-US" sz="3200" dirty="0" smtClean="0"/>
          </a:p>
          <a:p>
            <a:pPr marL="180975" indent="0">
              <a:spcBef>
                <a:spcPts val="0"/>
              </a:spcBef>
              <a:buNone/>
            </a:pPr>
            <a:r>
              <a:rPr lang="en-US" sz="3200" dirty="0" smtClean="0"/>
              <a:t>}; </a:t>
            </a:r>
          </a:p>
          <a:p>
            <a:pPr marL="180975" indent="0">
              <a:spcBef>
                <a:spcPts val="0"/>
              </a:spcBef>
              <a:buNone/>
            </a:pPr>
            <a:endParaRPr lang="en-US" sz="3200" dirty="0" smtClean="0"/>
          </a:p>
          <a:p>
            <a:pPr marL="180975" indent="0">
              <a:spcBef>
                <a:spcPts val="0"/>
              </a:spcBef>
              <a:buNone/>
            </a:pPr>
            <a:r>
              <a:rPr lang="en-US" sz="3200" dirty="0" err="1" smtClean="0"/>
              <a:t>console.log</a:t>
            </a:r>
            <a:r>
              <a:rPr lang="en-US" sz="3200" dirty="0" smtClean="0"/>
              <a:t>(</a:t>
            </a:r>
            <a:r>
              <a:rPr lang="en-US" sz="3200" b="1" dirty="0" smtClean="0">
                <a:solidFill>
                  <a:srgbClr val="92D050"/>
                </a:solidFill>
              </a:rPr>
              <a:t>factorial</a:t>
            </a:r>
            <a:r>
              <a:rPr lang="en-US" sz="3200" dirty="0"/>
              <a:t>( 10 )); // 3628800</a:t>
            </a:r>
          </a:p>
        </p:txBody>
      </p:sp>
    </p:spTree>
    <p:extLst>
      <p:ext uri="{BB962C8B-B14F-4D97-AF65-F5344CB8AC3E}">
        <p14:creationId xmlns:p14="http://schemas.microsoft.com/office/powerpoint/2010/main" val="2035945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82480" y="0"/>
            <a:ext cx="11099700" cy="2159100"/>
          </a:xfrm>
          <a:prstGeom prst="rect">
            <a:avLst/>
          </a:prstGeom>
        </p:spPr>
        <p:txBody>
          <a:bodyPr lIns="91425" tIns="91425" rIns="91425" bIns="91425" anchor="ctr" anchorCtr="0">
            <a:noAutofit/>
          </a:bodyPr>
          <a:lstStyle/>
          <a:p>
            <a:r>
              <a:rPr lang="en-US" sz="6000" b="1" dirty="0" smtClean="0">
                <a:solidFill>
                  <a:srgbClr val="C00000"/>
                </a:solidFill>
              </a:rPr>
              <a:t>Exercise </a:t>
            </a:r>
            <a:r>
              <a:rPr lang="en-US" sz="6000" b="1" dirty="0" err="1" smtClean="0">
                <a:solidFill>
                  <a:srgbClr val="C00000"/>
                </a:solidFill>
              </a:rPr>
              <a:t>Array.Reduce</a:t>
            </a:r>
            <a:r>
              <a:rPr lang="en-US" sz="6000" b="1" dirty="0" smtClean="0">
                <a:solidFill>
                  <a:srgbClr val="C00000"/>
                </a:solidFill>
              </a:rPr>
              <a:t>()</a:t>
            </a:r>
            <a:endParaRPr lang="en-US" sz="6000" dirty="0">
              <a:solidFill>
                <a:srgbClr val="C0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smtClean="0"/>
          </a:p>
          <a:p>
            <a:pPr marL="180975" indent="0">
              <a:spcBef>
                <a:spcPts val="0"/>
              </a:spcBef>
              <a:buNone/>
            </a:pPr>
            <a:r>
              <a:rPr lang="en-US" sz="3200" dirty="0" err="1" smtClean="0"/>
              <a:t>const</a:t>
            </a:r>
            <a:r>
              <a:rPr lang="en-US" sz="3200" dirty="0" smtClean="0"/>
              <a:t> </a:t>
            </a:r>
            <a:r>
              <a:rPr lang="en-US" sz="3200" dirty="0">
                <a:solidFill>
                  <a:srgbClr val="FFC000"/>
                </a:solidFill>
              </a:rPr>
              <a:t>array1</a:t>
            </a:r>
            <a:r>
              <a:rPr lang="en-US" sz="3200" dirty="0"/>
              <a:t> = [1, 2, 3, 4</a:t>
            </a:r>
            <a:r>
              <a:rPr lang="en-US" sz="3200" dirty="0" smtClean="0"/>
              <a:t>];</a:t>
            </a:r>
          </a:p>
          <a:p>
            <a:pPr marL="180975" indent="0">
              <a:spcBef>
                <a:spcPts val="0"/>
              </a:spcBef>
              <a:buNone/>
            </a:pPr>
            <a:endParaRPr lang="en-US" sz="3200" dirty="0"/>
          </a:p>
          <a:p>
            <a:pPr marL="180975" indent="0">
              <a:spcBef>
                <a:spcPts val="0"/>
              </a:spcBef>
              <a:buNone/>
            </a:pPr>
            <a:r>
              <a:rPr lang="en-US" sz="3200" dirty="0" err="1" smtClean="0"/>
              <a:t>const</a:t>
            </a:r>
            <a:r>
              <a:rPr lang="en-US" sz="3200" dirty="0" smtClean="0"/>
              <a:t> </a:t>
            </a:r>
            <a:r>
              <a:rPr lang="en-US" sz="3200" dirty="0">
                <a:solidFill>
                  <a:srgbClr val="FFC000"/>
                </a:solidFill>
              </a:rPr>
              <a:t>reducer</a:t>
            </a:r>
            <a:r>
              <a:rPr lang="en-US" sz="3200" dirty="0"/>
              <a:t> = (accumulator, </a:t>
            </a:r>
            <a:r>
              <a:rPr lang="en-US" sz="3200" dirty="0" err="1"/>
              <a:t>currentValue</a:t>
            </a:r>
            <a:r>
              <a:rPr lang="en-US" sz="3200" dirty="0"/>
              <a:t>) =&gt; accumulator + </a:t>
            </a:r>
            <a:r>
              <a:rPr lang="en-US" sz="3200" dirty="0" err="1"/>
              <a:t>currentValue</a:t>
            </a:r>
            <a:r>
              <a:rPr lang="en-US" sz="3200" dirty="0" smtClean="0"/>
              <a:t>;</a:t>
            </a:r>
          </a:p>
          <a:p>
            <a:pPr marL="180975" indent="0">
              <a:spcBef>
                <a:spcPts val="0"/>
              </a:spcBef>
              <a:buNone/>
            </a:pPr>
            <a:endParaRPr lang="en-US" sz="3200" dirty="0" smtClean="0"/>
          </a:p>
          <a:p>
            <a:pPr marL="180975" indent="0">
              <a:spcBef>
                <a:spcPts val="0"/>
              </a:spcBef>
              <a:buNone/>
            </a:pPr>
            <a:r>
              <a:rPr lang="en-US" sz="3200" u="sng" dirty="0">
                <a:solidFill>
                  <a:srgbClr val="FFFF00"/>
                </a:solidFill>
              </a:rPr>
              <a:t>Questions</a:t>
            </a:r>
            <a:r>
              <a:rPr lang="en-US" sz="3200" u="sng" dirty="0" smtClean="0">
                <a:solidFill>
                  <a:srgbClr val="FFFF00"/>
                </a:solidFill>
              </a:rPr>
              <a:t>:</a:t>
            </a:r>
            <a:endParaRPr lang="en-US" sz="3200" dirty="0">
              <a:solidFill>
                <a:srgbClr val="FFFF00"/>
              </a:solidFill>
            </a:endParaRPr>
          </a:p>
          <a:p>
            <a:pPr marL="695325" indent="-514350">
              <a:spcBef>
                <a:spcPts val="0"/>
              </a:spcBef>
              <a:buAutoNum type="arabicPeriod"/>
            </a:pPr>
            <a:r>
              <a:rPr lang="en-US" sz="3200" dirty="0" smtClean="0">
                <a:solidFill>
                  <a:srgbClr val="FFC000"/>
                </a:solidFill>
              </a:rPr>
              <a:t>add </a:t>
            </a:r>
            <a:r>
              <a:rPr lang="en-US" sz="3200" dirty="0">
                <a:solidFill>
                  <a:srgbClr val="FFC000"/>
                </a:solidFill>
              </a:rPr>
              <a:t>all values </a:t>
            </a:r>
            <a:r>
              <a:rPr lang="en-US" sz="3200" dirty="0" smtClean="0">
                <a:solidFill>
                  <a:srgbClr val="FFC000"/>
                </a:solidFill>
              </a:rPr>
              <a:t>in the </a:t>
            </a:r>
            <a:r>
              <a:rPr lang="en-US" sz="3200" dirty="0">
                <a:solidFill>
                  <a:srgbClr val="FFC000"/>
                </a:solidFill>
              </a:rPr>
              <a:t>array and print the total. Only use: </a:t>
            </a:r>
            <a:r>
              <a:rPr lang="en-US" sz="3200" dirty="0" err="1">
                <a:solidFill>
                  <a:srgbClr val="FFC000"/>
                </a:solidFill>
              </a:rPr>
              <a:t>Array.reduce</a:t>
            </a:r>
            <a:r>
              <a:rPr lang="en-US" sz="3200" dirty="0">
                <a:solidFill>
                  <a:srgbClr val="FFC000"/>
                </a:solidFill>
              </a:rPr>
              <a:t> </a:t>
            </a:r>
            <a:r>
              <a:rPr lang="en-US" sz="3200" dirty="0" smtClean="0">
                <a:solidFill>
                  <a:srgbClr val="FFC000"/>
                </a:solidFill>
              </a:rPr>
              <a:t>()</a:t>
            </a:r>
          </a:p>
          <a:p>
            <a:pPr marL="695325" indent="-514350">
              <a:spcBef>
                <a:spcPts val="0"/>
              </a:spcBef>
              <a:buAutoNum type="arabicPeriod"/>
            </a:pPr>
            <a:endParaRPr lang="en-US" sz="3200" b="1" dirty="0">
              <a:solidFill>
                <a:srgbClr val="FFC000"/>
              </a:solidFill>
            </a:endParaRPr>
          </a:p>
          <a:p>
            <a:pPr marL="180975" indent="0">
              <a:spcBef>
                <a:spcPts val="0"/>
              </a:spcBef>
              <a:buNone/>
            </a:pPr>
            <a:r>
              <a:rPr lang="en-US" sz="3200" b="1" dirty="0" smtClean="0">
                <a:solidFill>
                  <a:srgbClr val="FFC000"/>
                </a:solidFill>
              </a:rPr>
              <a:t>2. </a:t>
            </a:r>
            <a:r>
              <a:rPr lang="en-US" sz="3200" dirty="0">
                <a:solidFill>
                  <a:srgbClr val="FFC000"/>
                </a:solidFill>
              </a:rPr>
              <a:t>add all values </a:t>
            </a:r>
            <a:r>
              <a:rPr lang="en-US" sz="3200" dirty="0" smtClean="0">
                <a:solidFill>
                  <a:srgbClr val="FFC000"/>
                </a:solidFill>
              </a:rPr>
              <a:t>in </a:t>
            </a:r>
            <a:r>
              <a:rPr lang="en-US" sz="3200" dirty="0">
                <a:solidFill>
                  <a:srgbClr val="FFC000"/>
                </a:solidFill>
              </a:rPr>
              <a:t>the array + add an initial value and print the total. Only use: </a:t>
            </a:r>
            <a:r>
              <a:rPr lang="en-US" sz="3200" dirty="0" err="1">
                <a:solidFill>
                  <a:srgbClr val="FFC000"/>
                </a:solidFill>
              </a:rPr>
              <a:t>Array.reduce</a:t>
            </a:r>
            <a:r>
              <a:rPr lang="en-US" sz="3200" dirty="0">
                <a:solidFill>
                  <a:srgbClr val="FFC000"/>
                </a:solidFill>
              </a:rPr>
              <a:t> </a:t>
            </a:r>
            <a:r>
              <a:rPr lang="en-US" sz="3200" dirty="0" smtClean="0">
                <a:solidFill>
                  <a:srgbClr val="FFC000"/>
                </a:solidFill>
              </a:rPr>
              <a:t>()</a:t>
            </a:r>
          </a:p>
          <a:p>
            <a:pPr marL="180975" indent="0">
              <a:spcBef>
                <a:spcPts val="0"/>
              </a:spcBef>
              <a:buNone/>
            </a:pPr>
            <a:endParaRPr lang="en-US" sz="3200" b="1" dirty="0">
              <a:solidFill>
                <a:srgbClr val="FFC000"/>
              </a:solidFill>
            </a:endParaRPr>
          </a:p>
          <a:p>
            <a:pPr marL="180975" indent="0">
              <a:spcBef>
                <a:spcPts val="0"/>
              </a:spcBef>
              <a:buNone/>
            </a:pPr>
            <a:r>
              <a:rPr lang="en-US" sz="3200" u="sng" dirty="0" smtClean="0">
                <a:solidFill>
                  <a:srgbClr val="FFFF00"/>
                </a:solidFill>
              </a:rPr>
              <a:t>Hint:</a:t>
            </a:r>
            <a:endParaRPr lang="en-US" sz="3200" u="sng" dirty="0">
              <a:solidFill>
                <a:srgbClr val="FFFF00"/>
              </a:solidFill>
            </a:endParaRPr>
          </a:p>
          <a:p>
            <a:pPr marL="180975" indent="0">
              <a:spcBef>
                <a:spcPts val="0"/>
              </a:spcBef>
              <a:buNone/>
            </a:pPr>
            <a:r>
              <a:rPr lang="en-US" sz="3200" dirty="0" smtClean="0">
                <a:solidFill>
                  <a:srgbClr val="FFC000"/>
                </a:solidFill>
              </a:rPr>
              <a:t>Use editor in </a:t>
            </a:r>
            <a:r>
              <a:rPr lang="en-US" sz="3200" dirty="0" smtClean="0">
                <a:solidFill>
                  <a:srgbClr val="FFC000"/>
                </a:solidFill>
              </a:rPr>
              <a:t>MDN:</a:t>
            </a:r>
          </a:p>
          <a:p>
            <a:pPr marL="180975" indent="0">
              <a:spcBef>
                <a:spcPts val="0"/>
              </a:spcBef>
              <a:buNone/>
            </a:pPr>
            <a:endParaRPr lang="en-US" sz="3200" dirty="0" smtClean="0">
              <a:solidFill>
                <a:srgbClr val="FFC000"/>
              </a:solidFill>
            </a:endParaRPr>
          </a:p>
          <a:p>
            <a:pPr marL="180975" indent="0">
              <a:spcBef>
                <a:spcPts val="0"/>
              </a:spcBef>
              <a:buNone/>
            </a:pPr>
            <a:r>
              <a:rPr lang="en-US" sz="3200" b="1" dirty="0">
                <a:solidFill>
                  <a:srgbClr val="FFFF00"/>
                </a:solidFill>
              </a:rPr>
              <a:t>https://</a:t>
            </a:r>
            <a:r>
              <a:rPr lang="en-US" sz="3200" b="1" dirty="0" err="1">
                <a:solidFill>
                  <a:srgbClr val="FFFF00"/>
                </a:solidFill>
              </a:rPr>
              <a:t>developer.mozilla.org</a:t>
            </a:r>
            <a:r>
              <a:rPr lang="en-US" sz="3200" b="1" dirty="0">
                <a:solidFill>
                  <a:srgbClr val="FFFF00"/>
                </a:solidFill>
              </a:rPr>
              <a:t>/</a:t>
            </a:r>
            <a:r>
              <a:rPr lang="en-US" sz="3200" b="1" dirty="0" err="1">
                <a:solidFill>
                  <a:srgbClr val="FFFF00"/>
                </a:solidFill>
              </a:rPr>
              <a:t>en</a:t>
            </a:r>
            <a:r>
              <a:rPr lang="en-US" sz="3200" b="1" dirty="0">
                <a:solidFill>
                  <a:srgbClr val="FFFF00"/>
                </a:solidFill>
              </a:rPr>
              <a:t>-US/docs/Web/JavaScript/Reference </a:t>
            </a:r>
            <a:endParaRPr lang="en-US" sz="3200" b="1" dirty="0">
              <a:solidFill>
                <a:srgbClr val="FFFF00"/>
              </a:solidFill>
            </a:endParaRPr>
          </a:p>
          <a:p>
            <a:pPr marL="180975" indent="0">
              <a:spcBef>
                <a:spcPts val="0"/>
              </a:spcBef>
              <a:buNone/>
            </a:pPr>
            <a:endParaRPr lang="en-US" sz="3200" b="1" dirty="0">
              <a:solidFill>
                <a:srgbClr val="FFC000"/>
              </a:solidFill>
            </a:endParaRPr>
          </a:p>
          <a:p>
            <a:pPr marL="180975" indent="0">
              <a:spcBef>
                <a:spcPts val="0"/>
              </a:spcBef>
              <a:buNone/>
            </a:pPr>
            <a:endParaRPr lang="en-US" sz="3200" dirty="0"/>
          </a:p>
        </p:txBody>
      </p:sp>
    </p:spTree>
    <p:extLst>
      <p:ext uri="{BB962C8B-B14F-4D97-AF65-F5344CB8AC3E}">
        <p14:creationId xmlns:p14="http://schemas.microsoft.com/office/powerpoint/2010/main" val="3609030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07530" y="164892"/>
            <a:ext cx="11099700" cy="148371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C00000"/>
                </a:solidFill>
              </a:rPr>
              <a:t>Exercise </a:t>
            </a:r>
            <a:r>
              <a:rPr lang="en-US" b="1" dirty="0" err="1" smtClean="0">
                <a:solidFill>
                  <a:srgbClr val="C00000"/>
                </a:solidFill>
              </a:rPr>
              <a:t>Array.map</a:t>
            </a:r>
            <a:r>
              <a:rPr lang="en-US" b="1" dirty="0" smtClean="0">
                <a:solidFill>
                  <a:srgbClr val="C00000"/>
                </a:solidFill>
              </a:rPr>
              <a:t>()</a:t>
            </a:r>
            <a:endParaRPr lang="en-US" dirty="0">
              <a:solidFill>
                <a:srgbClr val="C00000"/>
              </a:solidFill>
            </a:endParaRPr>
          </a:p>
        </p:txBody>
      </p:sp>
      <p:sp>
        <p:nvSpPr>
          <p:cNvPr id="66" name="Shape 66"/>
          <p:cNvSpPr txBox="1">
            <a:spLocks noGrp="1"/>
          </p:cNvSpPr>
          <p:nvPr>
            <p:ph type="body" idx="1"/>
          </p:nvPr>
        </p:nvSpPr>
        <p:spPr>
          <a:xfrm>
            <a:off x="640729" y="2772864"/>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smtClean="0"/>
          </a:p>
          <a:p>
            <a:pPr marL="180975" indent="0">
              <a:spcBef>
                <a:spcPts val="0"/>
              </a:spcBef>
              <a:buNone/>
            </a:pPr>
            <a:r>
              <a:rPr lang="en-US" sz="3200" dirty="0" err="1"/>
              <a:t>var</a:t>
            </a:r>
            <a:r>
              <a:rPr lang="en-US" sz="3200" dirty="0"/>
              <a:t> </a:t>
            </a:r>
            <a:r>
              <a:rPr lang="en-US" sz="3200" dirty="0">
                <a:solidFill>
                  <a:srgbClr val="FFC000"/>
                </a:solidFill>
              </a:rPr>
              <a:t>array1</a:t>
            </a:r>
            <a:r>
              <a:rPr lang="en-US" sz="3200" dirty="0"/>
              <a:t> = [1, 4, 9, 16</a:t>
            </a:r>
            <a:r>
              <a:rPr lang="en-US" sz="3200" dirty="0" smtClean="0"/>
              <a:t>];</a:t>
            </a:r>
          </a:p>
          <a:p>
            <a:pPr marL="180975" indent="0">
              <a:spcBef>
                <a:spcPts val="0"/>
              </a:spcBef>
              <a:buNone/>
            </a:pPr>
            <a:endParaRPr lang="en-US" sz="3200" dirty="0" smtClean="0"/>
          </a:p>
          <a:p>
            <a:pPr marL="180975" indent="0">
              <a:spcBef>
                <a:spcPts val="0"/>
              </a:spcBef>
              <a:buNone/>
            </a:pPr>
            <a:r>
              <a:rPr lang="en-US" sz="3200" u="sng" dirty="0" smtClean="0">
                <a:solidFill>
                  <a:srgbClr val="FFFF00"/>
                </a:solidFill>
              </a:rPr>
              <a:t>Question:</a:t>
            </a:r>
            <a:endParaRPr lang="en-US" sz="3200" u="sng" dirty="0">
              <a:solidFill>
                <a:srgbClr val="FFFF00"/>
              </a:solidFill>
            </a:endParaRPr>
          </a:p>
          <a:p>
            <a:pPr marL="180975" indent="0">
              <a:spcBef>
                <a:spcPts val="0"/>
              </a:spcBef>
              <a:buNone/>
            </a:pPr>
            <a:r>
              <a:rPr lang="en-US" sz="3200" dirty="0" smtClean="0">
                <a:solidFill>
                  <a:srgbClr val="FFC000"/>
                </a:solidFill>
              </a:rPr>
              <a:t>Pass </a:t>
            </a:r>
            <a:r>
              <a:rPr lang="en-US" sz="3200" dirty="0">
                <a:solidFill>
                  <a:srgbClr val="FFC000"/>
                </a:solidFill>
              </a:rPr>
              <a:t>a function to </a:t>
            </a:r>
            <a:r>
              <a:rPr lang="en-US" sz="3200" dirty="0" smtClean="0">
                <a:solidFill>
                  <a:srgbClr val="FFC000"/>
                </a:solidFill>
              </a:rPr>
              <a:t>map, </a:t>
            </a:r>
            <a:r>
              <a:rPr lang="en-US" sz="3200" dirty="0">
                <a:solidFill>
                  <a:srgbClr val="FFC000"/>
                </a:solidFill>
              </a:rPr>
              <a:t>s</a:t>
            </a:r>
            <a:r>
              <a:rPr lang="en-US" sz="3200" dirty="0" smtClean="0">
                <a:solidFill>
                  <a:srgbClr val="FFC000"/>
                </a:solidFill>
              </a:rPr>
              <a:t>o that the </a:t>
            </a:r>
            <a:r>
              <a:rPr lang="en-US" sz="3200" dirty="0">
                <a:solidFill>
                  <a:srgbClr val="FFC000"/>
                </a:solidFill>
              </a:rPr>
              <a:t>expected </a:t>
            </a:r>
            <a:r>
              <a:rPr lang="en-US" sz="3200" dirty="0" smtClean="0">
                <a:solidFill>
                  <a:srgbClr val="FFC000"/>
                </a:solidFill>
              </a:rPr>
              <a:t>output is: </a:t>
            </a:r>
            <a:r>
              <a:rPr lang="en-US" sz="3200" dirty="0">
                <a:solidFill>
                  <a:srgbClr val="FFC000"/>
                </a:solidFill>
              </a:rPr>
              <a:t>Array [2, 8, 18, 32]</a:t>
            </a:r>
          </a:p>
          <a:p>
            <a:pPr marL="180975" indent="0">
              <a:spcBef>
                <a:spcPts val="0"/>
              </a:spcBef>
              <a:buNone/>
            </a:pPr>
            <a:endParaRPr lang="en-US" sz="3200" dirty="0" smtClean="0"/>
          </a:p>
          <a:p>
            <a:pPr marL="180975" indent="0">
              <a:spcBef>
                <a:spcPts val="0"/>
              </a:spcBef>
              <a:buNone/>
            </a:pPr>
            <a:endParaRPr lang="en-US" sz="3200" dirty="0" smtClean="0"/>
          </a:p>
          <a:p>
            <a:pPr marL="180975" indent="0">
              <a:spcBef>
                <a:spcPts val="0"/>
              </a:spcBef>
              <a:buNone/>
            </a:pPr>
            <a:r>
              <a:rPr lang="en-US" sz="3200" dirty="0"/>
              <a:t> </a:t>
            </a:r>
            <a:r>
              <a:rPr lang="en-US" sz="3200" dirty="0" smtClean="0"/>
              <a:t>  </a:t>
            </a:r>
            <a:r>
              <a:rPr lang="en-US" sz="3200" dirty="0" err="1" smtClean="0"/>
              <a:t>const</a:t>
            </a:r>
            <a:r>
              <a:rPr lang="en-US" sz="3200" dirty="0" smtClean="0"/>
              <a:t> </a:t>
            </a:r>
            <a:r>
              <a:rPr lang="en-US" sz="3200" dirty="0"/>
              <a:t>map1 = </a:t>
            </a:r>
            <a:r>
              <a:rPr lang="en-US" sz="3200" dirty="0" smtClean="0">
                <a:solidFill>
                  <a:srgbClr val="FFC000"/>
                </a:solidFill>
              </a:rPr>
              <a:t>array1</a:t>
            </a:r>
            <a:r>
              <a:rPr lang="en-US" sz="3200" dirty="0" smtClean="0"/>
              <a:t>.map(</a:t>
            </a:r>
            <a:r>
              <a:rPr lang="en-US" sz="3200" dirty="0" smtClean="0">
                <a:solidFill>
                  <a:srgbClr val="FFC000"/>
                </a:solidFill>
              </a:rPr>
              <a:t>?</a:t>
            </a:r>
            <a:r>
              <a:rPr lang="en-US" sz="3200" dirty="0" smtClean="0"/>
              <a:t>);</a:t>
            </a:r>
          </a:p>
          <a:p>
            <a:pPr marL="180975" indent="0">
              <a:spcBef>
                <a:spcPts val="0"/>
              </a:spcBef>
              <a:buNone/>
            </a:pPr>
            <a:endParaRPr lang="en-US" sz="3200" dirty="0"/>
          </a:p>
          <a:p>
            <a:pPr marL="180975" indent="0">
              <a:spcBef>
                <a:spcPts val="0"/>
              </a:spcBef>
              <a:buNone/>
            </a:pPr>
            <a:r>
              <a:rPr lang="en-US" sz="3200" dirty="0"/>
              <a:t> </a:t>
            </a:r>
            <a:r>
              <a:rPr lang="en-US" sz="3200" dirty="0" smtClean="0"/>
              <a:t>  </a:t>
            </a:r>
            <a:r>
              <a:rPr lang="en-US" sz="3200" dirty="0" err="1" smtClean="0"/>
              <a:t>console.log</a:t>
            </a:r>
            <a:r>
              <a:rPr lang="en-US" sz="3200" dirty="0" smtClean="0"/>
              <a:t>(map1); </a:t>
            </a:r>
          </a:p>
          <a:p>
            <a:pPr marL="180975" indent="0">
              <a:spcBef>
                <a:spcPts val="0"/>
              </a:spcBef>
              <a:buNone/>
            </a:pPr>
            <a:endParaRPr lang="en-US" sz="3200" dirty="0"/>
          </a:p>
          <a:p>
            <a:pPr marL="180975" indent="0">
              <a:spcBef>
                <a:spcPts val="0"/>
              </a:spcBef>
              <a:buNone/>
            </a:pPr>
            <a:r>
              <a:rPr lang="en-US" sz="3200" u="sng" dirty="0">
                <a:solidFill>
                  <a:srgbClr val="FFFF00"/>
                </a:solidFill>
              </a:rPr>
              <a:t>Hint:</a:t>
            </a:r>
          </a:p>
          <a:p>
            <a:pPr marL="180975" indent="0">
              <a:spcBef>
                <a:spcPts val="0"/>
              </a:spcBef>
              <a:buNone/>
            </a:pPr>
            <a:r>
              <a:rPr lang="en-US" sz="3200" dirty="0">
                <a:solidFill>
                  <a:srgbClr val="FFC000"/>
                </a:solidFill>
              </a:rPr>
              <a:t>Use editor in MDN !</a:t>
            </a:r>
            <a:endParaRPr lang="en-US" sz="3200" dirty="0"/>
          </a:p>
          <a:p>
            <a:pPr marL="180975" indent="0">
              <a:spcBef>
                <a:spcPts val="0"/>
              </a:spcBef>
              <a:buNone/>
            </a:pPr>
            <a:endParaRPr lang="en-US" sz="3200" b="1" dirty="0"/>
          </a:p>
          <a:p>
            <a:pPr marL="180975" indent="0">
              <a:spcBef>
                <a:spcPts val="0"/>
              </a:spcBef>
              <a:buNone/>
            </a:pPr>
            <a:endParaRPr lang="en-US" sz="3200" dirty="0"/>
          </a:p>
        </p:txBody>
      </p:sp>
    </p:spTree>
    <p:extLst>
      <p:ext uri="{BB962C8B-B14F-4D97-AF65-F5344CB8AC3E}">
        <p14:creationId xmlns:p14="http://schemas.microsoft.com/office/powerpoint/2010/main" val="115216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67491" y="-285646"/>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C00000"/>
                </a:solidFill>
              </a:rPr>
              <a:t>Exercise </a:t>
            </a:r>
            <a:r>
              <a:rPr lang="en-US" b="1" dirty="0" err="1" smtClean="0">
                <a:solidFill>
                  <a:srgbClr val="C00000"/>
                </a:solidFill>
              </a:rPr>
              <a:t>Array.filter</a:t>
            </a:r>
            <a:r>
              <a:rPr lang="en-US" b="1" dirty="0" smtClean="0">
                <a:solidFill>
                  <a:srgbClr val="C00000"/>
                </a:solidFill>
              </a:rPr>
              <a:t>()</a:t>
            </a:r>
            <a:endParaRPr lang="en-US" dirty="0">
              <a:solidFill>
                <a:srgbClr val="C0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smtClean="0"/>
          </a:p>
          <a:p>
            <a:pPr marL="180975" indent="0">
              <a:spcBef>
                <a:spcPts val="0"/>
              </a:spcBef>
              <a:buNone/>
            </a:pPr>
            <a:r>
              <a:rPr lang="en-US" sz="3200" dirty="0" err="1"/>
              <a:t>var</a:t>
            </a:r>
            <a:r>
              <a:rPr lang="en-US" sz="3200" dirty="0"/>
              <a:t> words = ['spray', 'limit', 'elite', 'exuberant', 'destruction', 'present</a:t>
            </a:r>
            <a:r>
              <a:rPr lang="en-US" sz="3200" dirty="0" smtClean="0"/>
              <a:t>'];</a:t>
            </a:r>
          </a:p>
          <a:p>
            <a:pPr marL="180975" indent="0">
              <a:spcBef>
                <a:spcPts val="0"/>
              </a:spcBef>
              <a:buNone/>
            </a:pPr>
            <a:endParaRPr lang="en-US" sz="3200" b="1" dirty="0"/>
          </a:p>
          <a:p>
            <a:pPr marL="180975" indent="0">
              <a:spcBef>
                <a:spcPts val="0"/>
              </a:spcBef>
              <a:buNone/>
            </a:pPr>
            <a:endParaRPr lang="en-US" sz="3200" b="1" dirty="0"/>
          </a:p>
          <a:p>
            <a:pPr marL="180975" indent="0">
              <a:spcBef>
                <a:spcPts val="0"/>
              </a:spcBef>
              <a:buNone/>
            </a:pPr>
            <a:r>
              <a:rPr lang="en-US" sz="3200" dirty="0" err="1"/>
              <a:t>const</a:t>
            </a:r>
            <a:r>
              <a:rPr lang="en-US" sz="3200" dirty="0"/>
              <a:t> result = </a:t>
            </a:r>
            <a:r>
              <a:rPr lang="en-US" sz="3200" dirty="0" err="1"/>
              <a:t>words.filter</a:t>
            </a:r>
            <a:r>
              <a:rPr lang="en-US" sz="3200" dirty="0"/>
              <a:t>(word =&gt; </a:t>
            </a:r>
            <a:r>
              <a:rPr lang="en-US" sz="3200" dirty="0" smtClean="0"/>
              <a:t>{</a:t>
            </a:r>
          </a:p>
          <a:p>
            <a:pPr marL="180975" indent="0">
              <a:spcBef>
                <a:spcPts val="0"/>
              </a:spcBef>
              <a:buNone/>
            </a:pPr>
            <a:r>
              <a:rPr lang="en-US" sz="3200" dirty="0" smtClean="0"/>
              <a:t>	?</a:t>
            </a:r>
          </a:p>
          <a:p>
            <a:pPr marL="180975" indent="0">
              <a:spcBef>
                <a:spcPts val="0"/>
              </a:spcBef>
              <a:buNone/>
            </a:pPr>
            <a:r>
              <a:rPr lang="en-US" sz="3200" dirty="0" smtClean="0"/>
              <a:t>});</a:t>
            </a:r>
          </a:p>
          <a:p>
            <a:pPr marL="180975" indent="0">
              <a:spcBef>
                <a:spcPts val="0"/>
              </a:spcBef>
              <a:buNone/>
            </a:pPr>
            <a:endParaRPr lang="en-US" sz="3200" dirty="0"/>
          </a:p>
          <a:p>
            <a:pPr marL="180975" indent="0">
              <a:spcBef>
                <a:spcPts val="0"/>
              </a:spcBef>
              <a:buNone/>
            </a:pPr>
            <a:r>
              <a:rPr lang="en-US" sz="3200" u="sng" dirty="0" smtClean="0">
                <a:solidFill>
                  <a:srgbClr val="FFFF00"/>
                </a:solidFill>
              </a:rPr>
              <a:t>Question:</a:t>
            </a:r>
            <a:endParaRPr lang="en-US" sz="3200" u="sng" dirty="0">
              <a:solidFill>
                <a:srgbClr val="FFFF00"/>
              </a:solidFill>
            </a:endParaRPr>
          </a:p>
          <a:p>
            <a:pPr marL="180975" indent="0">
              <a:spcBef>
                <a:spcPts val="0"/>
              </a:spcBef>
              <a:buNone/>
            </a:pPr>
            <a:r>
              <a:rPr lang="en-US" sz="3200" dirty="0" smtClean="0">
                <a:solidFill>
                  <a:srgbClr val="FFC000"/>
                </a:solidFill>
              </a:rPr>
              <a:t>Filter all words which are longer than 6</a:t>
            </a:r>
          </a:p>
          <a:p>
            <a:pPr marL="180975" indent="0">
              <a:spcBef>
                <a:spcPts val="0"/>
              </a:spcBef>
              <a:buNone/>
            </a:pPr>
            <a:endParaRPr lang="en-US" sz="3200" dirty="0">
              <a:solidFill>
                <a:srgbClr val="FFC000"/>
              </a:solidFill>
            </a:endParaRPr>
          </a:p>
          <a:p>
            <a:pPr marL="180975" indent="0">
              <a:spcBef>
                <a:spcPts val="0"/>
              </a:spcBef>
              <a:buNone/>
            </a:pPr>
            <a:r>
              <a:rPr lang="en-US" sz="3200" u="sng" dirty="0">
                <a:solidFill>
                  <a:srgbClr val="FFFF00"/>
                </a:solidFill>
              </a:rPr>
              <a:t>Hint:</a:t>
            </a:r>
          </a:p>
          <a:p>
            <a:pPr marL="180975" indent="0">
              <a:spcBef>
                <a:spcPts val="0"/>
              </a:spcBef>
              <a:buNone/>
            </a:pPr>
            <a:r>
              <a:rPr lang="en-US" sz="3200" dirty="0">
                <a:solidFill>
                  <a:srgbClr val="FFC000"/>
                </a:solidFill>
              </a:rPr>
              <a:t>Use editor in MDN !</a:t>
            </a:r>
            <a:endParaRPr lang="en-US" sz="3200" dirty="0"/>
          </a:p>
        </p:txBody>
      </p:sp>
    </p:spTree>
    <p:extLst>
      <p:ext uri="{BB962C8B-B14F-4D97-AF65-F5344CB8AC3E}">
        <p14:creationId xmlns:p14="http://schemas.microsoft.com/office/powerpoint/2010/main" val="14647937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0000"/>
                </a:solidFill>
              </a:rPr>
              <a:t>Higher order functions</a:t>
            </a:r>
            <a:r>
              <a:rPr lang="en-US" b="1" dirty="0">
                <a:solidFill>
                  <a:srgbClr val="FF0000"/>
                </a:solidFill>
              </a:rPr>
              <a:t/>
            </a:r>
            <a:br>
              <a:rPr lang="en-US" b="1" dirty="0">
                <a:solidFill>
                  <a:srgbClr val="FF0000"/>
                </a:solidFill>
              </a:rPr>
            </a:br>
            <a:endParaRPr lang="en-US" dirty="0">
              <a:solidFill>
                <a:srgbClr val="FF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36000" indent="0" fontAlgn="base">
              <a:spcBef>
                <a:spcPts val="1200"/>
              </a:spcBef>
              <a:buNone/>
            </a:pPr>
            <a:r>
              <a:rPr lang="en-US" sz="2800" dirty="0" err="1" smtClean="0"/>
              <a:t>const</a:t>
            </a:r>
            <a:r>
              <a:rPr lang="en-US" sz="2800" dirty="0" smtClean="0"/>
              <a:t> result = </a:t>
            </a:r>
            <a:r>
              <a:rPr lang="en-US" sz="2800" dirty="0" err="1" smtClean="0"/>
              <a:t>addDivideThenSquareMultiply</a:t>
            </a:r>
            <a:r>
              <a:rPr lang="en-US" sz="2800" dirty="0" smtClean="0"/>
              <a:t> ( 2, 8);</a:t>
            </a:r>
          </a:p>
          <a:p>
            <a:pPr marL="36000" indent="0" fontAlgn="base">
              <a:spcBef>
                <a:spcPts val="1200"/>
              </a:spcBef>
              <a:buNone/>
            </a:pPr>
            <a:endParaRPr lang="en-US" sz="2800" dirty="0"/>
          </a:p>
          <a:p>
            <a:pPr marL="36000" indent="0" fontAlgn="base">
              <a:spcBef>
                <a:spcPts val="1200"/>
              </a:spcBef>
              <a:buNone/>
            </a:pPr>
            <a:r>
              <a:rPr lang="en-US" sz="2800" u="sng" dirty="0" smtClean="0">
                <a:solidFill>
                  <a:srgbClr val="FFFF00"/>
                </a:solidFill>
              </a:rPr>
              <a:t>Question:</a:t>
            </a:r>
          </a:p>
          <a:p>
            <a:pPr marL="36000" indent="0" fontAlgn="base">
              <a:spcBef>
                <a:spcPts val="1200"/>
              </a:spcBef>
              <a:buNone/>
            </a:pPr>
            <a:r>
              <a:rPr lang="en-US" sz="2800" dirty="0" smtClean="0">
                <a:solidFill>
                  <a:srgbClr val="FFC000"/>
                </a:solidFill>
              </a:rPr>
              <a:t>Make a higher </a:t>
            </a:r>
            <a:r>
              <a:rPr lang="en-US" sz="2800" dirty="0">
                <a:solidFill>
                  <a:srgbClr val="FFC000"/>
                </a:solidFill>
              </a:rPr>
              <a:t>order function for </a:t>
            </a:r>
            <a:r>
              <a:rPr lang="en-US" sz="2800" dirty="0" err="1" smtClean="0">
                <a:solidFill>
                  <a:srgbClr val="FFC000"/>
                </a:solidFill>
              </a:rPr>
              <a:t>addDivideThenSquareMultiply</a:t>
            </a:r>
            <a:r>
              <a:rPr lang="en-US" sz="2800" dirty="0" smtClean="0">
                <a:solidFill>
                  <a:srgbClr val="FFC000"/>
                </a:solidFill>
              </a:rPr>
              <a:t>. </a:t>
            </a:r>
          </a:p>
          <a:p>
            <a:pPr marL="36000" indent="0" fontAlgn="base">
              <a:spcBef>
                <a:spcPts val="1200"/>
              </a:spcBef>
              <a:buNone/>
            </a:pPr>
            <a:r>
              <a:rPr lang="en-US" sz="2800" dirty="0" smtClean="0">
                <a:solidFill>
                  <a:srgbClr val="FFC000"/>
                </a:solidFill>
              </a:rPr>
              <a:t>What is the result?</a:t>
            </a:r>
            <a:endParaRPr lang="en-US" sz="2800" dirty="0">
              <a:solidFill>
                <a:srgbClr val="FFC000"/>
              </a:solidFill>
            </a:endParaRPr>
          </a:p>
        </p:txBody>
      </p:sp>
    </p:spTree>
    <p:extLst>
      <p:ext uri="{BB962C8B-B14F-4D97-AF65-F5344CB8AC3E}">
        <p14:creationId xmlns:p14="http://schemas.microsoft.com/office/powerpoint/2010/main" val="92950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Side-effect 1</a:t>
            </a:r>
            <a:endParaRPr lang="en-US" sz="7200"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smtClean="0">
              <a:solidFill>
                <a:srgbClr val="FFC000"/>
              </a:solidFill>
            </a:endParaRPr>
          </a:p>
          <a:p>
            <a:pPr marL="180975"/>
            <a:r>
              <a:rPr lang="en-US" sz="3200" b="1" dirty="0">
                <a:solidFill>
                  <a:srgbClr val="FFC000"/>
                </a:solidFill>
              </a:rPr>
              <a:t>When a program modifies state</a:t>
            </a:r>
            <a:r>
              <a:rPr lang="en-US" sz="3200" b="1" dirty="0" smtClean="0">
                <a:solidFill>
                  <a:srgbClr val="FFC000"/>
                </a:solidFill>
              </a:rPr>
              <a:t>:</a:t>
            </a:r>
          </a:p>
          <a:p>
            <a:pPr marL="180975"/>
            <a:endParaRPr lang="en-US" sz="3200" b="1" dirty="0">
              <a:solidFill>
                <a:srgbClr val="FFC000"/>
              </a:solidFill>
            </a:endParaRPr>
          </a:p>
          <a:p>
            <a:pPr marL="180975"/>
            <a:r>
              <a:rPr lang="en-US" sz="4000" b="1" dirty="0" smtClean="0">
                <a:solidFill>
                  <a:schemeClr val="bg1"/>
                </a:solidFill>
              </a:rPr>
              <a:t>let</a:t>
            </a:r>
            <a:r>
              <a:rPr lang="en-US" sz="4000" dirty="0" smtClean="0">
                <a:solidFill>
                  <a:schemeClr val="bg1"/>
                </a:solidFill>
              </a:rPr>
              <a:t> </a:t>
            </a:r>
            <a:r>
              <a:rPr lang="en-US" sz="4000" dirty="0">
                <a:solidFill>
                  <a:schemeClr val="bg1"/>
                </a:solidFill>
              </a:rPr>
              <a:t>count </a:t>
            </a:r>
            <a:r>
              <a:rPr lang="en-US" sz="4000" b="1" dirty="0">
                <a:solidFill>
                  <a:schemeClr val="bg1"/>
                </a:solidFill>
              </a:rPr>
              <a:t>=</a:t>
            </a:r>
            <a:r>
              <a:rPr lang="en-US" sz="4000" dirty="0">
                <a:solidFill>
                  <a:schemeClr val="bg1"/>
                </a:solidFill>
              </a:rPr>
              <a:t> 0 </a:t>
            </a:r>
            <a:r>
              <a:rPr lang="en-US" sz="4000" i="1" dirty="0">
                <a:solidFill>
                  <a:srgbClr val="FFFF00"/>
                </a:solidFill>
              </a:rPr>
              <a:t>// starting state</a:t>
            </a:r>
            <a:r>
              <a:rPr lang="en-US" sz="4000" dirty="0">
                <a:solidFill>
                  <a:srgbClr val="FFFF00"/>
                </a:solidFill>
              </a:rPr>
              <a:t> </a:t>
            </a:r>
            <a:r>
              <a:rPr lang="en-US" sz="4000" b="1" dirty="0" err="1">
                <a:solidFill>
                  <a:schemeClr val="bg1"/>
                </a:solidFill>
              </a:rPr>
              <a:t>const</a:t>
            </a:r>
            <a:r>
              <a:rPr lang="en-US" sz="4000" dirty="0">
                <a:solidFill>
                  <a:schemeClr val="bg1"/>
                </a:solidFill>
              </a:rPr>
              <a:t> </a:t>
            </a:r>
            <a:r>
              <a:rPr lang="en-US" sz="4000" dirty="0" err="1">
                <a:solidFill>
                  <a:schemeClr val="bg1"/>
                </a:solidFill>
              </a:rPr>
              <a:t>incrementor</a:t>
            </a:r>
            <a:r>
              <a:rPr lang="en-US" sz="4000" dirty="0">
                <a:solidFill>
                  <a:schemeClr val="bg1"/>
                </a:solidFill>
              </a:rPr>
              <a:t> </a:t>
            </a:r>
            <a:r>
              <a:rPr lang="en-US" sz="4000" b="1" dirty="0">
                <a:solidFill>
                  <a:schemeClr val="bg1"/>
                </a:solidFill>
              </a:rPr>
              <a:t>=</a:t>
            </a:r>
            <a:r>
              <a:rPr lang="en-US" sz="4000" dirty="0">
                <a:solidFill>
                  <a:schemeClr val="bg1"/>
                </a:solidFill>
              </a:rPr>
              <a:t> () </a:t>
            </a:r>
            <a:r>
              <a:rPr lang="en-US" sz="4000" b="1" dirty="0">
                <a:solidFill>
                  <a:schemeClr val="bg1"/>
                </a:solidFill>
              </a:rPr>
              <a:t>=&gt;</a:t>
            </a:r>
            <a:r>
              <a:rPr lang="en-US" sz="4000" dirty="0">
                <a:solidFill>
                  <a:schemeClr val="bg1"/>
                </a:solidFill>
              </a:rPr>
              <a:t> { </a:t>
            </a:r>
            <a:r>
              <a:rPr lang="en-US" sz="4000" dirty="0" smtClean="0">
                <a:solidFill>
                  <a:schemeClr val="bg1"/>
                </a:solidFill>
              </a:rPr>
              <a:t>	count </a:t>
            </a:r>
            <a:r>
              <a:rPr lang="en-US" sz="4000" b="1" dirty="0">
                <a:solidFill>
                  <a:schemeClr val="bg1"/>
                </a:solidFill>
              </a:rPr>
              <a:t>+</a:t>
            </a:r>
            <a:r>
              <a:rPr lang="en-US" sz="4000" dirty="0">
                <a:solidFill>
                  <a:schemeClr val="bg1"/>
                </a:solidFill>
              </a:rPr>
              <a:t> 1; </a:t>
            </a:r>
            <a:endParaRPr lang="en-US" sz="4000" dirty="0" smtClean="0">
              <a:solidFill>
                <a:schemeClr val="bg1"/>
              </a:solidFill>
            </a:endParaRPr>
          </a:p>
          <a:p>
            <a:pPr marL="180975"/>
            <a:r>
              <a:rPr lang="en-US" sz="4000" dirty="0" smtClean="0">
                <a:solidFill>
                  <a:schemeClr val="bg1"/>
                </a:solidFill>
              </a:rPr>
              <a:t>};</a:t>
            </a:r>
            <a:endParaRPr lang="en-US" sz="3698" dirty="0" smtClean="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485604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0000"/>
                </a:solidFill>
              </a:rPr>
              <a:t>Currying</a:t>
            </a:r>
            <a:r>
              <a:rPr lang="en-US" b="1" dirty="0">
                <a:solidFill>
                  <a:srgbClr val="FF0000"/>
                </a:solidFill>
              </a:rPr>
              <a:t/>
            </a:r>
            <a:br>
              <a:rPr lang="en-US" b="1" dirty="0">
                <a:solidFill>
                  <a:srgbClr val="FF0000"/>
                </a:solidFill>
              </a:rPr>
            </a:br>
            <a:endParaRPr lang="en-US" dirty="0">
              <a:solidFill>
                <a:srgbClr val="FF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36000" indent="0" fontAlgn="base">
              <a:spcBef>
                <a:spcPts val="1200"/>
              </a:spcBef>
              <a:buNone/>
            </a:pPr>
            <a:r>
              <a:rPr lang="en-US" sz="2800" u="sng" dirty="0" smtClean="0">
                <a:solidFill>
                  <a:srgbClr val="FFFF00"/>
                </a:solidFill>
              </a:rPr>
              <a:t>Question:</a:t>
            </a:r>
          </a:p>
          <a:p>
            <a:pPr marL="36000" indent="0" fontAlgn="base">
              <a:spcBef>
                <a:spcPts val="1200"/>
              </a:spcBef>
              <a:buNone/>
            </a:pPr>
            <a:r>
              <a:rPr lang="en-US" sz="2800" dirty="0" smtClean="0">
                <a:solidFill>
                  <a:srgbClr val="FFC000"/>
                </a:solidFill>
              </a:rPr>
              <a:t>Make a curried version of this function:</a:t>
            </a:r>
          </a:p>
          <a:p>
            <a:pPr marL="36000" indent="0" fontAlgn="base">
              <a:spcBef>
                <a:spcPts val="1200"/>
              </a:spcBef>
              <a:buNone/>
            </a:pPr>
            <a:endParaRPr lang="en-US" sz="2800" dirty="0"/>
          </a:p>
          <a:p>
            <a:pPr marL="36000" indent="0" fontAlgn="base">
              <a:spcBef>
                <a:spcPts val="1200"/>
              </a:spcBef>
              <a:buNone/>
            </a:pPr>
            <a:r>
              <a:rPr lang="en-US" sz="2800" dirty="0" err="1" smtClean="0"/>
              <a:t>var</a:t>
            </a:r>
            <a:r>
              <a:rPr lang="en-US" sz="2800" dirty="0" smtClean="0"/>
              <a:t> </a:t>
            </a:r>
            <a:r>
              <a:rPr lang="en-US" sz="2800" dirty="0"/>
              <a:t>greet = function(greeting, name) { </a:t>
            </a:r>
            <a:endParaRPr lang="en-US" sz="2800" dirty="0" smtClean="0"/>
          </a:p>
          <a:p>
            <a:pPr marL="36000" indent="0" fontAlgn="base">
              <a:spcBef>
                <a:spcPts val="1200"/>
              </a:spcBef>
              <a:buNone/>
            </a:pPr>
            <a:r>
              <a:rPr lang="en-US" sz="2800" dirty="0"/>
              <a:t>	</a:t>
            </a:r>
            <a:r>
              <a:rPr lang="en-US" sz="2800" dirty="0" err="1" smtClean="0"/>
              <a:t>console.log</a:t>
            </a:r>
            <a:r>
              <a:rPr lang="en-US" sz="2800" dirty="0" smtClean="0"/>
              <a:t>(greeting </a:t>
            </a:r>
            <a:r>
              <a:rPr lang="en-US" sz="2800" dirty="0"/>
              <a:t>+ ", " + name); </a:t>
            </a:r>
            <a:endParaRPr lang="en-US" sz="2800" dirty="0" smtClean="0"/>
          </a:p>
          <a:p>
            <a:pPr marL="36000" indent="0" fontAlgn="base">
              <a:spcBef>
                <a:spcPts val="1200"/>
              </a:spcBef>
              <a:buNone/>
            </a:pPr>
            <a:r>
              <a:rPr lang="en-US" sz="2800" dirty="0" smtClean="0"/>
              <a:t>}; </a:t>
            </a:r>
          </a:p>
          <a:p>
            <a:pPr marL="36000" indent="0" fontAlgn="base">
              <a:spcBef>
                <a:spcPts val="1200"/>
              </a:spcBef>
              <a:buNone/>
            </a:pPr>
            <a:r>
              <a:rPr lang="en-US" sz="2800" dirty="0" smtClean="0"/>
              <a:t>greet</a:t>
            </a:r>
            <a:r>
              <a:rPr lang="en-US" sz="2800" dirty="0"/>
              <a:t>("Hello", "Heidi"); //"Hello, </a:t>
            </a:r>
            <a:r>
              <a:rPr lang="en-US" sz="2800" dirty="0" smtClean="0"/>
              <a:t>Heidi”</a:t>
            </a:r>
          </a:p>
          <a:p>
            <a:pPr marL="36000" indent="0" fontAlgn="base">
              <a:spcBef>
                <a:spcPts val="1200"/>
              </a:spcBef>
              <a:buNone/>
            </a:pPr>
            <a:endParaRPr lang="en-US" sz="2800" dirty="0"/>
          </a:p>
          <a:p>
            <a:pPr marL="36000" indent="0" fontAlgn="base">
              <a:spcBef>
                <a:spcPts val="1200"/>
              </a:spcBef>
              <a:buNone/>
            </a:pPr>
            <a:r>
              <a:rPr lang="en-US" sz="2800" u="sng" dirty="0" smtClean="0">
                <a:solidFill>
                  <a:srgbClr val="FFFF00"/>
                </a:solidFill>
              </a:rPr>
              <a:t>Solution:</a:t>
            </a:r>
          </a:p>
          <a:p>
            <a:pPr marL="36000" indent="0" fontAlgn="base">
              <a:spcBef>
                <a:spcPts val="1200"/>
              </a:spcBef>
              <a:buNone/>
            </a:pPr>
            <a:r>
              <a:rPr lang="en-US" sz="2800" dirty="0"/>
              <a:t>https://</a:t>
            </a:r>
            <a:r>
              <a:rPr lang="en-US" sz="2800" dirty="0" err="1"/>
              <a:t>www.sitepoint.com</a:t>
            </a:r>
            <a:r>
              <a:rPr lang="en-US" sz="2800" dirty="0"/>
              <a:t>/currying-in-functional-</a:t>
            </a:r>
            <a:r>
              <a:rPr lang="en-US" sz="2800" dirty="0" err="1"/>
              <a:t>javascript</a:t>
            </a:r>
            <a:r>
              <a:rPr lang="en-US" sz="2800" dirty="0"/>
              <a:t>/</a:t>
            </a:r>
          </a:p>
          <a:p>
            <a:pPr marL="36000" indent="0" fontAlgn="base">
              <a:spcBef>
                <a:spcPts val="1200"/>
              </a:spcBef>
              <a:buNone/>
            </a:pPr>
            <a:endParaRPr lang="en-US" sz="2800" dirty="0"/>
          </a:p>
        </p:txBody>
      </p:sp>
    </p:spTree>
    <p:extLst>
      <p:ext uri="{BB962C8B-B14F-4D97-AF65-F5344CB8AC3E}">
        <p14:creationId xmlns:p14="http://schemas.microsoft.com/office/powerpoint/2010/main" val="1982604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Side-effect 2</a:t>
            </a:r>
            <a:endParaRPr lang="en-US" sz="7200"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smtClean="0">
              <a:solidFill>
                <a:srgbClr val="FFC000"/>
              </a:solidFill>
            </a:endParaRPr>
          </a:p>
          <a:p>
            <a:pPr marL="180975"/>
            <a:r>
              <a:rPr lang="en-US" sz="3200" b="1" dirty="0">
                <a:solidFill>
                  <a:srgbClr val="FFC000"/>
                </a:solidFill>
              </a:rPr>
              <a:t>When a program </a:t>
            </a:r>
            <a:r>
              <a:rPr lang="en-US" sz="3200" b="1" dirty="0" smtClean="0">
                <a:solidFill>
                  <a:srgbClr val="FFC000"/>
                </a:solidFill>
              </a:rPr>
              <a:t>mutates data:</a:t>
            </a:r>
          </a:p>
          <a:p>
            <a:pPr marL="180975"/>
            <a:endParaRPr lang="en-US" sz="3200" b="1" dirty="0" smtClean="0">
              <a:solidFill>
                <a:schemeClr val="bg1"/>
              </a:solidFill>
            </a:endParaRPr>
          </a:p>
          <a:p>
            <a:pPr marL="180975"/>
            <a:r>
              <a:rPr lang="mr-IN" sz="3200" b="1" dirty="0" err="1">
                <a:solidFill>
                  <a:schemeClr val="bg1"/>
                </a:solidFill>
              </a:rPr>
              <a:t>const</a:t>
            </a:r>
            <a:r>
              <a:rPr lang="mr-IN" sz="3200" dirty="0">
                <a:solidFill>
                  <a:schemeClr val="bg1"/>
                </a:solidFill>
              </a:rPr>
              <a:t> </a:t>
            </a:r>
            <a:r>
              <a:rPr lang="mr-IN" sz="3200" dirty="0" err="1">
                <a:solidFill>
                  <a:schemeClr val="bg1"/>
                </a:solidFill>
              </a:rPr>
              <a:t>array</a:t>
            </a:r>
            <a:r>
              <a:rPr lang="mr-IN" sz="3200" dirty="0">
                <a:solidFill>
                  <a:schemeClr val="bg1"/>
                </a:solidFill>
              </a:rPr>
              <a:t> </a:t>
            </a:r>
            <a:r>
              <a:rPr lang="mr-IN" sz="3200" b="1" dirty="0">
                <a:solidFill>
                  <a:schemeClr val="bg1"/>
                </a:solidFill>
              </a:rPr>
              <a:t>=</a:t>
            </a:r>
            <a:r>
              <a:rPr lang="mr-IN" sz="3200" dirty="0">
                <a:solidFill>
                  <a:schemeClr val="bg1"/>
                </a:solidFill>
              </a:rPr>
              <a:t> [1,6,4,2]; </a:t>
            </a:r>
            <a:endParaRPr lang="nl-NL" sz="3200" dirty="0" smtClean="0">
              <a:solidFill>
                <a:schemeClr val="bg1"/>
              </a:solidFill>
            </a:endParaRPr>
          </a:p>
          <a:p>
            <a:pPr marL="180975"/>
            <a:r>
              <a:rPr lang="mr-IN" sz="3200" b="1" dirty="0" err="1" smtClean="0">
                <a:solidFill>
                  <a:schemeClr val="bg1"/>
                </a:solidFill>
              </a:rPr>
              <a:t>const</a:t>
            </a:r>
            <a:r>
              <a:rPr lang="mr-IN" sz="3200" dirty="0" smtClean="0">
                <a:solidFill>
                  <a:schemeClr val="bg1"/>
                </a:solidFill>
              </a:rPr>
              <a:t> </a:t>
            </a:r>
            <a:r>
              <a:rPr lang="mr-IN" sz="3200" dirty="0" err="1">
                <a:solidFill>
                  <a:schemeClr val="bg1"/>
                </a:solidFill>
              </a:rPr>
              <a:t>sorter</a:t>
            </a:r>
            <a:r>
              <a:rPr lang="mr-IN" sz="3200" dirty="0">
                <a:solidFill>
                  <a:schemeClr val="bg1"/>
                </a:solidFill>
              </a:rPr>
              <a:t> </a:t>
            </a:r>
            <a:r>
              <a:rPr lang="mr-IN" sz="3200" b="1" dirty="0">
                <a:solidFill>
                  <a:schemeClr val="bg1"/>
                </a:solidFill>
              </a:rPr>
              <a:t>=</a:t>
            </a:r>
            <a:r>
              <a:rPr lang="mr-IN" sz="3200" dirty="0">
                <a:solidFill>
                  <a:schemeClr val="bg1"/>
                </a:solidFill>
              </a:rPr>
              <a:t> () </a:t>
            </a:r>
            <a:r>
              <a:rPr lang="mr-IN" sz="3200" b="1" dirty="0">
                <a:solidFill>
                  <a:schemeClr val="bg1"/>
                </a:solidFill>
              </a:rPr>
              <a:t>=&gt;</a:t>
            </a:r>
            <a:r>
              <a:rPr lang="mr-IN" sz="3200" dirty="0">
                <a:solidFill>
                  <a:schemeClr val="bg1"/>
                </a:solidFill>
              </a:rPr>
              <a:t> { </a:t>
            </a:r>
            <a:endParaRPr lang="nl-NL" sz="3200" dirty="0" smtClean="0">
              <a:solidFill>
                <a:schemeClr val="bg1"/>
              </a:solidFill>
            </a:endParaRPr>
          </a:p>
          <a:p>
            <a:pPr marL="180975"/>
            <a:r>
              <a:rPr lang="nl-NL" sz="3200" dirty="0" smtClean="0">
                <a:solidFill>
                  <a:schemeClr val="bg1"/>
                </a:solidFill>
              </a:rPr>
              <a:t>	</a:t>
            </a:r>
            <a:r>
              <a:rPr lang="mr-IN" sz="3200" dirty="0" err="1" smtClean="0">
                <a:solidFill>
                  <a:schemeClr val="bg1"/>
                </a:solidFill>
              </a:rPr>
              <a:t>array.sort</a:t>
            </a:r>
            <a:r>
              <a:rPr lang="mr-IN" sz="3200" dirty="0">
                <a:solidFill>
                  <a:schemeClr val="bg1"/>
                </a:solidFill>
              </a:rPr>
              <a:t>(); </a:t>
            </a:r>
            <a:endParaRPr lang="nl-NL" sz="3200" dirty="0" smtClean="0">
              <a:solidFill>
                <a:schemeClr val="bg1"/>
              </a:solidFill>
            </a:endParaRPr>
          </a:p>
          <a:p>
            <a:pPr marL="180975"/>
            <a:r>
              <a:rPr lang="mr-IN" sz="3200" dirty="0" smtClean="0">
                <a:solidFill>
                  <a:schemeClr val="bg1"/>
                </a:solidFill>
              </a:rPr>
              <a:t>};</a:t>
            </a:r>
            <a:endParaRPr lang="en-US" sz="3200" b="1" dirty="0">
              <a:solidFill>
                <a:schemeClr val="bg1"/>
              </a:solidFill>
            </a:endParaRPr>
          </a:p>
        </p:txBody>
      </p:sp>
    </p:spTree>
    <p:extLst>
      <p:ext uri="{BB962C8B-B14F-4D97-AF65-F5344CB8AC3E}">
        <p14:creationId xmlns:p14="http://schemas.microsoft.com/office/powerpoint/2010/main" val="136570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Side-effect 3</a:t>
            </a:r>
            <a:endParaRPr lang="en-US" sz="7200"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smtClean="0">
              <a:solidFill>
                <a:srgbClr val="FFC000"/>
              </a:solidFill>
            </a:endParaRPr>
          </a:p>
          <a:p>
            <a:pPr marL="180975"/>
            <a:r>
              <a:rPr lang="en-US" sz="3200" b="1" dirty="0">
                <a:solidFill>
                  <a:srgbClr val="FFC000"/>
                </a:solidFill>
              </a:rPr>
              <a:t>When a program </a:t>
            </a:r>
            <a:r>
              <a:rPr lang="en-US" sz="3200" b="1" dirty="0" smtClean="0">
                <a:solidFill>
                  <a:srgbClr val="FFC000"/>
                </a:solidFill>
              </a:rPr>
              <a:t>interacts with I/O</a:t>
            </a:r>
          </a:p>
          <a:p>
            <a:pPr marL="180975"/>
            <a:endParaRPr lang="en-US" sz="3200" b="1" dirty="0" smtClean="0">
              <a:solidFill>
                <a:schemeClr val="bg1"/>
              </a:solidFill>
            </a:endParaRPr>
          </a:p>
          <a:p>
            <a:pPr marL="180975"/>
            <a:r>
              <a:rPr lang="en-US" sz="3200" b="1" dirty="0" err="1">
                <a:solidFill>
                  <a:schemeClr val="bg1"/>
                </a:solidFill>
              </a:rPr>
              <a:t>const</a:t>
            </a:r>
            <a:r>
              <a:rPr lang="en-US" sz="3200" dirty="0">
                <a:solidFill>
                  <a:schemeClr val="bg1"/>
                </a:solidFill>
              </a:rPr>
              <a:t> </a:t>
            </a:r>
            <a:r>
              <a:rPr lang="en-US" sz="3200" dirty="0" err="1">
                <a:solidFill>
                  <a:schemeClr val="bg1"/>
                </a:solidFill>
              </a:rPr>
              <a:t>myLogger</a:t>
            </a:r>
            <a:r>
              <a:rPr lang="en-US" sz="3200" dirty="0">
                <a:solidFill>
                  <a:schemeClr val="bg1"/>
                </a:solidFill>
              </a:rPr>
              <a:t> </a:t>
            </a:r>
            <a:r>
              <a:rPr lang="en-US" sz="3200" b="1" dirty="0">
                <a:solidFill>
                  <a:schemeClr val="bg1"/>
                </a:solidFill>
              </a:rPr>
              <a:t>=</a:t>
            </a:r>
            <a:r>
              <a:rPr lang="en-US" sz="3200" dirty="0">
                <a:solidFill>
                  <a:schemeClr val="bg1"/>
                </a:solidFill>
              </a:rPr>
              <a:t> (output) </a:t>
            </a:r>
            <a:r>
              <a:rPr lang="en-US" sz="3200" b="1" dirty="0">
                <a:solidFill>
                  <a:schemeClr val="bg1"/>
                </a:solidFill>
              </a:rPr>
              <a:t>=&gt;</a:t>
            </a:r>
            <a:r>
              <a:rPr lang="en-US" sz="3200" dirty="0">
                <a:solidFill>
                  <a:schemeClr val="bg1"/>
                </a:solidFill>
              </a:rPr>
              <a:t> { </a:t>
            </a:r>
            <a:r>
              <a:rPr lang="en-US" sz="3200" dirty="0" smtClean="0">
                <a:solidFill>
                  <a:schemeClr val="bg1"/>
                </a:solidFill>
              </a:rPr>
              <a:t>	</a:t>
            </a:r>
            <a:r>
              <a:rPr lang="en-US" sz="3200" dirty="0" err="1" smtClean="0">
                <a:solidFill>
                  <a:schemeClr val="bg1"/>
                </a:solidFill>
              </a:rPr>
              <a:t>console.log</a:t>
            </a:r>
            <a:r>
              <a:rPr lang="en-US" sz="3200" dirty="0">
                <a:solidFill>
                  <a:schemeClr val="bg1"/>
                </a:solidFill>
              </a:rPr>
              <a:t>("Log:", output); </a:t>
            </a:r>
            <a:endParaRPr lang="en-US" sz="3200" dirty="0" smtClean="0">
              <a:solidFill>
                <a:schemeClr val="bg1"/>
              </a:solidFill>
            </a:endParaRPr>
          </a:p>
          <a:p>
            <a:pPr marL="180975"/>
            <a:r>
              <a:rPr lang="en-US" sz="3200" dirty="0" smtClean="0">
                <a:solidFill>
                  <a:schemeClr val="bg1"/>
                </a:solidFill>
              </a:rPr>
              <a:t>};</a:t>
            </a:r>
            <a:endParaRPr lang="en-US" sz="3200" b="1" dirty="0">
              <a:solidFill>
                <a:schemeClr val="bg1"/>
              </a:solidFill>
            </a:endParaRPr>
          </a:p>
        </p:txBody>
      </p:sp>
    </p:spTree>
    <p:extLst>
      <p:ext uri="{BB962C8B-B14F-4D97-AF65-F5344CB8AC3E}">
        <p14:creationId xmlns:p14="http://schemas.microsoft.com/office/powerpoint/2010/main" val="147396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Problems with Side-effects</a:t>
            </a:r>
            <a:endParaRPr lang="en-US" sz="7200" b="1" dirty="0">
              <a:solidFill>
                <a:srgbClr val="FFFF00"/>
              </a:solidFill>
            </a:endParaRPr>
          </a:p>
        </p:txBody>
      </p:sp>
      <p:sp>
        <p:nvSpPr>
          <p:cNvPr id="163" name="Shape 163"/>
          <p:cNvSpPr/>
          <p:nvPr/>
        </p:nvSpPr>
        <p:spPr>
          <a:xfrm>
            <a:off x="2755556" y="4645579"/>
            <a:ext cx="7320320" cy="2563103"/>
          </a:xfrm>
          <a:prstGeom prst="rect">
            <a:avLst/>
          </a:prstGeom>
          <a:noFill/>
          <a:ln>
            <a:noFill/>
          </a:ln>
        </p:spPr>
        <p:txBody>
          <a:bodyPr lIns="46578" tIns="46578" rIns="46578" bIns="46578" anchor="ctr" anchorCtr="0">
            <a:noAutofit/>
          </a:bodyPr>
          <a:lstStyle/>
          <a:p>
            <a:pPr marL="752475" indent="-571500">
              <a:buFont typeface="Arial" charset="0"/>
              <a:buChar char="•"/>
            </a:pPr>
            <a:r>
              <a:rPr lang="en-US" sz="4000" b="1" dirty="0" smtClean="0">
                <a:solidFill>
                  <a:srgbClr val="FFC000"/>
                </a:solidFill>
              </a:rPr>
              <a:t>Functions are hard to test</a:t>
            </a:r>
          </a:p>
          <a:p>
            <a:pPr marL="752475" indent="-571500">
              <a:buFont typeface="Arial" charset="0"/>
              <a:buChar char="•"/>
            </a:pPr>
            <a:r>
              <a:rPr lang="en-US" sz="4000" b="1" dirty="0" smtClean="0">
                <a:solidFill>
                  <a:srgbClr val="FFC000"/>
                </a:solidFill>
              </a:rPr>
              <a:t>Functions have no fixed behavior</a:t>
            </a:r>
          </a:p>
          <a:p>
            <a:pPr marL="752475" indent="-571500">
              <a:buFont typeface="Arial" charset="0"/>
              <a:buChar char="•"/>
            </a:pPr>
            <a:r>
              <a:rPr lang="en-US" sz="4000" b="1" dirty="0" smtClean="0">
                <a:solidFill>
                  <a:srgbClr val="FFC000"/>
                </a:solidFill>
              </a:rPr>
              <a:t>Functions cannot be reused</a:t>
            </a:r>
          </a:p>
          <a:p>
            <a:pPr marL="752475" indent="-571500">
              <a:buFontTx/>
              <a:buChar char="-"/>
            </a:pPr>
            <a:endParaRPr lang="en-US" sz="4000" b="1" dirty="0" smtClean="0">
              <a:solidFill>
                <a:srgbClr val="FFC000"/>
              </a:solidFill>
            </a:endParaRPr>
          </a:p>
        </p:txBody>
      </p:sp>
    </p:spTree>
    <p:extLst>
      <p:ext uri="{BB962C8B-B14F-4D97-AF65-F5344CB8AC3E}">
        <p14:creationId xmlns:p14="http://schemas.microsoft.com/office/powerpoint/2010/main" val="72789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Avoiding Side-effects 1</a:t>
            </a:r>
            <a:endParaRPr lang="en-US" sz="7200" b="1" dirty="0">
              <a:solidFill>
                <a:srgbClr val="FFFF00"/>
              </a:solidFill>
            </a:endParaRPr>
          </a:p>
        </p:txBody>
      </p:sp>
      <p:sp>
        <p:nvSpPr>
          <p:cNvPr id="163" name="Shape 163"/>
          <p:cNvSpPr/>
          <p:nvPr/>
        </p:nvSpPr>
        <p:spPr>
          <a:xfrm>
            <a:off x="2755556" y="4645579"/>
            <a:ext cx="9296676" cy="2563103"/>
          </a:xfrm>
          <a:prstGeom prst="rect">
            <a:avLst/>
          </a:prstGeom>
          <a:noFill/>
          <a:ln>
            <a:noFill/>
          </a:ln>
        </p:spPr>
        <p:txBody>
          <a:bodyPr lIns="46578" tIns="46578" rIns="46578" bIns="46578" anchor="ctr" anchorCtr="0">
            <a:noAutofit/>
          </a:bodyPr>
          <a:lstStyle/>
          <a:p>
            <a:pPr marL="180975"/>
            <a:r>
              <a:rPr lang="en-US" sz="4000" dirty="0">
                <a:solidFill>
                  <a:srgbClr val="FFC000"/>
                </a:solidFill>
              </a:rPr>
              <a:t>Pure functions depend only on their </a:t>
            </a:r>
            <a:r>
              <a:rPr lang="en-US" sz="4000" i="1" dirty="0" smtClean="0">
                <a:solidFill>
                  <a:schemeClr val="bg1">
                    <a:lumMod val="95000"/>
                  </a:schemeClr>
                </a:solidFill>
              </a:rPr>
              <a:t>input-arguments</a:t>
            </a:r>
            <a:r>
              <a:rPr lang="en-US" sz="4000" dirty="0" smtClean="0">
                <a:solidFill>
                  <a:srgbClr val="FFC000"/>
                </a:solidFill>
              </a:rPr>
              <a:t> </a:t>
            </a:r>
            <a:r>
              <a:rPr lang="en-US" sz="4000" dirty="0">
                <a:solidFill>
                  <a:srgbClr val="FFC000"/>
                </a:solidFill>
              </a:rPr>
              <a:t>and return a value without causing side-effects. </a:t>
            </a:r>
            <a:endParaRPr lang="en-US" sz="4000" dirty="0" smtClean="0">
              <a:solidFill>
                <a:srgbClr val="FFC000"/>
              </a:solidFill>
            </a:endParaRPr>
          </a:p>
          <a:p>
            <a:pPr marL="752475" indent="-571500">
              <a:buFontTx/>
              <a:buChar char="-"/>
            </a:pPr>
            <a:endParaRPr lang="en-US" sz="4000" b="1" dirty="0" smtClean="0">
              <a:solidFill>
                <a:schemeClr val="bg1"/>
              </a:solidFill>
            </a:endParaRPr>
          </a:p>
          <a:p>
            <a:pPr marL="180975"/>
            <a:r>
              <a:rPr lang="en-US" sz="4000" b="1" dirty="0" err="1" smtClean="0">
                <a:solidFill>
                  <a:schemeClr val="bg1"/>
                </a:solidFill>
              </a:rPr>
              <a:t>const</a:t>
            </a:r>
            <a:r>
              <a:rPr lang="en-US" sz="4000" dirty="0" smtClean="0">
                <a:solidFill>
                  <a:schemeClr val="bg1"/>
                </a:solidFill>
              </a:rPr>
              <a:t> </a:t>
            </a:r>
            <a:r>
              <a:rPr lang="en-US" sz="4000" dirty="0" err="1">
                <a:solidFill>
                  <a:schemeClr val="bg1"/>
                </a:solidFill>
              </a:rPr>
              <a:t>incrementor</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a:solidFill>
                  <a:srgbClr val="92D050"/>
                </a:solidFill>
              </a:rPr>
              <a:t>count</a:t>
            </a:r>
            <a:r>
              <a:rPr lang="en-US" sz="4000" dirty="0">
                <a:solidFill>
                  <a:schemeClr val="bg1"/>
                </a:solidFill>
              </a:rPr>
              <a:t>) </a:t>
            </a:r>
            <a:r>
              <a:rPr lang="en-US" sz="4000" b="1" dirty="0">
                <a:solidFill>
                  <a:schemeClr val="bg1"/>
                </a:solidFill>
              </a:rPr>
              <a:t>=&gt;</a:t>
            </a:r>
            <a:r>
              <a:rPr lang="en-US" sz="4000" dirty="0">
                <a:solidFill>
                  <a:schemeClr val="bg1"/>
                </a:solidFill>
              </a:rPr>
              <a:t> </a:t>
            </a:r>
            <a:r>
              <a:rPr lang="en-US" sz="4000" dirty="0" smtClean="0">
                <a:solidFill>
                  <a:schemeClr val="bg1"/>
                </a:solidFill>
              </a:rPr>
              <a:t>{</a:t>
            </a:r>
          </a:p>
          <a:p>
            <a:pPr marL="180975"/>
            <a:r>
              <a:rPr lang="en-US" sz="4000" dirty="0">
                <a:solidFill>
                  <a:schemeClr val="bg1"/>
                </a:solidFill>
              </a:rPr>
              <a:t>	</a:t>
            </a:r>
            <a:r>
              <a:rPr lang="en-US" sz="4000" dirty="0" smtClean="0">
                <a:solidFill>
                  <a:schemeClr val="bg1"/>
                </a:solidFill>
              </a:rPr>
              <a:t>count </a:t>
            </a:r>
            <a:r>
              <a:rPr lang="en-US" sz="4000" b="1" dirty="0">
                <a:solidFill>
                  <a:schemeClr val="bg1"/>
                </a:solidFill>
              </a:rPr>
              <a:t>+</a:t>
            </a:r>
            <a:r>
              <a:rPr lang="en-US" sz="4000" dirty="0">
                <a:solidFill>
                  <a:schemeClr val="bg1"/>
                </a:solidFill>
              </a:rPr>
              <a:t> 1</a:t>
            </a:r>
            <a:r>
              <a:rPr lang="en-US" sz="4000" dirty="0" smtClean="0">
                <a:solidFill>
                  <a:schemeClr val="bg1"/>
                </a:solidFill>
              </a:rPr>
              <a:t>; </a:t>
            </a:r>
          </a:p>
          <a:p>
            <a:pPr marL="180975"/>
            <a:r>
              <a:rPr lang="en-US" sz="4000" dirty="0" smtClean="0">
                <a:solidFill>
                  <a:schemeClr val="bg1"/>
                </a:solidFill>
              </a:rPr>
              <a:t>};</a:t>
            </a:r>
            <a:endParaRPr lang="en-US" sz="4000" b="1" dirty="0" smtClean="0">
              <a:solidFill>
                <a:schemeClr val="bg1"/>
              </a:solidFill>
            </a:endParaRPr>
          </a:p>
        </p:txBody>
      </p:sp>
    </p:spTree>
    <p:extLst>
      <p:ext uri="{BB962C8B-B14F-4D97-AF65-F5344CB8AC3E}">
        <p14:creationId xmlns:p14="http://schemas.microsoft.com/office/powerpoint/2010/main" val="198714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Avoiding Side-effects 2</a:t>
            </a:r>
            <a:endParaRPr lang="en-US" sz="7200" b="1" dirty="0">
              <a:solidFill>
                <a:srgbClr val="FFFF00"/>
              </a:solidFill>
            </a:endParaRPr>
          </a:p>
        </p:txBody>
      </p:sp>
      <p:sp>
        <p:nvSpPr>
          <p:cNvPr id="163" name="Shape 163"/>
          <p:cNvSpPr/>
          <p:nvPr/>
        </p:nvSpPr>
        <p:spPr>
          <a:xfrm>
            <a:off x="2755556" y="4645579"/>
            <a:ext cx="10107828" cy="2563103"/>
          </a:xfrm>
          <a:prstGeom prst="rect">
            <a:avLst/>
          </a:prstGeom>
          <a:noFill/>
          <a:ln>
            <a:noFill/>
          </a:ln>
        </p:spPr>
        <p:txBody>
          <a:bodyPr lIns="46578" tIns="46578" rIns="46578" bIns="46578" anchor="ctr" anchorCtr="0">
            <a:noAutofit/>
          </a:bodyPr>
          <a:lstStyle/>
          <a:p>
            <a:pPr marL="180975"/>
            <a:r>
              <a:rPr lang="en-US" sz="4000" dirty="0" smtClean="0">
                <a:solidFill>
                  <a:srgbClr val="FFC000"/>
                </a:solidFill>
              </a:rPr>
              <a:t>Inputs should be </a:t>
            </a:r>
            <a:r>
              <a:rPr lang="en-US" sz="4000" i="1" dirty="0" smtClean="0">
                <a:solidFill>
                  <a:schemeClr val="bg1"/>
                </a:solidFill>
              </a:rPr>
              <a:t>immutable !</a:t>
            </a:r>
          </a:p>
          <a:p>
            <a:pPr marL="752475" indent="-571500">
              <a:buFontTx/>
              <a:buChar char="-"/>
            </a:pPr>
            <a:endParaRPr lang="en-US" sz="4000" b="1" dirty="0" smtClean="0">
              <a:solidFill>
                <a:schemeClr val="bg1"/>
              </a:solidFill>
            </a:endParaRPr>
          </a:p>
          <a:p>
            <a:pPr marL="180975"/>
            <a:r>
              <a:rPr lang="en-US" sz="4000" b="1" dirty="0" err="1">
                <a:solidFill>
                  <a:schemeClr val="bg1"/>
                </a:solidFill>
              </a:rPr>
              <a:t>const</a:t>
            </a:r>
            <a:r>
              <a:rPr lang="en-US" sz="4000" dirty="0">
                <a:solidFill>
                  <a:schemeClr val="bg1"/>
                </a:solidFill>
              </a:rPr>
              <a:t> </a:t>
            </a:r>
            <a:r>
              <a:rPr lang="en-US" sz="4000" dirty="0">
                <a:solidFill>
                  <a:srgbClr val="92D050"/>
                </a:solidFill>
              </a:rPr>
              <a:t>array</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err="1">
                <a:solidFill>
                  <a:schemeClr val="bg1"/>
                </a:solidFill>
              </a:rPr>
              <a:t>Object.freeze</a:t>
            </a:r>
            <a:r>
              <a:rPr lang="en-US" sz="4000" dirty="0">
                <a:solidFill>
                  <a:schemeClr val="bg1"/>
                </a:solidFill>
              </a:rPr>
              <a:t>([3,1,2]); </a:t>
            </a:r>
            <a:endParaRPr lang="en-US" sz="4000" dirty="0" smtClean="0">
              <a:solidFill>
                <a:schemeClr val="bg1"/>
              </a:solidFill>
            </a:endParaRPr>
          </a:p>
          <a:p>
            <a:pPr marL="180975"/>
            <a:r>
              <a:rPr lang="en-US" sz="4000" b="1" dirty="0" err="1" smtClean="0">
                <a:solidFill>
                  <a:schemeClr val="bg1"/>
                </a:solidFill>
              </a:rPr>
              <a:t>const</a:t>
            </a:r>
            <a:r>
              <a:rPr lang="en-US" sz="4000" dirty="0" smtClean="0">
                <a:solidFill>
                  <a:schemeClr val="bg1"/>
                </a:solidFill>
              </a:rPr>
              <a:t> </a:t>
            </a:r>
            <a:r>
              <a:rPr lang="en-US" sz="4000" dirty="0" err="1">
                <a:solidFill>
                  <a:schemeClr val="bg1"/>
                </a:solidFill>
              </a:rPr>
              <a:t>getFirst</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a:solidFill>
                  <a:srgbClr val="92D050"/>
                </a:solidFill>
              </a:rPr>
              <a:t>array</a:t>
            </a:r>
            <a:r>
              <a:rPr lang="en-US" sz="4000" dirty="0">
                <a:solidFill>
                  <a:schemeClr val="bg1"/>
                </a:solidFill>
              </a:rPr>
              <a:t>) </a:t>
            </a:r>
            <a:r>
              <a:rPr lang="en-US" sz="4000" b="1" dirty="0">
                <a:solidFill>
                  <a:schemeClr val="bg1"/>
                </a:solidFill>
              </a:rPr>
              <a:t>=&gt;</a:t>
            </a:r>
            <a:r>
              <a:rPr lang="en-US" sz="4000" dirty="0">
                <a:solidFill>
                  <a:schemeClr val="bg1"/>
                </a:solidFill>
              </a:rPr>
              <a:t> </a:t>
            </a:r>
            <a:r>
              <a:rPr lang="en-US" sz="4000" dirty="0" smtClean="0">
                <a:solidFill>
                  <a:schemeClr val="bg1"/>
                </a:solidFill>
              </a:rPr>
              <a:t>{</a:t>
            </a:r>
          </a:p>
          <a:p>
            <a:pPr marL="180975"/>
            <a:r>
              <a:rPr lang="en-US" sz="4000" dirty="0" smtClean="0">
                <a:solidFill>
                  <a:schemeClr val="bg1"/>
                </a:solidFill>
              </a:rPr>
              <a:t> 	</a:t>
            </a:r>
            <a:r>
              <a:rPr lang="en-US" sz="4000" b="1" dirty="0" smtClean="0">
                <a:solidFill>
                  <a:schemeClr val="bg1"/>
                </a:solidFill>
              </a:rPr>
              <a:t>return</a:t>
            </a:r>
            <a:r>
              <a:rPr lang="en-US" sz="4000" dirty="0" smtClean="0">
                <a:solidFill>
                  <a:schemeClr val="bg1"/>
                </a:solidFill>
              </a:rPr>
              <a:t> </a:t>
            </a:r>
            <a:r>
              <a:rPr lang="en-US" sz="4000" dirty="0">
                <a:solidFill>
                  <a:srgbClr val="92D050"/>
                </a:solidFill>
              </a:rPr>
              <a:t>array</a:t>
            </a:r>
            <a:r>
              <a:rPr lang="en-US" sz="4000" dirty="0">
                <a:solidFill>
                  <a:schemeClr val="bg1"/>
                </a:solidFill>
              </a:rPr>
              <a:t>[0]; </a:t>
            </a:r>
            <a:endParaRPr lang="en-US" sz="4000" dirty="0" smtClean="0">
              <a:solidFill>
                <a:schemeClr val="bg1"/>
              </a:solidFill>
            </a:endParaRPr>
          </a:p>
          <a:p>
            <a:pPr marL="180975"/>
            <a:r>
              <a:rPr lang="en-US" sz="4000" dirty="0" smtClean="0">
                <a:solidFill>
                  <a:schemeClr val="bg1"/>
                </a:solidFill>
              </a:rPr>
              <a:t>}; </a:t>
            </a:r>
          </a:p>
          <a:p>
            <a:pPr marL="180975"/>
            <a:r>
              <a:rPr lang="en-US" sz="4000" dirty="0" err="1" smtClean="0">
                <a:solidFill>
                  <a:schemeClr val="bg1"/>
                </a:solidFill>
              </a:rPr>
              <a:t>getFirst</a:t>
            </a:r>
            <a:r>
              <a:rPr lang="en-US" sz="4000" dirty="0" smtClean="0">
                <a:solidFill>
                  <a:schemeClr val="bg1"/>
                </a:solidFill>
              </a:rPr>
              <a:t>(</a:t>
            </a:r>
            <a:r>
              <a:rPr lang="en-US" sz="4000" dirty="0" smtClean="0">
                <a:solidFill>
                  <a:srgbClr val="92D050"/>
                </a:solidFill>
              </a:rPr>
              <a:t>array</a:t>
            </a:r>
            <a:r>
              <a:rPr lang="en-US" sz="4000" dirty="0">
                <a:solidFill>
                  <a:schemeClr val="bg1"/>
                </a:solidFill>
              </a:rPr>
              <a:t>) </a:t>
            </a:r>
            <a:r>
              <a:rPr lang="en-US" sz="4000" dirty="0" smtClean="0">
                <a:solidFill>
                  <a:schemeClr val="bg1"/>
                </a:solidFill>
              </a:rPr>
              <a:t> </a:t>
            </a:r>
            <a:r>
              <a:rPr lang="en-US" sz="4000" i="1" dirty="0" smtClean="0">
                <a:solidFill>
                  <a:srgbClr val="FFFF00"/>
                </a:solidFill>
              </a:rPr>
              <a:t>// </a:t>
            </a:r>
            <a:r>
              <a:rPr lang="en-US" sz="4000" i="1" dirty="0">
                <a:solidFill>
                  <a:srgbClr val="FFFF00"/>
                </a:solidFill>
              </a:rPr>
              <a:t>3</a:t>
            </a:r>
            <a:r>
              <a:rPr lang="en-US" sz="4000" dirty="0">
                <a:solidFill>
                  <a:srgbClr val="FFFF00"/>
                </a:solidFill>
              </a:rPr>
              <a:t> </a:t>
            </a:r>
            <a:endParaRPr lang="en-US" sz="4000" dirty="0" smtClean="0">
              <a:solidFill>
                <a:srgbClr val="FFFF00"/>
              </a:solidFill>
            </a:endParaRPr>
          </a:p>
          <a:p>
            <a:pPr marL="180975"/>
            <a:r>
              <a:rPr lang="en-US" sz="4000" dirty="0" err="1" smtClean="0">
                <a:solidFill>
                  <a:srgbClr val="92D050"/>
                </a:solidFill>
              </a:rPr>
              <a:t>array</a:t>
            </a:r>
            <a:r>
              <a:rPr lang="en-US" sz="4000" dirty="0" err="1" smtClean="0">
                <a:solidFill>
                  <a:schemeClr val="bg1"/>
                </a:solidFill>
              </a:rPr>
              <a:t>.sort</a:t>
            </a:r>
            <a:r>
              <a:rPr lang="en-US" sz="4000" dirty="0">
                <a:solidFill>
                  <a:schemeClr val="bg1"/>
                </a:solidFill>
              </a:rPr>
              <a:t>(); </a:t>
            </a:r>
            <a:r>
              <a:rPr lang="en-US" sz="4000" dirty="0" smtClean="0">
                <a:solidFill>
                  <a:schemeClr val="bg1"/>
                </a:solidFill>
              </a:rPr>
              <a:t> </a:t>
            </a:r>
            <a:r>
              <a:rPr lang="en-US" sz="4000" i="1" dirty="0" smtClean="0">
                <a:solidFill>
                  <a:srgbClr val="FFFF00"/>
                </a:solidFill>
              </a:rPr>
              <a:t>// </a:t>
            </a:r>
            <a:r>
              <a:rPr lang="en-US" sz="4000" i="1" dirty="0" err="1" smtClean="0">
                <a:solidFill>
                  <a:srgbClr val="FFFF00"/>
                </a:solidFill>
              </a:rPr>
              <a:t>TypeError</a:t>
            </a:r>
            <a:endParaRPr lang="en-US" sz="4000" dirty="0" smtClean="0">
              <a:solidFill>
                <a:srgbClr val="FFFF00"/>
              </a:solidFill>
            </a:endParaRPr>
          </a:p>
          <a:p>
            <a:pPr marL="180975"/>
            <a:r>
              <a:rPr lang="en-US" sz="4000" dirty="0" err="1" smtClean="0">
                <a:solidFill>
                  <a:schemeClr val="bg1"/>
                </a:solidFill>
              </a:rPr>
              <a:t>getFirst</a:t>
            </a:r>
            <a:r>
              <a:rPr lang="en-US" sz="4000" dirty="0" smtClean="0">
                <a:solidFill>
                  <a:schemeClr val="bg1"/>
                </a:solidFill>
              </a:rPr>
              <a:t>(</a:t>
            </a:r>
            <a:r>
              <a:rPr lang="en-US" sz="4000" dirty="0" smtClean="0">
                <a:solidFill>
                  <a:srgbClr val="92D050"/>
                </a:solidFill>
              </a:rPr>
              <a:t>array</a:t>
            </a:r>
            <a:r>
              <a:rPr lang="en-US" sz="4000" dirty="0" smtClean="0">
                <a:solidFill>
                  <a:schemeClr val="bg1"/>
                </a:solidFill>
              </a:rPr>
              <a:t>) </a:t>
            </a:r>
            <a:r>
              <a:rPr lang="en-US" sz="4000" i="1" dirty="0" smtClean="0">
                <a:solidFill>
                  <a:srgbClr val="FFFF00"/>
                </a:solidFill>
              </a:rPr>
              <a:t>// 3</a:t>
            </a:r>
            <a:r>
              <a:rPr lang="en-US" sz="4000" dirty="0" smtClean="0">
                <a:solidFill>
                  <a:srgbClr val="FFFF00"/>
                </a:solidFill>
              </a:rPr>
              <a:t> </a:t>
            </a:r>
            <a:r>
              <a:rPr lang="en-US" sz="4000" dirty="0" smtClean="0"/>
              <a:t>) </a:t>
            </a:r>
            <a:r>
              <a:rPr lang="en-US" sz="4000" i="1" dirty="0"/>
              <a:t>// 3</a:t>
            </a:r>
            <a:endParaRPr lang="en-US" sz="4000" b="1" dirty="0" smtClean="0">
              <a:solidFill>
                <a:schemeClr val="bg1"/>
              </a:solidFill>
            </a:endParaRPr>
          </a:p>
        </p:txBody>
      </p:sp>
    </p:spTree>
    <p:extLst>
      <p:ext uri="{BB962C8B-B14F-4D97-AF65-F5344CB8AC3E}">
        <p14:creationId xmlns:p14="http://schemas.microsoft.com/office/powerpoint/2010/main" val="65515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Avoiding Side-effects 2</a:t>
            </a:r>
            <a:endParaRPr lang="en-US" sz="7200" b="1" dirty="0">
              <a:solidFill>
                <a:srgbClr val="FFFF00"/>
              </a:solidFill>
            </a:endParaRPr>
          </a:p>
        </p:txBody>
      </p:sp>
      <p:sp>
        <p:nvSpPr>
          <p:cNvPr id="163" name="Shape 163"/>
          <p:cNvSpPr/>
          <p:nvPr/>
        </p:nvSpPr>
        <p:spPr>
          <a:xfrm>
            <a:off x="1841156" y="4633222"/>
            <a:ext cx="11163644" cy="2563103"/>
          </a:xfrm>
          <a:prstGeom prst="rect">
            <a:avLst/>
          </a:prstGeom>
          <a:noFill/>
          <a:ln>
            <a:noFill/>
          </a:ln>
        </p:spPr>
        <p:txBody>
          <a:bodyPr lIns="46578" tIns="46578" rIns="46578" bIns="46578" anchor="ctr" anchorCtr="0">
            <a:noAutofit/>
          </a:bodyPr>
          <a:lstStyle/>
          <a:p>
            <a:pPr marL="180975"/>
            <a:r>
              <a:rPr lang="en-US" sz="4000" dirty="0" smtClean="0">
                <a:solidFill>
                  <a:srgbClr val="FFC000"/>
                </a:solidFill>
              </a:rPr>
              <a:t>Inputs should be </a:t>
            </a:r>
            <a:r>
              <a:rPr lang="en-US" sz="4000" i="1" dirty="0" smtClean="0">
                <a:solidFill>
                  <a:schemeClr val="bg1"/>
                </a:solidFill>
              </a:rPr>
              <a:t>immutable !</a:t>
            </a:r>
          </a:p>
          <a:p>
            <a:pPr marL="752475" indent="-571500">
              <a:buFontTx/>
              <a:buChar char="-"/>
            </a:pPr>
            <a:endParaRPr lang="en-US" sz="4000" b="1" dirty="0" smtClean="0">
              <a:solidFill>
                <a:schemeClr val="bg1"/>
              </a:solidFill>
            </a:endParaRPr>
          </a:p>
          <a:p>
            <a:pPr marL="180975"/>
            <a:r>
              <a:rPr lang="en-US" sz="4000" b="1" dirty="0" err="1">
                <a:solidFill>
                  <a:schemeClr val="bg1"/>
                </a:solidFill>
              </a:rPr>
              <a:t>const</a:t>
            </a:r>
            <a:r>
              <a:rPr lang="en-US" sz="4000" dirty="0">
                <a:solidFill>
                  <a:schemeClr val="bg1"/>
                </a:solidFill>
              </a:rPr>
              <a:t> </a:t>
            </a:r>
            <a:r>
              <a:rPr lang="en-US" sz="4000" dirty="0" err="1">
                <a:solidFill>
                  <a:schemeClr val="bg1"/>
                </a:solidFill>
              </a:rPr>
              <a:t>prevArr</a:t>
            </a:r>
            <a:r>
              <a:rPr lang="en-US" sz="4000" dirty="0">
                <a:solidFill>
                  <a:schemeClr val="bg1"/>
                </a:solidFill>
              </a:rPr>
              <a:t> </a:t>
            </a:r>
            <a:r>
              <a:rPr lang="en-US" sz="4000" b="1" dirty="0" smtClean="0">
                <a:solidFill>
                  <a:schemeClr val="bg1"/>
                </a:solidFill>
              </a:rPr>
              <a:t>=</a:t>
            </a:r>
            <a:r>
              <a:rPr lang="en-US" sz="4000" dirty="0" smtClean="0">
                <a:solidFill>
                  <a:schemeClr val="bg1"/>
                </a:solidFill>
              </a:rPr>
              <a:t> </a:t>
            </a:r>
            <a:r>
              <a:rPr lang="en-US" sz="4000" dirty="0" err="1">
                <a:solidFill>
                  <a:schemeClr val="bg1"/>
                </a:solidFill>
              </a:rPr>
              <a:t>Object.freeze</a:t>
            </a:r>
            <a:r>
              <a:rPr lang="en-US" sz="4000" dirty="0">
                <a:solidFill>
                  <a:schemeClr val="bg1"/>
                </a:solidFill>
              </a:rPr>
              <a:t>([3,1,2</a:t>
            </a:r>
            <a:r>
              <a:rPr lang="en-US" sz="4000" dirty="0" smtClean="0">
                <a:solidFill>
                  <a:schemeClr val="bg1"/>
                </a:solidFill>
              </a:rPr>
              <a:t>]); </a:t>
            </a:r>
            <a:r>
              <a:rPr lang="en-US" sz="2400" dirty="0" smtClean="0">
                <a:solidFill>
                  <a:srgbClr val="FFC000"/>
                </a:solidFill>
              </a:rPr>
              <a:t>// immutable</a:t>
            </a:r>
          </a:p>
          <a:p>
            <a:pPr marL="180975"/>
            <a:r>
              <a:rPr lang="en-US" sz="4000" dirty="0" err="1">
                <a:solidFill>
                  <a:schemeClr val="bg1"/>
                </a:solidFill>
              </a:rPr>
              <a:t>c</a:t>
            </a:r>
            <a:r>
              <a:rPr lang="en-US" sz="4000" dirty="0" err="1" smtClean="0">
                <a:solidFill>
                  <a:schemeClr val="bg1"/>
                </a:solidFill>
              </a:rPr>
              <a:t>onst</a:t>
            </a:r>
            <a:r>
              <a:rPr lang="en-US" sz="4000" dirty="0" smtClean="0">
                <a:solidFill>
                  <a:schemeClr val="bg1"/>
                </a:solidFill>
              </a:rPr>
              <a:t> </a:t>
            </a:r>
            <a:r>
              <a:rPr lang="en-US" sz="4000" dirty="0" smtClean="0">
                <a:solidFill>
                  <a:srgbClr val="92D050"/>
                </a:solidFill>
              </a:rPr>
              <a:t>array </a:t>
            </a:r>
            <a:r>
              <a:rPr lang="en-US" sz="4000" dirty="0" smtClean="0">
                <a:solidFill>
                  <a:schemeClr val="bg1"/>
                </a:solidFill>
              </a:rPr>
              <a:t>= </a:t>
            </a:r>
            <a:r>
              <a:rPr lang="en-US" sz="4000" dirty="0">
                <a:solidFill>
                  <a:schemeClr val="bg1"/>
                </a:solidFill>
              </a:rPr>
              <a:t>[ </a:t>
            </a:r>
            <a:r>
              <a:rPr lang="en-US" sz="4000" dirty="0">
                <a:solidFill>
                  <a:srgbClr val="FFFF00"/>
                </a:solidFill>
              </a:rPr>
              <a:t>...</a:t>
            </a:r>
            <a:r>
              <a:rPr lang="en-US" sz="4000" dirty="0" err="1">
                <a:solidFill>
                  <a:srgbClr val="FFFF00"/>
                </a:solidFill>
              </a:rPr>
              <a:t>prevArr</a:t>
            </a:r>
            <a:r>
              <a:rPr lang="en-US" sz="4000" dirty="0">
                <a:solidFill>
                  <a:srgbClr val="FFFF00"/>
                </a:solidFill>
              </a:rPr>
              <a:t> </a:t>
            </a:r>
            <a:r>
              <a:rPr lang="en-US" sz="4000" dirty="0" smtClean="0">
                <a:solidFill>
                  <a:schemeClr val="bg1"/>
                </a:solidFill>
              </a:rPr>
              <a:t>]  </a:t>
            </a:r>
            <a:r>
              <a:rPr lang="en-US" sz="2800" dirty="0" smtClean="0">
                <a:solidFill>
                  <a:srgbClr val="FF0000"/>
                </a:solidFill>
              </a:rPr>
              <a:t>// copy with </a:t>
            </a:r>
            <a:r>
              <a:rPr lang="en-US" sz="2800" dirty="0">
                <a:solidFill>
                  <a:srgbClr val="FF0000"/>
                </a:solidFill>
              </a:rPr>
              <a:t>spread operator</a:t>
            </a:r>
            <a:endParaRPr lang="en-US" sz="2800" dirty="0" smtClean="0">
              <a:solidFill>
                <a:srgbClr val="FF0000"/>
              </a:solidFill>
            </a:endParaRPr>
          </a:p>
          <a:p>
            <a:pPr marL="180975"/>
            <a:r>
              <a:rPr lang="en-US" sz="4000" b="1" dirty="0" err="1" smtClean="0">
                <a:solidFill>
                  <a:schemeClr val="bg1"/>
                </a:solidFill>
              </a:rPr>
              <a:t>const</a:t>
            </a:r>
            <a:r>
              <a:rPr lang="en-US" sz="4000" dirty="0" smtClean="0">
                <a:solidFill>
                  <a:schemeClr val="bg1"/>
                </a:solidFill>
              </a:rPr>
              <a:t> </a:t>
            </a:r>
            <a:r>
              <a:rPr lang="en-US" sz="4000" dirty="0" err="1">
                <a:solidFill>
                  <a:schemeClr val="bg1"/>
                </a:solidFill>
              </a:rPr>
              <a:t>getFirst</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a:solidFill>
                  <a:schemeClr val="bg1"/>
                </a:solidFill>
              </a:rPr>
              <a:t>(</a:t>
            </a:r>
            <a:r>
              <a:rPr lang="en-US" sz="4000" dirty="0" smtClean="0">
                <a:solidFill>
                  <a:srgbClr val="92D050"/>
                </a:solidFill>
              </a:rPr>
              <a:t>array</a:t>
            </a:r>
            <a:r>
              <a:rPr lang="en-US" sz="4000" dirty="0" smtClean="0">
                <a:solidFill>
                  <a:schemeClr val="bg1"/>
                </a:solidFill>
              </a:rPr>
              <a:t>) </a:t>
            </a:r>
            <a:r>
              <a:rPr lang="en-US" sz="4000" b="1" dirty="0">
                <a:solidFill>
                  <a:schemeClr val="bg1"/>
                </a:solidFill>
              </a:rPr>
              <a:t>=&gt;</a:t>
            </a:r>
            <a:r>
              <a:rPr lang="en-US" sz="4000" dirty="0">
                <a:solidFill>
                  <a:schemeClr val="bg1"/>
                </a:solidFill>
              </a:rPr>
              <a:t> </a:t>
            </a:r>
            <a:r>
              <a:rPr lang="en-US" sz="4000" dirty="0" smtClean="0">
                <a:solidFill>
                  <a:schemeClr val="bg1"/>
                </a:solidFill>
              </a:rPr>
              <a:t>{</a:t>
            </a:r>
          </a:p>
          <a:p>
            <a:pPr marL="180975"/>
            <a:r>
              <a:rPr lang="en-US" sz="4000" dirty="0" smtClean="0">
                <a:solidFill>
                  <a:schemeClr val="bg1"/>
                </a:solidFill>
              </a:rPr>
              <a:t> 	</a:t>
            </a:r>
            <a:r>
              <a:rPr lang="en-US" sz="4000" b="1" dirty="0" smtClean="0">
                <a:solidFill>
                  <a:schemeClr val="bg1"/>
                </a:solidFill>
              </a:rPr>
              <a:t>return</a:t>
            </a:r>
            <a:r>
              <a:rPr lang="en-US" sz="4000" dirty="0" smtClean="0">
                <a:solidFill>
                  <a:schemeClr val="bg1"/>
                </a:solidFill>
              </a:rPr>
              <a:t> </a:t>
            </a:r>
            <a:r>
              <a:rPr lang="en-US" sz="4000" dirty="0">
                <a:solidFill>
                  <a:srgbClr val="92D050"/>
                </a:solidFill>
              </a:rPr>
              <a:t>array</a:t>
            </a:r>
            <a:r>
              <a:rPr lang="en-US" sz="4000" dirty="0">
                <a:solidFill>
                  <a:schemeClr val="bg1"/>
                </a:solidFill>
              </a:rPr>
              <a:t>[0]; </a:t>
            </a:r>
            <a:endParaRPr lang="en-US" sz="4000" dirty="0" smtClean="0">
              <a:solidFill>
                <a:schemeClr val="bg1"/>
              </a:solidFill>
            </a:endParaRPr>
          </a:p>
          <a:p>
            <a:pPr marL="180975"/>
            <a:r>
              <a:rPr lang="en-US" sz="4000" dirty="0" smtClean="0">
                <a:solidFill>
                  <a:schemeClr val="bg1"/>
                </a:solidFill>
              </a:rPr>
              <a:t>}; </a:t>
            </a:r>
          </a:p>
          <a:p>
            <a:pPr marL="180975"/>
            <a:r>
              <a:rPr lang="en-US" sz="4000" dirty="0" err="1" smtClean="0">
                <a:solidFill>
                  <a:schemeClr val="bg1"/>
                </a:solidFill>
              </a:rPr>
              <a:t>getFirst</a:t>
            </a:r>
            <a:r>
              <a:rPr lang="en-US" sz="4000" dirty="0" smtClean="0">
                <a:solidFill>
                  <a:schemeClr val="bg1"/>
                </a:solidFill>
              </a:rPr>
              <a:t>(</a:t>
            </a:r>
            <a:r>
              <a:rPr lang="en-US" sz="4000" dirty="0" smtClean="0">
                <a:solidFill>
                  <a:srgbClr val="92D050"/>
                </a:solidFill>
              </a:rPr>
              <a:t>array</a:t>
            </a:r>
            <a:r>
              <a:rPr lang="en-US" sz="4000" dirty="0">
                <a:solidFill>
                  <a:schemeClr val="bg1"/>
                </a:solidFill>
              </a:rPr>
              <a:t>) </a:t>
            </a:r>
            <a:r>
              <a:rPr lang="en-US" sz="4000" dirty="0" smtClean="0">
                <a:solidFill>
                  <a:schemeClr val="bg1"/>
                </a:solidFill>
              </a:rPr>
              <a:t> </a:t>
            </a:r>
            <a:r>
              <a:rPr lang="en-US" sz="4000" i="1" dirty="0" smtClean="0">
                <a:solidFill>
                  <a:srgbClr val="FFFF00"/>
                </a:solidFill>
              </a:rPr>
              <a:t>// </a:t>
            </a:r>
            <a:r>
              <a:rPr lang="en-US" sz="4000" i="1" dirty="0">
                <a:solidFill>
                  <a:srgbClr val="FFFF00"/>
                </a:solidFill>
              </a:rPr>
              <a:t>3</a:t>
            </a:r>
            <a:r>
              <a:rPr lang="en-US" sz="4000" dirty="0">
                <a:solidFill>
                  <a:srgbClr val="FFFF00"/>
                </a:solidFill>
              </a:rPr>
              <a:t> </a:t>
            </a:r>
            <a:endParaRPr lang="en-US" sz="4000" dirty="0" smtClean="0">
              <a:solidFill>
                <a:srgbClr val="FFFF00"/>
              </a:solidFill>
            </a:endParaRPr>
          </a:p>
          <a:p>
            <a:pPr marL="180975"/>
            <a:r>
              <a:rPr lang="en-US" sz="4000" dirty="0" err="1" smtClean="0">
                <a:solidFill>
                  <a:srgbClr val="92D050"/>
                </a:solidFill>
              </a:rPr>
              <a:t>array</a:t>
            </a:r>
            <a:r>
              <a:rPr lang="en-US" sz="4000" dirty="0" err="1" smtClean="0">
                <a:solidFill>
                  <a:schemeClr val="bg1"/>
                </a:solidFill>
              </a:rPr>
              <a:t>.sort</a:t>
            </a:r>
            <a:r>
              <a:rPr lang="en-US" sz="4000" dirty="0">
                <a:solidFill>
                  <a:schemeClr val="bg1"/>
                </a:solidFill>
              </a:rPr>
              <a:t>(); </a:t>
            </a:r>
            <a:r>
              <a:rPr lang="en-US" sz="4000" dirty="0" smtClean="0">
                <a:solidFill>
                  <a:schemeClr val="bg1"/>
                </a:solidFill>
              </a:rPr>
              <a:t> </a:t>
            </a:r>
          </a:p>
          <a:p>
            <a:pPr marL="180975"/>
            <a:r>
              <a:rPr lang="en-US" sz="4000" dirty="0" err="1" smtClean="0">
                <a:solidFill>
                  <a:schemeClr val="bg1"/>
                </a:solidFill>
              </a:rPr>
              <a:t>getFirst</a:t>
            </a:r>
            <a:r>
              <a:rPr lang="en-US" sz="4000" dirty="0" smtClean="0">
                <a:solidFill>
                  <a:schemeClr val="bg1"/>
                </a:solidFill>
              </a:rPr>
              <a:t>(</a:t>
            </a:r>
            <a:r>
              <a:rPr lang="en-US" sz="4000" dirty="0" smtClean="0">
                <a:solidFill>
                  <a:srgbClr val="92D050"/>
                </a:solidFill>
              </a:rPr>
              <a:t>array</a:t>
            </a:r>
            <a:r>
              <a:rPr lang="en-US" sz="4000" dirty="0" smtClean="0">
                <a:solidFill>
                  <a:schemeClr val="bg1"/>
                </a:solidFill>
              </a:rPr>
              <a:t>);  </a:t>
            </a:r>
            <a:r>
              <a:rPr lang="en-US" sz="4000" i="1" dirty="0" smtClean="0">
                <a:solidFill>
                  <a:srgbClr val="FFFF00"/>
                </a:solidFill>
              </a:rPr>
              <a:t>// 1</a:t>
            </a:r>
            <a:r>
              <a:rPr lang="en-US" sz="4000" dirty="0" smtClean="0"/>
              <a:t>) </a:t>
            </a:r>
            <a:r>
              <a:rPr lang="en-US" sz="4000" i="1" dirty="0"/>
              <a:t>// 3</a:t>
            </a:r>
            <a:endParaRPr lang="en-US" sz="4000" b="1" dirty="0" smtClean="0">
              <a:solidFill>
                <a:schemeClr val="bg1"/>
              </a:solidFill>
            </a:endParaRPr>
          </a:p>
        </p:txBody>
      </p:sp>
    </p:spTree>
    <p:extLst>
      <p:ext uri="{BB962C8B-B14F-4D97-AF65-F5344CB8AC3E}">
        <p14:creationId xmlns:p14="http://schemas.microsoft.com/office/powerpoint/2010/main" val="1291874135"/>
      </p:ext>
    </p:extLst>
  </p:cSld>
  <p:clrMapOvr>
    <a:masterClrMapping/>
  </p:clrMapOvr>
</p:sld>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3062</TotalTime>
  <Words>1051</Words>
  <Application>Microsoft Macintosh PowerPoint</Application>
  <PresentationFormat>Custom</PresentationFormat>
  <Paragraphs>276</Paragraphs>
  <Slides>30</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Consolas</vt:lpstr>
      <vt:lpstr>Helvetica Neue</vt:lpstr>
      <vt:lpstr>Arial</vt:lpstr>
      <vt:lpstr>Black</vt:lpstr>
      <vt:lpstr>Functional programming</vt:lpstr>
      <vt:lpstr>Functional paradigm</vt:lpstr>
      <vt:lpstr>Side-effect 1</vt:lpstr>
      <vt:lpstr>Side-effect 2</vt:lpstr>
      <vt:lpstr>Side-effect 3</vt:lpstr>
      <vt:lpstr>Problems with Side-effects</vt:lpstr>
      <vt:lpstr>Avoiding Side-effects 1</vt:lpstr>
      <vt:lpstr>Avoiding Side-effects 2</vt:lpstr>
      <vt:lpstr>Avoiding Side-effects 2</vt:lpstr>
      <vt:lpstr>Array https://developer.mozilla.org/en-US/docs/Web/JavaScript/Reference/Global_Objects/Array/prototype#Mutator_methods</vt:lpstr>
      <vt:lpstr>Array</vt:lpstr>
      <vt:lpstr>For-loop</vt:lpstr>
      <vt:lpstr> For-loop use Array.map() </vt:lpstr>
      <vt:lpstr> Chaining functions </vt:lpstr>
      <vt:lpstr> Rules map-method</vt:lpstr>
      <vt:lpstr> Transform values </vt:lpstr>
      <vt:lpstr> Transform values use Array.Filter() </vt:lpstr>
      <vt:lpstr> Combine values </vt:lpstr>
      <vt:lpstr> Combine values use reduce-method </vt:lpstr>
      <vt:lpstr> Higher order functions </vt:lpstr>
      <vt:lpstr> Higher order functions </vt:lpstr>
      <vt:lpstr> Currying </vt:lpstr>
      <vt:lpstr> Currying </vt:lpstr>
      <vt:lpstr> Currying </vt:lpstr>
      <vt:lpstr> Recursion</vt:lpstr>
      <vt:lpstr>Exercise Array.Reduce()</vt:lpstr>
      <vt:lpstr> Exercise Array.map()</vt:lpstr>
      <vt:lpstr> Exercise Array.filter()</vt:lpstr>
      <vt:lpstr> Higher order functions </vt:lpstr>
      <vt:lpstr> Currying </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dag 1</dc:title>
  <cp:lastModifiedBy>Eijgermans, Peter</cp:lastModifiedBy>
  <cp:revision>82</cp:revision>
  <dcterms:modified xsi:type="dcterms:W3CDTF">2018-04-25T06:05:45Z</dcterms:modified>
</cp:coreProperties>
</file>