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9" r:id="rId22"/>
    <p:sldId id="400" r:id="rId23"/>
    <p:sldId id="401" r:id="rId24"/>
    <p:sldId id="406" r:id="rId25"/>
    <p:sldId id="407" r:id="rId26"/>
    <p:sldId id="402" r:id="rId27"/>
    <p:sldId id="393" r:id="rId28"/>
    <p:sldId id="395" r:id="rId29"/>
    <p:sldId id="394" r:id="rId30"/>
    <p:sldId id="396"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3935" autoAdjust="0"/>
  </p:normalViewPr>
  <p:slideViewPr>
    <p:cSldViewPr snapToGrid="0">
      <p:cViewPr varScale="1">
        <p:scale>
          <a:sx n="78" d="100"/>
          <a:sy n="78" d="100"/>
        </p:scale>
        <p:origin x="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30-04-18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BookSearchComponent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BookSearchComponent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Databinding = </a:t>
            </a:r>
            <a:r>
              <a:rPr lang="nl-NL" sz="1200" b="0" i="0" kern="1200" dirty="0" smtClean="0">
                <a:solidFill>
                  <a:schemeClr val="tx1"/>
                </a:solidFill>
                <a:effectLst/>
                <a:latin typeface="+mn-lt"/>
                <a:ea typeface="+mn-ea"/>
                <a:cs typeface="+mn-cs"/>
              </a:rPr>
              <a:t>Data binding in </a:t>
            </a:r>
            <a:r>
              <a:rPr lang="nl-NL" sz="1200" b="0" i="0" kern="1200" dirty="0" err="1" smtClean="0">
                <a:solidFill>
                  <a:schemeClr val="tx1"/>
                </a:solidFill>
                <a:effectLst/>
                <a:latin typeface="+mn-lt"/>
                <a:ea typeface="+mn-ea"/>
                <a:cs typeface="+mn-cs"/>
              </a:rPr>
              <a:t>AngularJS</a:t>
            </a:r>
            <a:r>
              <a:rPr lang="nl-NL" sz="1200" b="0" i="0" kern="1200" dirty="0" smtClean="0">
                <a:solidFill>
                  <a:schemeClr val="tx1"/>
                </a:solidFill>
                <a:effectLst/>
                <a:latin typeface="+mn-lt"/>
                <a:ea typeface="+mn-ea"/>
                <a:cs typeface="+mn-cs"/>
              </a:rPr>
              <a:t> is </a:t>
            </a:r>
            <a:r>
              <a:rPr lang="nl-NL" sz="1200" b="0" i="0" kern="1200" dirty="0" err="1" smtClean="0">
                <a:solidFill>
                  <a:schemeClr val="tx1"/>
                </a:solidFill>
                <a:effectLst/>
                <a:latin typeface="+mn-lt"/>
                <a:ea typeface="+mn-ea"/>
                <a:cs typeface="+mn-cs"/>
              </a:rPr>
              <a:t>the</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synchronization</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between</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the</a:t>
            </a:r>
            <a:r>
              <a:rPr lang="nl-NL" sz="1200" b="0" i="0" kern="1200" dirty="0" smtClean="0">
                <a:solidFill>
                  <a:schemeClr val="tx1"/>
                </a:solidFill>
                <a:effectLst/>
                <a:latin typeface="+mn-lt"/>
                <a:ea typeface="+mn-ea"/>
                <a:cs typeface="+mn-cs"/>
              </a:rPr>
              <a:t> model </a:t>
            </a:r>
            <a:r>
              <a:rPr lang="nl-NL" sz="1200" b="0" i="0" kern="1200" dirty="0" err="1" smtClean="0">
                <a:solidFill>
                  <a:schemeClr val="tx1"/>
                </a:solidFill>
                <a:effectLst/>
                <a:latin typeface="+mn-lt"/>
                <a:ea typeface="+mn-ea"/>
                <a:cs typeface="+mn-cs"/>
              </a:rPr>
              <a:t>and</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the</a:t>
            </a:r>
            <a:r>
              <a:rPr lang="nl-NL" sz="1200" b="0" i="0" kern="1200" dirty="0" smtClean="0">
                <a:solidFill>
                  <a:schemeClr val="tx1"/>
                </a:solidFill>
                <a:effectLst/>
                <a:latin typeface="+mn-lt"/>
                <a:ea typeface="+mn-ea"/>
                <a:cs typeface="+mn-cs"/>
              </a:rPr>
              <a:t> view.</a:t>
            </a:r>
          </a:p>
          <a:p>
            <a:r>
              <a:rPr lang="nl-NL" smtClean="0"/>
              <a:t/>
            </a:r>
            <a:br>
              <a:rPr lang="nl-NL" smtClean="0"/>
            </a:b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err="1" smtClean="0">
                <a:solidFill>
                  <a:srgbClr val="FF0000"/>
                </a:solidFill>
              </a:rPr>
              <a:t>Example</a:t>
            </a:r>
            <a:r>
              <a:rPr lang="nl-NL" sz="1200" b="1" dirty="0" smtClean="0">
                <a:solidFill>
                  <a:srgbClr val="FF0000"/>
                </a:solidFill>
              </a:rPr>
              <a:t> stream: </a:t>
            </a:r>
            <a:r>
              <a:rPr lang="nl-NL" sz="1200" b="1" dirty="0" smtClean="0"/>
              <a:t>list of ’share </a:t>
            </a:r>
            <a:r>
              <a:rPr lang="nl-NL" sz="1200" b="1" dirty="0" err="1" smtClean="0"/>
              <a:t>prices</a:t>
            </a:r>
            <a:r>
              <a:rPr lang="nl-NL" sz="1200" b="1" dirty="0" smtClean="0"/>
              <a:t>’ </a:t>
            </a:r>
            <a:r>
              <a:rPr lang="nl-NL" sz="1200" b="1" dirty="0" err="1" smtClean="0"/>
              <a:t>which</a:t>
            </a:r>
            <a:r>
              <a:rPr lang="nl-NL" sz="1200" b="1" dirty="0" smtClean="0"/>
              <a:t> changes </a:t>
            </a:r>
            <a:r>
              <a:rPr lang="nl-NL" sz="1200" b="1" dirty="0" err="1" smtClean="0"/>
              <a:t>each</a:t>
            </a:r>
            <a:r>
              <a:rPr lang="nl-NL" sz="1200" b="1" dirty="0" smtClean="0"/>
              <a:t> minute.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  (= PUSH BERICHT)</a:t>
            </a:r>
            <a:endParaRPr lang="en-US" b="1"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ES6</a:t>
            </a:r>
            <a:r>
              <a:rPr lang="en-US" baseline="0" dirty="0" smtClean="0"/>
              <a:t> </a:t>
            </a:r>
            <a:r>
              <a:rPr lang="en-US" b="1" dirty="0" smtClean="0"/>
              <a:t>arrow functions</a:t>
            </a:r>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r>
              <a:rPr lang="nl-NL" b="1" i="1" baseline="0" dirty="0" smtClean="0"/>
              <a:t>. Program in a OO </a:t>
            </a:r>
            <a:r>
              <a:rPr lang="nl-NL" b="1" i="1" baseline="0" dirty="0" err="1" smtClean="0"/>
              <a:t>style</a:t>
            </a:r>
            <a:r>
              <a:rPr lang="nl-NL" b="1" i="1" baseline="0" dirty="0" smtClean="0"/>
              <a: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a:t>
            </a:r>
            <a:r>
              <a:rPr lang="en-US" dirty="0" smtClean="0"/>
              <a:t>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a:t>
            </a:r>
            <a:r>
              <a:rPr lang="en-US" baseline="0" dirty="0" smtClean="0"/>
              <a:t>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30-04-18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30-04-18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30-04-18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30-04-18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30-04-18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9.tif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Observable</a:t>
            </a:r>
            <a:endParaRPr lang="en-US" b="1" dirty="0"/>
          </a:p>
        </p:txBody>
      </p:sp>
      <p:pic>
        <p:nvPicPr>
          <p:cNvPr id="3" name="Picture 2"/>
          <p:cNvPicPr>
            <a:picLocks noChangeAspect="1"/>
          </p:cNvPicPr>
          <p:nvPr/>
        </p:nvPicPr>
        <p:blipFill>
          <a:blip r:embed="rId2"/>
          <a:stretch>
            <a:fillRect/>
          </a:stretch>
        </p:blipFill>
        <p:spPr>
          <a:xfrm>
            <a:off x="1317165" y="2416374"/>
            <a:ext cx="10036635" cy="3784305"/>
          </a:xfrm>
          <a:prstGeom prst="rect">
            <a:avLst/>
          </a:prstGeom>
        </p:spPr>
      </p:pic>
      <p:sp>
        <p:nvSpPr>
          <p:cNvPr id="4" name="Rectangle 3"/>
          <p:cNvSpPr/>
          <p:nvPr/>
        </p:nvSpPr>
        <p:spPr>
          <a:xfrm>
            <a:off x="4103538" y="1690688"/>
            <a:ext cx="3691010" cy="369332"/>
          </a:xfrm>
          <a:prstGeom prst="rect">
            <a:avLst/>
          </a:prstGeom>
        </p:spPr>
        <p:txBody>
          <a:bodyPr wrap="none">
            <a:spAutoFit/>
          </a:bodyPr>
          <a:lstStyle/>
          <a:p>
            <a:pPr algn="ctr"/>
            <a:r>
              <a:rPr lang="nl-NL" b="1" dirty="0">
                <a:solidFill>
                  <a:srgbClr val="FF0000"/>
                </a:solidFill>
              </a:rPr>
              <a:t>Returns a stream of </a:t>
            </a:r>
            <a:r>
              <a:rPr lang="nl-NL" b="1" dirty="0" err="1">
                <a:solidFill>
                  <a:srgbClr val="FF0000"/>
                </a:solidFill>
              </a:rPr>
              <a:t>values</a:t>
            </a:r>
            <a:r>
              <a:rPr lang="nl-NL" b="1" dirty="0">
                <a:solidFill>
                  <a:srgbClr val="FF0000"/>
                </a:solidFill>
              </a:rPr>
              <a:t> over time</a:t>
            </a:r>
          </a:p>
        </p:txBody>
      </p:sp>
    </p:spTree>
    <p:extLst>
      <p:ext uri="{BB962C8B-B14F-4D97-AF65-F5344CB8AC3E}">
        <p14:creationId xmlns:p14="http://schemas.microsoft.com/office/powerpoint/2010/main" val="122797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i="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4" name="Picture 3"/>
          <p:cNvPicPr>
            <a:picLocks noChangeAspect="1"/>
          </p:cNvPicPr>
          <p:nvPr/>
        </p:nvPicPr>
        <p:blipFill>
          <a:blip r:embed="rId3"/>
          <a:stretch>
            <a:fillRect/>
          </a:stretch>
        </p:blipFill>
        <p:spPr>
          <a:xfrm>
            <a:off x="9033432" y="2605948"/>
            <a:ext cx="2176387" cy="820605"/>
          </a:xfrm>
          <a:prstGeom prst="rect">
            <a:avLst/>
          </a:prstGeom>
        </p:spPr>
      </p:pic>
      <p:pic>
        <p:nvPicPr>
          <p:cNvPr id="5" name="Picture 4"/>
          <p:cNvPicPr>
            <a:picLocks noChangeAspect="1"/>
          </p:cNvPicPr>
          <p:nvPr/>
        </p:nvPicPr>
        <p:blipFill>
          <a:blip r:embed="rId4"/>
          <a:stretch>
            <a:fillRect/>
          </a:stretch>
        </p:blipFill>
        <p:spPr>
          <a:xfrm>
            <a:off x="373626" y="3016250"/>
            <a:ext cx="2511157" cy="1883368"/>
          </a:xfrm>
          <a:prstGeom prst="rect">
            <a:avLst/>
          </a:prstGeom>
        </p:spPr>
      </p:pic>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3526971" y="2257313"/>
            <a:ext cx="5484081" cy="1569660"/>
          </a:xfrm>
          <a:prstGeom prst="rect">
            <a:avLst/>
          </a:prstGeom>
        </p:spPr>
        <p:txBody>
          <a:bodyPr wrap="square">
            <a:spAutoFit/>
          </a:bodyPr>
          <a:lstStyle/>
          <a:p>
            <a:pPr algn="ctr"/>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pPr algn="ctr"/>
            <a:endParaRPr lang="en-US" sz="3200" b="1" dirty="0">
              <a:solidFill>
                <a:srgbClr val="C00000"/>
              </a:solidFill>
            </a:endParaRPr>
          </a:p>
          <a:p>
            <a:pPr algn="ctr"/>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5124480"/>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rgbClr val="00B050"/>
                </a:solidFill>
              </a:rPr>
              <a:t>result</a:t>
            </a:r>
            <a:r>
              <a:rPr lang="nl-NL" sz="2400" b="1" u="sng" dirty="0" smtClean="0">
                <a:solidFill>
                  <a:schemeClr val="accent2"/>
                </a:solidFill>
              </a:rPr>
              <a:t> </a:t>
            </a:r>
            <a:r>
              <a:rPr lang="nl-NL" sz="2400" b="1" u="sng" dirty="0" smtClean="0"/>
              <a:t>= </a:t>
            </a:r>
            <a:r>
              <a:rPr lang="nl-NL" sz="2400" b="1" dirty="0" err="1" smtClean="0">
                <a:solidFill>
                  <a:schemeClr val="accent2"/>
                </a:solidFill>
              </a:rPr>
              <a:t>source</a:t>
            </a:r>
            <a:r>
              <a:rPr lang="nl-NL" sz="2400" b="1" u="sng" dirty="0" err="1" smtClean="0"/>
              <a:t>.</a:t>
            </a:r>
            <a:r>
              <a:rPr lang="nl-NL" sz="2400" b="1" u="sng" dirty="0" err="1" smtClean="0">
                <a:solidFill>
                  <a:srgbClr val="C00000"/>
                </a:solidFill>
              </a:rPr>
              <a:t>subscribe</a:t>
            </a:r>
            <a:r>
              <a:rPr lang="nl-NL" sz="2400" b="1" u="sng" dirty="0" smtClean="0"/>
              <a:t>(</a:t>
            </a:r>
            <a:r>
              <a:rPr lang="nl-NL" sz="3600" b="1" u="sng" dirty="0" smtClean="0"/>
              <a:t>x =&gt;</a:t>
            </a:r>
            <a:r>
              <a:rPr lang="nl-NL" sz="2400" b="1" u="sng" dirty="0" smtClean="0"/>
              <a: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smtClean="0">
                <a:solidFill>
                  <a:srgbClr val="FF0000"/>
                </a:solidFill>
              </a:rPr>
              <a:t>import</a:t>
            </a:r>
            <a:r>
              <a:rPr lang="en-US" sz="1400" b="1" dirty="0" smtClean="0"/>
              <a:t> </a:t>
            </a:r>
            <a:r>
              <a:rPr lang="en-US" sz="1400" b="1" dirty="0"/>
              <a:t>{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FFC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C000"/>
                </a:solidFill>
              </a:rPr>
              <a:t>bookService</a:t>
            </a:r>
            <a:r>
              <a:rPr lang="en-US" sz="2400" b="1" dirty="0"/>
              <a:t>: </a:t>
            </a:r>
            <a:r>
              <a:rPr lang="en-US" sz="2400" b="1" dirty="0" err="1">
                <a:solidFill>
                  <a:srgbClr val="C00000"/>
                </a:solidFill>
              </a:rPr>
              <a:t>BookService</a:t>
            </a:r>
            <a:r>
              <a:rPr lang="en-US" sz="2400" b="1" dirty="0"/>
              <a:t>) { </a:t>
            </a: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a:t>
            </a:r>
            <a:r>
              <a:rPr lang="en-US" sz="2400" b="1" dirty="0" err="1" smtClean="0">
                <a:solidFill>
                  <a:srgbClr val="FFC000"/>
                </a:solidFill>
              </a:rPr>
              <a:t>bookService</a:t>
            </a:r>
            <a:r>
              <a:rPr lang="en-US" sz="2400" b="1" dirty="0" err="1" smtClean="0"/>
              <a:t>.getBooks</a:t>
            </a:r>
            <a:r>
              <a:rPr lang="en-US" sz="2400" b="1" dirty="0"/>
              <a:t>()</a:t>
            </a:r>
          </a:p>
          <a:p>
            <a:pPr marL="0" indent="0">
              <a:buNone/>
            </a:pPr>
            <a:r>
              <a:rPr lang="en-US" sz="2400" b="1" dirty="0" smtClean="0"/>
              <a:t>		</a:t>
            </a:r>
            <a:r>
              <a:rPr lang="en-US" b="1" i="1" dirty="0" smtClean="0">
                <a:solidFill>
                  <a:srgbClr val="FF0000"/>
                </a:solidFill>
              </a:rPr>
              <a:t>.</a:t>
            </a:r>
            <a:r>
              <a:rPr lang="en-US" b="1" i="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000" b="1" i="1" dirty="0">
                <a:solidFill>
                  <a:schemeClr val="tx1"/>
                </a:solidFill>
              </a:rPr>
              <a:t>A component </a:t>
            </a:r>
            <a:r>
              <a:rPr lang="nl-NL" sz="2000" b="1" i="1" dirty="0" err="1">
                <a:solidFill>
                  <a:schemeClr val="tx1"/>
                </a:solidFill>
              </a:rPr>
              <a:t>adds</a:t>
            </a:r>
            <a:r>
              <a:rPr lang="nl-NL" sz="2000" b="1" i="1" dirty="0">
                <a:solidFill>
                  <a:schemeClr val="tx1"/>
                </a:solidFill>
              </a:rPr>
              <a:t> logic </a:t>
            </a:r>
            <a:r>
              <a:rPr lang="nl-NL" sz="2000" b="1" i="1" dirty="0" err="1">
                <a:solidFill>
                  <a:schemeClr val="tx1"/>
                </a:solidFill>
              </a:rPr>
              <a:t>to</a:t>
            </a:r>
            <a:r>
              <a:rPr lang="nl-NL" sz="2000" b="1" i="1" dirty="0">
                <a:solidFill>
                  <a:schemeClr val="tx1"/>
                </a:solidFill>
              </a:rPr>
              <a:t> </a:t>
            </a:r>
            <a:r>
              <a:rPr lang="nl-NL" sz="2000" b="1" i="1" dirty="0" err="1" smtClean="0">
                <a:solidFill>
                  <a:schemeClr val="tx1"/>
                </a:solidFill>
              </a:rPr>
              <a:t>the</a:t>
            </a:r>
            <a:r>
              <a:rPr lang="nl-NL" sz="2000" b="1" i="1" dirty="0" smtClean="0">
                <a:solidFill>
                  <a:schemeClr val="tx1"/>
                </a:solidFill>
              </a:rPr>
              <a:t> </a:t>
            </a:r>
            <a:r>
              <a:rPr lang="nl-NL" sz="2000" b="1" i="1" dirty="0">
                <a:solidFill>
                  <a:schemeClr val="tx1"/>
                </a:solidFill>
              </a:rPr>
              <a:t>DOM </a:t>
            </a:r>
            <a:r>
              <a:rPr lang="nl-NL" sz="2000" b="1" i="1" dirty="0" err="1" smtClean="0">
                <a:solidFill>
                  <a:schemeClr val="tx1"/>
                </a:solidFill>
              </a:rPr>
              <a:t>elements</a:t>
            </a:r>
            <a:r>
              <a:rPr lang="nl-NL" sz="2400" b="1" dirty="0">
                <a:solidFill>
                  <a:schemeClr val="tx1"/>
                </a:solidFill>
              </a:rPr>
              <a:t/>
            </a:r>
            <a:br>
              <a:rPr lang="nl-NL" sz="2400" b="1" dirty="0">
                <a:solidFill>
                  <a:schemeClr val="tx1"/>
                </a:solidFill>
              </a:rPr>
            </a:br>
            <a:r>
              <a:rPr lang="nl-NL" sz="2400" dirty="0" err="1">
                <a:solidFill>
                  <a:srgbClr val="C00000"/>
                </a:solidFill>
              </a:rPr>
              <a:t>Angular</a:t>
            </a:r>
            <a:r>
              <a:rPr lang="nl-NL" sz="2400" dirty="0">
                <a:solidFill>
                  <a:srgbClr val="C00000"/>
                </a:solidFill>
              </a:rPr>
              <a:t> app </a:t>
            </a:r>
            <a:r>
              <a:rPr lang="nl-NL" sz="2400" dirty="0" err="1">
                <a:solidFill>
                  <a:srgbClr val="C00000"/>
                </a:solidFill>
              </a:rPr>
              <a:t>consist</a:t>
            </a:r>
            <a:r>
              <a:rPr lang="nl-NL" sz="2400" dirty="0">
                <a:solidFill>
                  <a:srgbClr val="C00000"/>
                </a:solidFill>
              </a:rPr>
              <a:t> of a </a:t>
            </a:r>
            <a:r>
              <a:rPr lang="nl-NL" sz="2400" b="1" i="1" dirty="0">
                <a:solidFill>
                  <a:srgbClr val="C00000"/>
                </a:solidFill>
              </a:rPr>
              <a:t>treestructuur</a:t>
            </a:r>
            <a:r>
              <a:rPr lang="nl-NL" sz="2400" dirty="0">
                <a:solidFill>
                  <a:srgbClr val="C00000"/>
                </a:solidFill>
              </a:rPr>
              <a:t> of </a:t>
            </a:r>
            <a:r>
              <a:rPr lang="nl-NL" sz="2400" dirty="0" err="1">
                <a:solidFill>
                  <a:srgbClr val="C00000"/>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DashboardComponent</a:t>
            </a:r>
            <a:r>
              <a:rPr lang="nl-NL" sz="2000" b="1" dirty="0" smtClean="0"/>
              <a:t> </a:t>
            </a:r>
            <a:r>
              <a:rPr lang="nl-NL" sz="2000" b="1" dirty="0" smtClean="0"/>
              <a:t>{</a:t>
            </a:r>
            <a:endParaRPr lang="nl-NL" sz="2000" b="1" dirty="0"/>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11808</TotalTime>
  <Words>1033</Words>
  <Application>Microsoft Macintosh PowerPoint</Application>
  <PresentationFormat>Widescreen</PresentationFormat>
  <Paragraphs>357</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the DOM elements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1667</cp:revision>
  <dcterms:created xsi:type="dcterms:W3CDTF">2015-09-06T10:02:24Z</dcterms:created>
  <dcterms:modified xsi:type="dcterms:W3CDTF">2018-04-30T19:36:22Z</dcterms:modified>
</cp:coreProperties>
</file>