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2"/>
  </p:notesMasterIdLst>
  <p:sldIdLst>
    <p:sldId id="256" r:id="rId2"/>
    <p:sldId id="304" r:id="rId3"/>
    <p:sldId id="257" r:id="rId4"/>
    <p:sldId id="258" r:id="rId5"/>
    <p:sldId id="259" r:id="rId6"/>
    <p:sldId id="260" r:id="rId7"/>
    <p:sldId id="291" r:id="rId8"/>
    <p:sldId id="295" r:id="rId9"/>
    <p:sldId id="296" r:id="rId10"/>
    <p:sldId id="297" r:id="rId11"/>
    <p:sldId id="298" r:id="rId12"/>
    <p:sldId id="299" r:id="rId13"/>
    <p:sldId id="300" r:id="rId14"/>
    <p:sldId id="292" r:id="rId15"/>
    <p:sldId id="284" r:id="rId16"/>
    <p:sldId id="287" r:id="rId17"/>
    <p:sldId id="302" r:id="rId18"/>
    <p:sldId id="273" r:id="rId19"/>
    <p:sldId id="263" r:id="rId20"/>
    <p:sldId id="294" r:id="rId21"/>
    <p:sldId id="301" r:id="rId22"/>
    <p:sldId id="288" r:id="rId23"/>
    <p:sldId id="289" r:id="rId24"/>
    <p:sldId id="303" r:id="rId25"/>
    <p:sldId id="274" r:id="rId26"/>
    <p:sldId id="275" r:id="rId27"/>
    <p:sldId id="276" r:id="rId28"/>
    <p:sldId id="277" r:id="rId29"/>
    <p:sldId id="278" r:id="rId30"/>
    <p:sldId id="282" r:id="rId31"/>
  </p:sldIdLst>
  <p:sldSz cx="13004800" cy="9753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ijgermans, Peter" initials="EP" lastIdx="1" clrIdx="0">
    <p:extLst/>
  </p:cmAuthor>
  <p:cmAuthor id="2" name="Eijgermans, Peter" initials="EP [2]" lastIdx="1" clrIdx="1">
    <p:extLst/>
  </p:cmAuthor>
  <p:cmAuthor id="3" name="Eijgermans, Peter" initials="EP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E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35"/>
    <p:restoredTop sz="85676"/>
  </p:normalViewPr>
  <p:slideViewPr>
    <p:cSldViewPr snapToGrid="0" snapToObjects="1">
      <p:cViewPr varScale="1">
        <p:scale>
          <a:sx n="57" d="100"/>
          <a:sy n="57" d="100"/>
        </p:scale>
        <p:origin x="9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function" TargetMode="External"/><Relationship Id="rId4" Type="http://schemas.openxmlformats.org/officeDocument/2006/relationships/hyperlink" Target="https://developer.mozilla.org/en-US/docs/Web/JavaScript/Reference/Operators/this" TargetMode="External"/><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function" TargetMode="External"/><Relationship Id="rId4" Type="http://schemas.openxmlformats.org/officeDocument/2006/relationships/hyperlink" Target="https://developer.mozilla.org/en-US/docs/Web/JavaScript/Reference/Operators/this" TargetMode="External"/><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developer.mozilla.org/en-US/docs/Web/JavaScript/Guide/Expressions_and_Operators#Expression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dirty="0" smtClean="0"/>
              <a:t>http://</a:t>
            </a:r>
            <a:r>
              <a:rPr lang="en-US" dirty="0" err="1" smtClean="0"/>
              <a:t>coenraets.org</a:t>
            </a:r>
            <a:r>
              <a:rPr lang="en-US" dirty="0" smtClean="0"/>
              <a:t>/present/react/#3</a:t>
            </a:r>
          </a:p>
          <a:p>
            <a:pPr lvl="0">
              <a:spcBef>
                <a:spcPts val="0"/>
              </a:spcBef>
              <a:buNone/>
            </a:pPr>
            <a:endParaRPr lang="en-US" dirty="0" smtClean="0"/>
          </a:p>
          <a:p>
            <a:pPr lvl="0">
              <a:spcBef>
                <a:spcPts val="0"/>
              </a:spcBef>
              <a:buNone/>
            </a:pPr>
            <a:r>
              <a:rPr lang="en-US" dirty="0" smtClean="0"/>
              <a:t>http://</a:t>
            </a:r>
            <a:r>
              <a:rPr lang="en-US" dirty="0" err="1" smtClean="0"/>
              <a:t>slides.com</a:t>
            </a:r>
            <a:r>
              <a:rPr lang="en-US" dirty="0" smtClean="0"/>
              <a:t>/</a:t>
            </a:r>
            <a:r>
              <a:rPr lang="en-US" dirty="0" err="1" smtClean="0"/>
              <a:t>alexanderfarennikov</a:t>
            </a:r>
            <a:r>
              <a:rPr lang="en-US" dirty="0" smtClean="0"/>
              <a:t>/react-</a:t>
            </a:r>
            <a:r>
              <a:rPr lang="en-US" dirty="0" err="1" smtClean="0"/>
              <a:t>js</a:t>
            </a:r>
            <a:r>
              <a:rPr lang="en-US" dirty="0" smtClean="0"/>
              <a:t>-fundamentals/</a:t>
            </a:r>
            <a:r>
              <a:rPr lang="en-US" dirty="0" err="1" smtClean="0"/>
              <a:t>fullscreen</a:t>
            </a:r>
            <a:r>
              <a:rPr lang="en-US" dirty="0" smtClean="0"/>
              <a:t>#/20</a:t>
            </a:r>
          </a:p>
          <a:p>
            <a:pPr lvl="0">
              <a:spcBef>
                <a:spcPts val="0"/>
              </a:spcBef>
              <a:buNone/>
            </a:pPr>
            <a:endParaRPr lang="en-US" dirty="0" smtClean="0"/>
          </a:p>
          <a:p>
            <a:pPr lvl="0">
              <a:spcBef>
                <a:spcPts val="0"/>
              </a:spcBef>
              <a:buNone/>
            </a:pPr>
            <a:r>
              <a:rPr lang="en-US" dirty="0" smtClean="0"/>
              <a:t>https://</a:t>
            </a:r>
            <a:r>
              <a:rPr lang="en-US" dirty="0" err="1" smtClean="0"/>
              <a:t>scotch.io</a:t>
            </a:r>
            <a:r>
              <a:rPr lang="en-US" dirty="0" smtClean="0"/>
              <a:t>/tutorials/learning-react-getting-started-and-concepts</a:t>
            </a:r>
            <a:endParaRPr dirty="0"/>
          </a:p>
        </p:txBody>
      </p:sp>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3291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nl-NL" dirty="0" smtClean="0"/>
              <a:t>Export? </a:t>
            </a:r>
            <a:endParaRPr dirty="0"/>
          </a:p>
        </p:txBody>
      </p:sp>
    </p:spTree>
    <p:extLst>
      <p:ext uri="{BB962C8B-B14F-4D97-AF65-F5344CB8AC3E}">
        <p14:creationId xmlns:p14="http://schemas.microsoft.com/office/powerpoint/2010/main" val="532328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06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US" b="1" dirty="0" smtClean="0"/>
              <a:t>Set</a:t>
            </a:r>
            <a:r>
              <a:rPr lang="en-US" b="1" baseline="0" dirty="0" smtClean="0"/>
              <a:t> State!</a:t>
            </a:r>
          </a:p>
          <a:p>
            <a:pPr lvl="0">
              <a:spcBef>
                <a:spcPts val="0"/>
              </a:spcBef>
              <a:buNone/>
            </a:pPr>
            <a:endParaRPr lang="en-US" dirty="0" smtClean="0"/>
          </a:p>
          <a:p>
            <a:pPr lvl="0">
              <a:spcBef>
                <a:spcPts val="0"/>
              </a:spcBef>
              <a:buNone/>
            </a:pPr>
            <a:r>
              <a:rPr lang="en-US" dirty="0" smtClean="0"/>
              <a:t>Use</a:t>
            </a:r>
            <a:r>
              <a:rPr lang="en-US" baseline="0" dirty="0" smtClean="0"/>
              <a:t> AXIOS: </a:t>
            </a:r>
            <a:r>
              <a:rPr lang="en-US" sz="2200" b="0" i="0" u="none" strike="noStrike" kern="1200" cap="none" dirty="0" smtClean="0">
                <a:solidFill>
                  <a:schemeClr val="tx1"/>
                </a:solidFill>
                <a:effectLst/>
                <a:latin typeface="Helvetica Neue"/>
                <a:ea typeface="Helvetica Neue"/>
                <a:cs typeface="Helvetica Neue"/>
                <a:sym typeface="Helvetica Neue"/>
              </a:rPr>
              <a:t>Promise based HTTP client for </a:t>
            </a:r>
            <a:r>
              <a:rPr lang="en-US" sz="2200" b="0" i="0" u="none" strike="noStrike" kern="1200" cap="none" dirty="0" err="1" smtClean="0">
                <a:solidFill>
                  <a:schemeClr val="tx1"/>
                </a:solidFill>
                <a:effectLst/>
                <a:latin typeface="Helvetica Neue"/>
                <a:ea typeface="Helvetica Neue"/>
                <a:cs typeface="Helvetica Neue"/>
                <a:sym typeface="Helvetica Neue"/>
              </a:rPr>
              <a:t>node.js</a:t>
            </a:r>
            <a:endParaRPr lang="en-US" dirty="0" smtClean="0"/>
          </a:p>
          <a:p>
            <a:pPr lvl="0">
              <a:spcBef>
                <a:spcPts val="0"/>
              </a:spcBef>
              <a:buNone/>
            </a:pPr>
            <a:endParaRPr lang="en-US" dirty="0" smtClean="0"/>
          </a:p>
          <a:p>
            <a:pPr lvl="0">
              <a:spcBef>
                <a:spcPts val="0"/>
              </a:spcBef>
              <a:buNone/>
            </a:pPr>
            <a:r>
              <a:rPr lang="en-US" dirty="0" smtClean="0"/>
              <a:t>Use ES6</a:t>
            </a:r>
            <a:r>
              <a:rPr lang="en-US" baseline="0" dirty="0" smtClean="0"/>
              <a:t> </a:t>
            </a:r>
            <a:r>
              <a:rPr lang="en-US" dirty="0" smtClean="0"/>
              <a:t>arrow functions</a:t>
            </a:r>
          </a:p>
          <a:p>
            <a:pPr lvl="0">
              <a:spcBef>
                <a:spcPts val="0"/>
              </a:spcBef>
              <a:buNone/>
            </a:pPr>
            <a:endParaRPr lang="en-US" dirty="0" smtClean="0"/>
          </a:p>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An </a:t>
            </a:r>
            <a:r>
              <a:rPr lang="en-US" sz="2200" b="1" i="0" u="none" strike="noStrike" kern="1200" cap="none" dirty="0" smtClean="0">
                <a:solidFill>
                  <a:schemeClr val="tx1"/>
                </a:solidFill>
                <a:effectLst/>
                <a:latin typeface="Helvetica Neue"/>
                <a:ea typeface="Helvetica Neue"/>
                <a:cs typeface="Helvetica Neue"/>
                <a:sym typeface="Helvetica Neue"/>
              </a:rPr>
              <a:t>arrow function expression</a:t>
            </a:r>
            <a:r>
              <a:rPr lang="en-US" sz="2200" b="0" i="0" u="none" strike="noStrike" kern="1200" cap="none" dirty="0" smtClean="0">
                <a:solidFill>
                  <a:schemeClr val="tx1"/>
                </a:solidFill>
                <a:effectLst/>
                <a:latin typeface="Helvetica Neue"/>
                <a:ea typeface="Helvetica Neue"/>
                <a:cs typeface="Helvetica Neue"/>
                <a:sym typeface="Helvetica Neue"/>
              </a:rPr>
              <a:t> has a shorter syntax than a </a:t>
            </a:r>
            <a:r>
              <a:rPr lang="en-US" sz="2200" b="0" i="0" u="none" strike="noStrike" kern="1200" cap="none" dirty="0" smtClean="0">
                <a:solidFill>
                  <a:schemeClr val="tx1"/>
                </a:solidFill>
                <a:effectLst/>
                <a:latin typeface="Helvetica Neue"/>
                <a:ea typeface="Helvetica Neue"/>
                <a:cs typeface="Helvetica Neue"/>
                <a:sym typeface="Helvetica Neue"/>
                <a:hlinkClick r:id="rId3"/>
              </a:rPr>
              <a:t>function expression</a:t>
            </a:r>
            <a:r>
              <a:rPr lang="en-US" sz="2200" b="0" i="0" u="none" strike="noStrike" kern="1200" cap="none" dirty="0" smtClean="0">
                <a:solidFill>
                  <a:schemeClr val="tx1"/>
                </a:solidFill>
                <a:effectLst/>
                <a:latin typeface="Helvetica Neue"/>
                <a:ea typeface="Helvetica Neue"/>
                <a:cs typeface="Helvetica Neue"/>
                <a:sym typeface="Helvetica Neue"/>
              </a:rPr>
              <a:t> and does not bind its own </a:t>
            </a:r>
            <a:r>
              <a:rPr lang="en-US" sz="2200" b="0" i="0" u="none" strike="noStrike" kern="1200" cap="none" dirty="0" smtClean="0">
                <a:solidFill>
                  <a:schemeClr val="tx1"/>
                </a:solidFill>
                <a:effectLst/>
                <a:latin typeface="Helvetica Neue"/>
                <a:ea typeface="Helvetica Neue"/>
                <a:cs typeface="Helvetica Neue"/>
                <a:sym typeface="Helvetica Neue"/>
                <a:hlinkClick r:id="rId4"/>
              </a:rPr>
              <a:t>this</a:t>
            </a:r>
            <a:r>
              <a:rPr lang="en-US" sz="2200" b="0" i="0" u="none" strike="noStrike" kern="1200" cap="none" dirty="0" smtClean="0">
                <a:solidFill>
                  <a:schemeClr val="tx1"/>
                </a:solidFill>
                <a:effectLst/>
                <a:latin typeface="Helvetica Neue"/>
                <a:ea typeface="Helvetica Neue"/>
                <a:cs typeface="Helvetica Neue"/>
                <a:sym typeface="Helvetica Neue"/>
              </a:rPr>
              <a:t>.</a:t>
            </a:r>
          </a:p>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You can program</a:t>
            </a:r>
            <a:r>
              <a:rPr lang="en-US" sz="2200" b="0" i="0" u="none" strike="noStrike" kern="1200" cap="none" baseline="0" dirty="0" smtClean="0">
                <a:solidFill>
                  <a:schemeClr val="tx1"/>
                </a:solidFill>
                <a:effectLst/>
                <a:latin typeface="Helvetica Neue"/>
                <a:ea typeface="Helvetica Neue"/>
                <a:cs typeface="Helvetica Neue"/>
                <a:sym typeface="Helvetica Neue"/>
              </a:rPr>
              <a:t> in</a:t>
            </a:r>
            <a:r>
              <a:rPr lang="en-US" sz="2200" b="0" i="0" u="none" strike="noStrike" kern="1200" cap="none" dirty="0" smtClean="0">
                <a:solidFill>
                  <a:schemeClr val="tx1"/>
                </a:solidFill>
                <a:effectLst/>
                <a:latin typeface="Helvetica Neue"/>
                <a:ea typeface="Helvetica Neue"/>
                <a:cs typeface="Helvetica Neue"/>
                <a:sym typeface="Helvetica Neue"/>
              </a:rPr>
              <a:t> an object oriented OR </a:t>
            </a:r>
            <a:r>
              <a:rPr lang="en-US" sz="2200" b="1" i="0" u="none" strike="noStrike" kern="1200" cap="none" dirty="0" smtClean="0">
                <a:solidFill>
                  <a:schemeClr val="tx1"/>
                </a:solidFill>
                <a:effectLst/>
                <a:latin typeface="Helvetica Neue"/>
                <a:ea typeface="Helvetica Neue"/>
                <a:cs typeface="Helvetica Neue"/>
                <a:sym typeface="Helvetica Neue"/>
              </a:rPr>
              <a:t>functional way </a:t>
            </a:r>
            <a:r>
              <a:rPr lang="en-US" sz="2200" b="0" i="0" u="none" strike="noStrike" kern="1200" cap="none" dirty="0" smtClean="0">
                <a:solidFill>
                  <a:schemeClr val="tx1"/>
                </a:solidFill>
                <a:effectLst/>
                <a:latin typeface="Helvetica Neue"/>
                <a:ea typeface="Helvetica Neue"/>
                <a:cs typeface="Helvetica Neue"/>
                <a:sym typeface="Helvetica Neue"/>
              </a:rPr>
              <a:t>with</a:t>
            </a:r>
            <a:r>
              <a:rPr lang="en-US" sz="2200" b="0" i="0" u="none" strike="noStrike" kern="1200" cap="none" baseline="0" dirty="0" smtClean="0">
                <a:solidFill>
                  <a:schemeClr val="tx1"/>
                </a:solidFill>
                <a:effectLst/>
                <a:latin typeface="Helvetica Neue"/>
                <a:ea typeface="Helvetica Neue"/>
                <a:cs typeface="Helvetica Neue"/>
                <a:sym typeface="Helvetica Neue"/>
              </a:rPr>
              <a:t> Arrow functions.</a:t>
            </a:r>
            <a:endParaRPr lang="en-US" dirty="0" smtClean="0"/>
          </a:p>
          <a:p>
            <a:endParaRPr lang="en-US" dirty="0"/>
          </a:p>
        </p:txBody>
      </p:sp>
    </p:spTree>
    <p:extLst>
      <p:ext uri="{BB962C8B-B14F-4D97-AF65-F5344CB8AC3E}">
        <p14:creationId xmlns:p14="http://schemas.microsoft.com/office/powerpoint/2010/main" val="479909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dirty="0" smtClean="0"/>
              <a:t>Use ES6</a:t>
            </a:r>
            <a:r>
              <a:rPr lang="en-US" baseline="0" dirty="0" smtClean="0"/>
              <a:t> </a:t>
            </a:r>
            <a:r>
              <a:rPr lang="en-US" dirty="0" smtClean="0"/>
              <a:t>arrow functions</a:t>
            </a:r>
          </a:p>
          <a:p>
            <a:pPr lvl="0">
              <a:spcBef>
                <a:spcPts val="0"/>
              </a:spcBef>
              <a:buNone/>
            </a:pPr>
            <a:endParaRPr lang="en-US" dirty="0" smtClean="0"/>
          </a:p>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An </a:t>
            </a:r>
            <a:r>
              <a:rPr lang="en-US" sz="2200" b="1" i="0" u="none" strike="noStrike" kern="1200" cap="none" dirty="0" smtClean="0">
                <a:solidFill>
                  <a:schemeClr val="tx1"/>
                </a:solidFill>
                <a:effectLst/>
                <a:latin typeface="Helvetica Neue"/>
                <a:ea typeface="Helvetica Neue"/>
                <a:cs typeface="Helvetica Neue"/>
                <a:sym typeface="Helvetica Neue"/>
              </a:rPr>
              <a:t>arrow function expression</a:t>
            </a:r>
            <a:r>
              <a:rPr lang="en-US" sz="2200" b="0" i="0" u="none" strike="noStrike" kern="1200" cap="none" dirty="0" smtClean="0">
                <a:solidFill>
                  <a:schemeClr val="tx1"/>
                </a:solidFill>
                <a:effectLst/>
                <a:latin typeface="Helvetica Neue"/>
                <a:ea typeface="Helvetica Neue"/>
                <a:cs typeface="Helvetica Neue"/>
                <a:sym typeface="Helvetica Neue"/>
              </a:rPr>
              <a:t> has a shorter syntax than a </a:t>
            </a:r>
            <a:r>
              <a:rPr lang="en-US" sz="2200" b="0" i="0" u="none" strike="noStrike" kern="1200" cap="none" dirty="0" smtClean="0">
                <a:solidFill>
                  <a:schemeClr val="tx1"/>
                </a:solidFill>
                <a:effectLst/>
                <a:latin typeface="Helvetica Neue"/>
                <a:ea typeface="Helvetica Neue"/>
                <a:cs typeface="Helvetica Neue"/>
                <a:sym typeface="Helvetica Neue"/>
                <a:hlinkClick r:id="rId3"/>
              </a:rPr>
              <a:t>function expression</a:t>
            </a:r>
            <a:r>
              <a:rPr lang="en-US" sz="2200" b="0" i="0" u="none" strike="noStrike" kern="1200" cap="none" dirty="0" smtClean="0">
                <a:solidFill>
                  <a:schemeClr val="tx1"/>
                </a:solidFill>
                <a:effectLst/>
                <a:latin typeface="Helvetica Neue"/>
                <a:ea typeface="Helvetica Neue"/>
                <a:cs typeface="Helvetica Neue"/>
                <a:sym typeface="Helvetica Neue"/>
              </a:rPr>
              <a:t> and does not bind its own </a:t>
            </a:r>
            <a:r>
              <a:rPr lang="en-US" sz="2200" b="0" i="0" u="none" strike="noStrike" kern="1200" cap="none" dirty="0" smtClean="0">
                <a:solidFill>
                  <a:schemeClr val="tx1"/>
                </a:solidFill>
                <a:effectLst/>
                <a:latin typeface="Helvetica Neue"/>
                <a:ea typeface="Helvetica Neue"/>
                <a:cs typeface="Helvetica Neue"/>
                <a:sym typeface="Helvetica Neue"/>
                <a:hlinkClick r:id="rId4"/>
              </a:rPr>
              <a:t>this</a:t>
            </a:r>
            <a:r>
              <a:rPr lang="en-US" sz="2200" b="0" i="0" u="none" strike="noStrike" kern="1200" cap="none" dirty="0" smtClean="0">
                <a:solidFill>
                  <a:schemeClr val="tx1"/>
                </a:solidFill>
                <a:effectLst/>
                <a:latin typeface="Helvetica Neue"/>
                <a:ea typeface="Helvetica Neue"/>
                <a:cs typeface="Helvetica Neue"/>
                <a:sym typeface="Helvetica Neue"/>
              </a:rPr>
              <a:t>.</a:t>
            </a:r>
          </a:p>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You can program</a:t>
            </a:r>
            <a:r>
              <a:rPr lang="en-US" sz="2200" b="0" i="0" u="none" strike="noStrike" kern="1200" cap="none" baseline="0" dirty="0" smtClean="0">
                <a:solidFill>
                  <a:schemeClr val="tx1"/>
                </a:solidFill>
                <a:effectLst/>
                <a:latin typeface="Helvetica Neue"/>
                <a:ea typeface="Helvetica Neue"/>
                <a:cs typeface="Helvetica Neue"/>
                <a:sym typeface="Helvetica Neue"/>
              </a:rPr>
              <a:t> in</a:t>
            </a:r>
            <a:r>
              <a:rPr lang="en-US" sz="2200" b="0" i="0" u="none" strike="noStrike" kern="1200" cap="none" dirty="0" smtClean="0">
                <a:solidFill>
                  <a:schemeClr val="tx1"/>
                </a:solidFill>
                <a:effectLst/>
                <a:latin typeface="Helvetica Neue"/>
                <a:ea typeface="Helvetica Neue"/>
                <a:cs typeface="Helvetica Neue"/>
                <a:sym typeface="Helvetica Neue"/>
              </a:rPr>
              <a:t> an object oriented OR </a:t>
            </a:r>
            <a:r>
              <a:rPr lang="en-US" sz="2200" b="1" i="0" u="none" strike="noStrike" kern="1200" cap="none" dirty="0" smtClean="0">
                <a:solidFill>
                  <a:schemeClr val="tx1"/>
                </a:solidFill>
                <a:effectLst/>
                <a:latin typeface="Helvetica Neue"/>
                <a:ea typeface="Helvetica Neue"/>
                <a:cs typeface="Helvetica Neue"/>
                <a:sym typeface="Helvetica Neue"/>
              </a:rPr>
              <a:t>functional way </a:t>
            </a:r>
            <a:r>
              <a:rPr lang="en-US" sz="2200" b="0" i="0" u="none" strike="noStrike" kern="1200" cap="none" dirty="0" smtClean="0">
                <a:solidFill>
                  <a:schemeClr val="tx1"/>
                </a:solidFill>
                <a:effectLst/>
                <a:latin typeface="Helvetica Neue"/>
                <a:ea typeface="Helvetica Neue"/>
                <a:cs typeface="Helvetica Neue"/>
                <a:sym typeface="Helvetica Neue"/>
              </a:rPr>
              <a:t>with</a:t>
            </a:r>
            <a:r>
              <a:rPr lang="en-US" sz="2200" b="0" i="0" u="none" strike="noStrike" kern="1200" cap="none" baseline="0" dirty="0" smtClean="0">
                <a:solidFill>
                  <a:schemeClr val="tx1"/>
                </a:solidFill>
                <a:effectLst/>
                <a:latin typeface="Helvetica Neue"/>
                <a:ea typeface="Helvetica Neue"/>
                <a:cs typeface="Helvetica Neue"/>
                <a:sym typeface="Helvetica Neue"/>
              </a:rPr>
              <a:t> Arrow functions.</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dirty="0" err="1" smtClean="0"/>
              <a:t>Zie</a:t>
            </a:r>
            <a:r>
              <a:rPr lang="en-US" dirty="0" smtClean="0"/>
              <a:t> </a:t>
            </a:r>
            <a:r>
              <a:rPr lang="en-US" dirty="0" err="1" smtClean="0"/>
              <a:t>data.json</a:t>
            </a:r>
            <a:r>
              <a:rPr lang="en-US" dirty="0" smtClean="0"/>
              <a:t> </a:t>
            </a:r>
            <a:r>
              <a:rPr lang="en-US" dirty="0" err="1" smtClean="0"/>
              <a:t>voor</a:t>
            </a:r>
            <a:r>
              <a:rPr lang="en-US" dirty="0" smtClean="0"/>
              <a:t> de test data!</a:t>
            </a:r>
          </a:p>
          <a:p>
            <a:pPr lvl="0">
              <a:spcBef>
                <a:spcPts val="0"/>
              </a:spcBef>
              <a:buNone/>
            </a:pPr>
            <a:endParaRPr lang="en-US" dirty="0" smtClean="0"/>
          </a:p>
          <a:p>
            <a:pPr lvl="0">
              <a:spcBef>
                <a:spcPts val="0"/>
              </a:spcBef>
              <a:buNone/>
            </a:pPr>
            <a:r>
              <a:rPr lang="en-US" dirty="0" smtClean="0"/>
              <a:t>Use ES6</a:t>
            </a:r>
            <a:r>
              <a:rPr lang="en-US" baseline="0" dirty="0" smtClean="0"/>
              <a:t> </a:t>
            </a:r>
            <a:r>
              <a:rPr lang="en-US" dirty="0" smtClean="0"/>
              <a:t>arrow</a:t>
            </a:r>
            <a:r>
              <a:rPr lang="en-US" baseline="0" dirty="0" smtClean="0"/>
              <a:t> functions!</a:t>
            </a:r>
            <a:endParaRPr lang="en-US" dirty="0"/>
          </a:p>
        </p:txBody>
      </p:sp>
    </p:spTree>
    <p:extLst>
      <p:ext uri="{BB962C8B-B14F-4D97-AF65-F5344CB8AC3E}">
        <p14:creationId xmlns:p14="http://schemas.microsoft.com/office/powerpoint/2010/main" val="29216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u="none" strike="noStrike" kern="1200" cap="none" dirty="0" smtClean="0">
                <a:solidFill>
                  <a:schemeClr val="tx1"/>
                </a:solidFill>
                <a:effectLst/>
                <a:latin typeface="Helvetica Neue"/>
                <a:ea typeface="Helvetica Neue"/>
                <a:cs typeface="Helvetica Neue"/>
                <a:sym typeface="Helvetica Neue"/>
              </a:rPr>
              <a:t/>
            </a:r>
            <a:br>
              <a:rPr lang="en-US" sz="2200" b="0" i="0" u="none" strike="noStrike" kern="1200" cap="none" dirty="0" smtClean="0">
                <a:solidFill>
                  <a:schemeClr val="tx1"/>
                </a:solidFill>
                <a:effectLst/>
                <a:latin typeface="Helvetica Neue"/>
                <a:ea typeface="Helvetica Neue"/>
                <a:cs typeface="Helvetica Neue"/>
                <a:sym typeface="Helvetica Neue"/>
              </a:rPr>
            </a:br>
            <a:r>
              <a:rPr lang="en-US" sz="2200" b="0" i="0" u="none" strike="noStrike" kern="1200" cap="none" dirty="0" err="1" smtClean="0">
                <a:solidFill>
                  <a:schemeClr val="tx1"/>
                </a:solidFill>
                <a:effectLst/>
                <a:latin typeface="Helvetica Neue"/>
                <a:ea typeface="Helvetica Neue"/>
                <a:cs typeface="Helvetica Neue"/>
                <a:sym typeface="Helvetica Neue"/>
              </a:rPr>
              <a:t>componentDidMount</a:t>
            </a:r>
            <a:r>
              <a:rPr lang="en-US" sz="2200" b="0" i="0" u="none" strike="noStrike" kern="1200" cap="none" dirty="0" smtClean="0">
                <a:solidFill>
                  <a:schemeClr val="tx1"/>
                </a:solidFill>
                <a:effectLst/>
                <a:latin typeface="Helvetica Neue"/>
                <a:ea typeface="Helvetica Neue"/>
                <a:cs typeface="Helvetica Neue"/>
                <a:sym typeface="Helvetica Neue"/>
              </a:rPr>
              <a:t>(){</a:t>
            </a:r>
          </a:p>
          <a:p>
            <a:r>
              <a:rPr lang="en-US" sz="2200" b="0" i="0" u="none" strike="noStrike" kern="1200" cap="none" dirty="0" smtClean="0">
                <a:solidFill>
                  <a:schemeClr val="tx1"/>
                </a:solidFill>
                <a:effectLst/>
                <a:latin typeface="Helvetica Neue"/>
                <a:ea typeface="Helvetica Neue"/>
                <a:cs typeface="Helvetica Neue"/>
                <a:sym typeface="Helvetica Neue"/>
              </a:rPr>
              <a:t>   </a:t>
            </a:r>
            <a:r>
              <a:rPr lang="en-US" sz="2200" b="0" i="0" u="none" strike="noStrike" kern="1200" cap="none" dirty="0" err="1" smtClean="0">
                <a:solidFill>
                  <a:schemeClr val="tx1"/>
                </a:solidFill>
                <a:effectLst/>
                <a:latin typeface="Helvetica Neue"/>
                <a:ea typeface="Helvetica Neue"/>
                <a:cs typeface="Helvetica Neue"/>
                <a:sym typeface="Helvetica Neue"/>
              </a:rPr>
              <a:t>this.fetchBook</a:t>
            </a:r>
            <a:r>
              <a:rPr lang="en-US" sz="2200" b="0" i="0" u="none" strike="noStrike" kern="1200" cap="none" dirty="0" smtClean="0">
                <a:solidFill>
                  <a:schemeClr val="tx1"/>
                </a:solidFill>
                <a:effectLst/>
                <a:latin typeface="Helvetica Neue"/>
                <a:ea typeface="Helvetica Neue"/>
                <a:cs typeface="Helvetica Neue"/>
                <a:sym typeface="Helvetica Neue"/>
              </a:rPr>
              <a:t>(</a:t>
            </a:r>
            <a:r>
              <a:rPr lang="en-US" sz="2200" b="0" i="0" u="none" strike="noStrike" kern="1200" cap="none" dirty="0" err="1" smtClean="0">
                <a:solidFill>
                  <a:schemeClr val="tx1"/>
                </a:solidFill>
                <a:effectLst/>
                <a:latin typeface="Helvetica Neue"/>
                <a:ea typeface="Helvetica Neue"/>
                <a:cs typeface="Helvetica Neue"/>
                <a:sym typeface="Helvetica Neue"/>
              </a:rPr>
              <a:t>this.props.match.params.id</a:t>
            </a:r>
            <a:r>
              <a:rPr lang="en-US" sz="2200" b="0" i="0" u="none" strike="noStrike" kern="1200" cap="none" dirty="0" smtClean="0">
                <a:solidFill>
                  <a:schemeClr val="tx1"/>
                </a:solidFill>
                <a:effectLst/>
                <a:latin typeface="Helvetica Neue"/>
                <a:ea typeface="Helvetica Neue"/>
                <a:cs typeface="Helvetica Neue"/>
                <a:sym typeface="Helvetica Neue"/>
              </a:rPr>
              <a:t>);  </a:t>
            </a:r>
            <a:r>
              <a:rPr lang="en-US" sz="2200" b="0" i="0" u="none" strike="noStrike" kern="1200" cap="none" dirty="0" smtClean="0">
                <a:solidFill>
                  <a:schemeClr val="tx1"/>
                </a:solidFill>
                <a:effectLst/>
                <a:latin typeface="Helvetica Neue"/>
                <a:ea typeface="Helvetica Neue"/>
                <a:cs typeface="Helvetica Neue"/>
                <a:sym typeface="Wingdings"/>
              </a:rPr>
              <a:t> </a:t>
            </a:r>
            <a:endParaRPr lang="en-US" sz="2200" b="0" i="0" u="none" strike="noStrike" kern="1200" cap="none" dirty="0" smtClean="0">
              <a:solidFill>
                <a:schemeClr val="tx1"/>
              </a:solidFill>
              <a:effectLst/>
              <a:latin typeface="Helvetica Neue"/>
              <a:ea typeface="Helvetica Neue"/>
              <a:cs typeface="Helvetica Neue"/>
              <a:sym typeface="Helvetica Neue"/>
            </a:endParaRPr>
          </a:p>
          <a:p>
            <a:r>
              <a:rPr lang="en-US" sz="2200" b="0" i="0" u="none" strike="noStrike" kern="1200" cap="none" dirty="0" smtClean="0">
                <a:solidFill>
                  <a:schemeClr val="tx1"/>
                </a:solidFill>
                <a:effectLst/>
                <a:latin typeface="Helvetica Neue"/>
                <a:ea typeface="Helvetica Neue"/>
                <a:cs typeface="Helvetica Neue"/>
                <a:sym typeface="Helvetica Neue"/>
              </a:rPr>
              <a:t>}</a:t>
            </a:r>
          </a:p>
          <a:p>
            <a:endParaRPr lang="en-US" dirty="0" smtClean="0"/>
          </a:p>
          <a:p>
            <a:endParaRPr lang="en-US" dirty="0" smtClean="0"/>
          </a:p>
          <a:p>
            <a:r>
              <a:rPr lang="en-US" dirty="0" smtClean="0"/>
              <a:t>https://</a:t>
            </a:r>
            <a:r>
              <a:rPr lang="en-US" dirty="0" err="1" smtClean="0"/>
              <a:t>medium.com</a:t>
            </a:r>
            <a:r>
              <a:rPr lang="en-US" dirty="0" smtClean="0"/>
              <a:t>/@</a:t>
            </a:r>
            <a:r>
              <a:rPr lang="en-US" dirty="0" err="1" smtClean="0"/>
              <a:t>pshrmn</a:t>
            </a:r>
            <a:r>
              <a:rPr lang="en-US" dirty="0" smtClean="0"/>
              <a:t>/a-simple-react-router-v4-tutorial-7f23ff27adf</a:t>
            </a:r>
          </a:p>
          <a:p>
            <a:endParaRPr lang="en-US" dirty="0" smtClean="0"/>
          </a:p>
          <a:p>
            <a:r>
              <a:rPr lang="en-US" sz="2200" b="0" i="0" u="none" strike="noStrike" kern="1200" cap="none" dirty="0" smtClean="0">
                <a:solidFill>
                  <a:schemeClr val="tx1"/>
                </a:solidFill>
                <a:effectLst/>
                <a:latin typeface="Helvetica Neue"/>
                <a:ea typeface="Helvetica Neue"/>
                <a:cs typeface="Helvetica Neue"/>
                <a:sym typeface="Helvetica Neue"/>
              </a:rPr>
              <a:t>The :number part of the path /roster/:number means that the part of the pathname that comes after /roster/ will be captured and stored as </a:t>
            </a:r>
            <a:r>
              <a:rPr lang="en-US" sz="2200" b="0" i="0" u="none" strike="noStrike" kern="1200" cap="none" dirty="0" err="1" smtClean="0">
                <a:solidFill>
                  <a:schemeClr val="tx1"/>
                </a:solidFill>
                <a:effectLst/>
                <a:latin typeface="Helvetica Neue"/>
                <a:ea typeface="Helvetica Neue"/>
                <a:cs typeface="Helvetica Neue"/>
                <a:sym typeface="Helvetica Neue"/>
              </a:rPr>
              <a:t>match.params.number</a:t>
            </a:r>
            <a:r>
              <a:rPr lang="en-US" sz="2200" b="0" i="0" u="none" strike="noStrike" kern="1200" cap="none" dirty="0" smtClean="0">
                <a:solidFill>
                  <a:schemeClr val="tx1"/>
                </a:solidFill>
                <a:effectLst/>
                <a:latin typeface="Helvetica Neue"/>
                <a:ea typeface="Helvetica Neue"/>
                <a:cs typeface="Helvetica Neue"/>
                <a:sym typeface="Helvetica Neue"/>
              </a:rPr>
              <a:t>. For example, the pathname /roster/6 will generate a </a:t>
            </a:r>
            <a:r>
              <a:rPr lang="en-US" sz="2200" b="0" i="0" u="none" strike="noStrike" kern="1200" cap="none" dirty="0" err="1" smtClean="0">
                <a:solidFill>
                  <a:schemeClr val="tx1"/>
                </a:solidFill>
                <a:effectLst/>
                <a:latin typeface="Helvetica Neue"/>
                <a:ea typeface="Helvetica Neue"/>
                <a:cs typeface="Helvetica Neue"/>
                <a:sym typeface="Helvetica Neue"/>
              </a:rPr>
              <a:t>params</a:t>
            </a:r>
            <a:r>
              <a:rPr lang="en-US" sz="2200" b="0" i="0" u="none" strike="noStrike" kern="1200" cap="none" dirty="0" smtClean="0">
                <a:solidFill>
                  <a:schemeClr val="tx1"/>
                </a:solidFill>
                <a:effectLst/>
                <a:latin typeface="Helvetica Neue"/>
                <a:ea typeface="Helvetica Neue"/>
                <a:cs typeface="Helvetica Neue"/>
                <a:sym typeface="Helvetica Neue"/>
              </a:rPr>
              <a:t> object :</a:t>
            </a:r>
          </a:p>
          <a:p>
            <a:r>
              <a:rPr lang="en-US" dirty="0" smtClean="0"/>
              <a:t>{ number: '6' } // note that the captured value is a string</a:t>
            </a:r>
            <a:endParaRPr lang="en-US" dirty="0"/>
          </a:p>
        </p:txBody>
      </p:sp>
    </p:spTree>
    <p:extLst>
      <p:ext uri="{BB962C8B-B14F-4D97-AF65-F5344CB8AC3E}">
        <p14:creationId xmlns:p14="http://schemas.microsoft.com/office/powerpoint/2010/main" val="1975613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a:t>https://facebook.github.io/react/docs/react-component.html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a:t>https://facebook.github.io/react/docs/react-component.html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a:t>https://facebook.github.io/react/docs/react-component.html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a:t>https://facebook.github.io/react/docs/react-component.html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a:t>https://facebook.github.io/react/blog/2013/06/05/why-react.html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You can embed any </a:t>
            </a:r>
            <a:r>
              <a:rPr lang="en-US" sz="2200" b="0" i="0" u="none" strike="noStrike" kern="1200" cap="none" dirty="0" smtClean="0">
                <a:solidFill>
                  <a:schemeClr val="tx1"/>
                </a:solidFill>
                <a:effectLst/>
                <a:latin typeface="Helvetica Neue"/>
                <a:ea typeface="Helvetica Neue"/>
                <a:cs typeface="Helvetica Neue"/>
                <a:sym typeface="Helvetica Neue"/>
                <a:hlinkClick r:id="rId3"/>
              </a:rPr>
              <a:t>JavaScript expression</a:t>
            </a:r>
            <a:r>
              <a:rPr lang="en-US" sz="2200" b="0" i="0" u="none" strike="noStrike" kern="1200" cap="none" dirty="0" smtClean="0">
                <a:solidFill>
                  <a:schemeClr val="tx1"/>
                </a:solidFill>
                <a:effectLst/>
                <a:latin typeface="Helvetica Neue"/>
                <a:ea typeface="Helvetica Neue"/>
                <a:cs typeface="Helvetica Neue"/>
                <a:sym typeface="Helvetica Neue"/>
              </a:rPr>
              <a:t> in JSX by wrapping it in </a:t>
            </a:r>
            <a:r>
              <a:rPr lang="en-US" sz="2200" b="1" i="0" u="none" strike="noStrike" kern="1200" cap="none" dirty="0" smtClean="0">
                <a:solidFill>
                  <a:schemeClr val="tx1"/>
                </a:solidFill>
                <a:effectLst/>
                <a:latin typeface="Helvetica Neue"/>
                <a:ea typeface="Helvetica Neue"/>
                <a:cs typeface="Helvetica Neue"/>
                <a:sym typeface="Helvetica Neue"/>
              </a:rPr>
              <a:t>curly braces</a:t>
            </a:r>
            <a:r>
              <a:rPr lang="en-US" sz="2200" b="0" i="0" u="none" strike="noStrike" kern="1200" cap="none" dirty="0" smtClean="0">
                <a:solidFill>
                  <a:schemeClr val="tx1"/>
                </a:solidFill>
                <a:effectLst/>
                <a:latin typeface="Helvetica Neue"/>
                <a:ea typeface="Helvetica Neue"/>
                <a:cs typeface="Helvetica Neue"/>
                <a:sym typeface="Helvetica Neue"/>
              </a:rPr>
              <a:t>.</a:t>
            </a:r>
          </a:p>
          <a:p>
            <a:pPr lvl="0" rt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Conceptually, components are like JavaScript functions. They accept arbitrary inputs (called "props") and return React elements describing what should appear on the screen.</a:t>
            </a:r>
          </a:p>
          <a:p>
            <a:pPr lvl="0" rt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a:p>
            <a:r>
              <a:rPr lang="en-US" sz="2200" b="0" i="0" u="none" strike="noStrike" kern="1200" cap="none" dirty="0" smtClean="0">
                <a:solidFill>
                  <a:schemeClr val="tx1"/>
                </a:solidFill>
                <a:effectLst/>
                <a:latin typeface="Helvetica Neue"/>
                <a:ea typeface="Helvetica Neue"/>
                <a:cs typeface="Helvetica Neue"/>
                <a:sym typeface="Helvetica Neue"/>
              </a:rPr>
              <a:t>Always start component names with a capital letter.</a:t>
            </a:r>
          </a:p>
          <a:p>
            <a:r>
              <a:rPr lang="en-US" sz="2200" b="0" i="0" u="none" strike="noStrike" kern="1200" cap="none" dirty="0" smtClean="0">
                <a:solidFill>
                  <a:schemeClr val="tx1"/>
                </a:solidFill>
                <a:effectLst/>
                <a:latin typeface="Helvetica Neue"/>
                <a:ea typeface="Helvetica Neue"/>
                <a:cs typeface="Helvetica Neue"/>
                <a:sym typeface="Helvetica Neue"/>
              </a:rPr>
              <a:t>For example, &lt;div /&gt; represents a DOM tag, but &lt;Welcome /&gt; represents a component and requires Welcome to be in scope.</a:t>
            </a:r>
          </a:p>
          <a:p>
            <a:pPr lvl="0" rtl="0">
              <a:spcBef>
                <a:spcPts val="0"/>
              </a:spcBef>
              <a:buNone/>
            </a:pPr>
            <a:endParaRPr lang="en-US" dirty="0"/>
          </a:p>
        </p:txBody>
      </p:sp>
    </p:spTree>
    <p:extLst>
      <p:ext uri="{BB962C8B-B14F-4D97-AF65-F5344CB8AC3E}">
        <p14:creationId xmlns:p14="http://schemas.microsoft.com/office/powerpoint/2010/main" val="806234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u="none" strike="noStrike" kern="1200" cap="none" dirty="0" smtClean="0">
                <a:solidFill>
                  <a:schemeClr val="tx1"/>
                </a:solidFill>
                <a:effectLst/>
                <a:latin typeface="Helvetica Neue"/>
                <a:ea typeface="Helvetica Neue"/>
                <a:cs typeface="Helvetica Neue"/>
                <a:sym typeface="Helvetica Neue"/>
              </a:rPr>
              <a:t>These objects are called "React elements". You can think of them as descriptions of what you want to see on the screen. React reads these objects and uses them to construct the DOM and keep it up to date.</a:t>
            </a:r>
            <a:endParaRPr lang="en-US" dirty="0"/>
          </a:p>
        </p:txBody>
      </p:sp>
    </p:spTree>
    <p:extLst>
      <p:ext uri="{BB962C8B-B14F-4D97-AF65-F5344CB8AC3E}">
        <p14:creationId xmlns:p14="http://schemas.microsoft.com/office/powerpoint/2010/main" val="1421196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8463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897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270000" y="1638300"/>
            <a:ext cx="10464800" cy="33019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11" name="Shape 11"/>
          <p:cNvSpPr txBox="1">
            <a:spLocks noGrp="1"/>
          </p:cNvSpPr>
          <p:nvPr>
            <p:ph type="body" idx="1"/>
          </p:nvPr>
        </p:nvSpPr>
        <p:spPr>
          <a:xfrm>
            <a:off x="1270000" y="5029200"/>
            <a:ext cx="10464800" cy="11302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2" name="Shape 1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hoto">
    <p:spTree>
      <p:nvGrpSpPr>
        <p:cNvPr id="1" name="Shape 50"/>
        <p:cNvGrpSpPr/>
        <p:nvPr/>
      </p:nvGrpSpPr>
      <p:grpSpPr>
        <a:xfrm>
          <a:off x="0" y="0"/>
          <a:ext cx="0" cy="0"/>
          <a:chOff x="0" y="0"/>
          <a:chExt cx="0" cy="0"/>
        </a:xfrm>
      </p:grpSpPr>
      <p:sp>
        <p:nvSpPr>
          <p:cNvPr id="51" name="Shape 51"/>
          <p:cNvSpPr>
            <a:spLocks noGrp="1"/>
          </p:cNvSpPr>
          <p:nvPr>
            <p:ph type="pic" idx="2"/>
          </p:nvPr>
        </p:nvSpPr>
        <p:spPr>
          <a:xfrm>
            <a:off x="-3175" y="0"/>
            <a:ext cx="13004799" cy="97535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52" name="Shape 5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7"/>
        <p:cNvGrpSpPr/>
        <p:nvPr/>
      </p:nvGrpSpPr>
      <p:grpSpPr>
        <a:xfrm>
          <a:off x="0" y="0"/>
          <a:ext cx="0" cy="0"/>
          <a:chOff x="0" y="0"/>
          <a:chExt cx="0" cy="0"/>
        </a:xfrm>
      </p:grpSpPr>
      <p:sp>
        <p:nvSpPr>
          <p:cNvPr id="18" name="Shape 18"/>
          <p:cNvSpPr>
            <a:spLocks noGrp="1"/>
          </p:cNvSpPr>
          <p:nvPr>
            <p:ph type="pic" idx="2"/>
          </p:nvPr>
        </p:nvSpPr>
        <p:spPr>
          <a:xfrm>
            <a:off x="1619250" y="660400"/>
            <a:ext cx="9758015" cy="59055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9" name="Shape 19"/>
          <p:cNvSpPr txBox="1">
            <a:spLocks noGrp="1"/>
          </p:cNvSpPr>
          <p:nvPr>
            <p:ph type="title"/>
          </p:nvPr>
        </p:nvSpPr>
        <p:spPr>
          <a:xfrm>
            <a:off x="1270000" y="6718300"/>
            <a:ext cx="10464800" cy="1422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0" name="Shape 20"/>
          <p:cNvSpPr txBox="1">
            <a:spLocks noGrp="1"/>
          </p:cNvSpPr>
          <p:nvPr>
            <p:ph type="body" idx="1"/>
          </p:nvPr>
        </p:nvSpPr>
        <p:spPr>
          <a:xfrm>
            <a:off x="1270000" y="8191500"/>
            <a:ext cx="10464800" cy="11302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1" name="Shape 21"/>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270000" y="3225800"/>
            <a:ext cx="10464800" cy="3301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4" name="Shape 2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25"/>
        <p:cNvGrpSpPr/>
        <p:nvPr/>
      </p:nvGrpSpPr>
      <p:grpSpPr>
        <a:xfrm>
          <a:off x="0" y="0"/>
          <a:ext cx="0" cy="0"/>
          <a:chOff x="0" y="0"/>
          <a:chExt cx="0" cy="0"/>
        </a:xfrm>
      </p:grpSpPr>
      <p:sp>
        <p:nvSpPr>
          <p:cNvPr id="26" name="Shape 26"/>
          <p:cNvSpPr>
            <a:spLocks noGrp="1"/>
          </p:cNvSpPr>
          <p:nvPr>
            <p:ph type="pic" idx="2"/>
          </p:nvPr>
        </p:nvSpPr>
        <p:spPr>
          <a:xfrm>
            <a:off x="6718299" y="638918"/>
            <a:ext cx="5325769" cy="8216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7" name="Shape 27"/>
          <p:cNvSpPr txBox="1">
            <a:spLocks noGrp="1"/>
          </p:cNvSpPr>
          <p:nvPr>
            <p:ph type="title"/>
          </p:nvPr>
        </p:nvSpPr>
        <p:spPr>
          <a:xfrm>
            <a:off x="952500" y="635000"/>
            <a:ext cx="5333999" cy="3987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FFFFF"/>
              </a:buClr>
              <a:buFont typeface="Helvetica Neue"/>
              <a:buNone/>
              <a:defRPr sz="6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8" name="Shape 28"/>
          <p:cNvSpPr txBox="1">
            <a:spLocks noGrp="1"/>
          </p:cNvSpPr>
          <p:nvPr>
            <p:ph type="body" idx="1"/>
          </p:nvPr>
        </p:nvSpPr>
        <p:spPr>
          <a:xfrm>
            <a:off x="952500" y="4762500"/>
            <a:ext cx="5333999" cy="41148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9" name="Shape 2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Top">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2" name="Shape 3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33"/>
        <p:cNvGrpSpPr/>
        <p:nvPr/>
      </p:nvGrpSpPr>
      <p:grpSpPr>
        <a:xfrm>
          <a:off x="0" y="0"/>
          <a:ext cx="0" cy="0"/>
          <a:chOff x="0" y="0"/>
          <a:chExt cx="0" cy="0"/>
        </a:xfrm>
      </p:grpSpPr>
      <p:sp>
        <p:nvSpPr>
          <p:cNvPr id="34" name="Shape 34"/>
          <p:cNvSpPr>
            <a:spLocks noGrp="1"/>
          </p:cNvSpPr>
          <p:nvPr>
            <p:ph type="pic" idx="2"/>
          </p:nvPr>
        </p:nvSpPr>
        <p:spPr>
          <a:xfrm>
            <a:off x="6718300" y="2590800"/>
            <a:ext cx="5333999" cy="62864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5" name="Shape 35"/>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1"/>
          </p:nvPr>
        </p:nvSpPr>
        <p:spPr>
          <a:xfrm>
            <a:off x="952500" y="2590800"/>
            <a:ext cx="5333999" cy="6286499"/>
          </a:xfrm>
          <a:prstGeom prst="rect">
            <a:avLst/>
          </a:prstGeom>
          <a:noFill/>
          <a:ln>
            <a:noFill/>
          </a:ln>
        </p:spPr>
        <p:txBody>
          <a:bodyPr lIns="91425" tIns="91425" rIns="91425" bIns="91425" anchor="ctr" anchorCtr="0"/>
          <a:lstStyle>
            <a:lvl1pPr marL="342900" marR="0" lvl="0"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1pPr>
            <a:lvl2pPr marL="685800" marR="0" lvl="1"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2pPr>
            <a:lvl3pPr marL="1231900" marR="0" lvl="2"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3pPr>
            <a:lvl4pPr marL="1676400" marR="0" lvl="3"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4pPr>
            <a:lvl5pPr marL="2120900" marR="0" lvl="4"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7" name="Shape 37"/>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Photo - 3 Up">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6731000" y="49657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3" name="Shape 43"/>
          <p:cNvSpPr>
            <a:spLocks noGrp="1"/>
          </p:cNvSpPr>
          <p:nvPr>
            <p:ph type="pic" idx="3"/>
          </p:nvPr>
        </p:nvSpPr>
        <p:spPr>
          <a:xfrm>
            <a:off x="6731000" y="6350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4" name="Shape 44"/>
          <p:cNvSpPr>
            <a:spLocks noGrp="1"/>
          </p:cNvSpPr>
          <p:nvPr>
            <p:ph type="pic" idx="4"/>
          </p:nvPr>
        </p:nvSpPr>
        <p:spPr>
          <a:xfrm>
            <a:off x="952500" y="635000"/>
            <a:ext cx="5333999" cy="82296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5" name="Shape 45"/>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Quote">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1270000" y="6362700"/>
            <a:ext cx="10464800" cy="4698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2400" b="0" i="1"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8" name="Shape 48"/>
          <p:cNvSpPr txBox="1">
            <a:spLocks noGrp="1"/>
          </p:cNvSpPr>
          <p:nvPr>
            <p:ph type="body" idx="2"/>
          </p:nvPr>
        </p:nvSpPr>
        <p:spPr>
          <a:xfrm>
            <a:off x="1270000" y="4267200"/>
            <a:ext cx="10464800" cy="6857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hyperlink" Target="https://facebook.github.io/react/docs/hello-world.html" TargetMode="External"/><Relationship Id="rId4" Type="http://schemas.openxmlformats.org/officeDocument/2006/relationships/hyperlink" Target="https://github.com/airbnb/javascript/tree/master/react"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Shape 59"/>
          <p:cNvPicPr preferRelativeResize="0"/>
          <p:nvPr/>
        </p:nvPicPr>
        <p:blipFill rotWithShape="1">
          <a:blip r:embed="rId3">
            <a:alphaModFix/>
          </a:blip>
          <a:srcRect/>
          <a:stretch/>
        </p:blipFill>
        <p:spPr>
          <a:xfrm>
            <a:off x="0" y="2763519"/>
            <a:ext cx="13004799" cy="422655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rtl="0">
              <a:spcBef>
                <a:spcPts val="0"/>
              </a:spcBef>
              <a:buNone/>
            </a:pPr>
            <a:r>
              <a:rPr lang="en-US"/>
              <a:t>JSX</a:t>
            </a:r>
          </a:p>
        </p:txBody>
      </p:sp>
      <p:sp>
        <p:nvSpPr>
          <p:cNvPr id="113" name="Shape 113"/>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lvl="0">
              <a:spcBef>
                <a:spcPts val="0"/>
              </a:spcBef>
              <a:buNone/>
            </a:pPr>
            <a:r>
              <a:rPr lang="en-US" dirty="0"/>
              <a:t>Since JSX is closer to JavaScript than HTML, React DOM uses </a:t>
            </a:r>
            <a:r>
              <a:rPr lang="en-US" dirty="0" err="1"/>
              <a:t>camelCase</a:t>
            </a:r>
            <a:r>
              <a:rPr lang="en-US" dirty="0"/>
              <a:t> property naming convention instead of HTML attribute names</a:t>
            </a:r>
            <a:r>
              <a:rPr lang="en-US" dirty="0" smtClean="0"/>
              <a:t>. (</a:t>
            </a:r>
            <a:r>
              <a:rPr lang="en-US" dirty="0" err="1" smtClean="0">
                <a:solidFill>
                  <a:srgbClr val="FFC000"/>
                </a:solidFill>
              </a:rPr>
              <a:t>onClick</a:t>
            </a:r>
            <a:r>
              <a:rPr lang="en-US" dirty="0" smtClean="0">
                <a:solidFill>
                  <a:srgbClr val="FFC000"/>
                </a:solidFill>
              </a:rPr>
              <a:t>, </a:t>
            </a:r>
            <a:r>
              <a:rPr lang="en-US" dirty="0" err="1" smtClean="0">
                <a:solidFill>
                  <a:srgbClr val="FFC000"/>
                </a:solidFill>
              </a:rPr>
              <a:t>className</a:t>
            </a:r>
            <a:r>
              <a:rPr lang="en-US" dirty="0" smtClean="0">
                <a:solidFill>
                  <a:srgbClr val="FFC000"/>
                </a:solidFill>
              </a:rPr>
              <a:t>, style</a:t>
            </a:r>
            <a:r>
              <a:rPr lang="en-US" dirty="0"/>
              <a:t>, </a:t>
            </a:r>
            <a:r>
              <a:rPr lang="en-US" dirty="0" err="1"/>
              <a:t>etc</a:t>
            </a:r>
            <a:r>
              <a:rPr lang="en-US" dirty="0"/>
              <a:t>)</a:t>
            </a:r>
          </a:p>
        </p:txBody>
      </p:sp>
    </p:spTree>
    <p:extLst>
      <p:ext uri="{BB962C8B-B14F-4D97-AF65-F5344CB8AC3E}">
        <p14:creationId xmlns:p14="http://schemas.microsoft.com/office/powerpoint/2010/main" val="1841597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a:t>Component: class</a:t>
            </a:r>
          </a:p>
        </p:txBody>
      </p:sp>
      <p:sp>
        <p:nvSpPr>
          <p:cNvPr id="137" name="Shape 137"/>
          <p:cNvSpPr txBox="1">
            <a:spLocks noGrp="1"/>
          </p:cNvSpPr>
          <p:nvPr>
            <p:ph type="body" idx="1"/>
          </p:nvPr>
        </p:nvSpPr>
        <p:spPr>
          <a:xfrm>
            <a:off x="952500" y="2590800"/>
            <a:ext cx="11099700" cy="6286500"/>
          </a:xfrm>
          <a:prstGeom prst="rect">
            <a:avLst/>
          </a:prstGeom>
        </p:spPr>
        <p:txBody>
          <a:bodyPr lIns="91425" tIns="91425" rIns="91425" bIns="91425" anchor="t" anchorCtr="0">
            <a:noAutofit/>
          </a:bodyPr>
          <a:lstStyle/>
          <a:p>
            <a:pPr marL="0" lvl="0" indent="0">
              <a:spcBef>
                <a:spcPts val="0"/>
              </a:spcBef>
              <a:buNone/>
            </a:pPr>
            <a:r>
              <a:rPr lang="en-US" dirty="0"/>
              <a:t>2 types of </a:t>
            </a:r>
            <a:r>
              <a:rPr lang="en-US"/>
              <a:t>state</a:t>
            </a:r>
            <a:r>
              <a:rPr lang="en-US" smtClean="0"/>
              <a:t>:</a:t>
            </a:r>
          </a:p>
          <a:p>
            <a:pPr marL="0" lvl="0" indent="0">
              <a:spcBef>
                <a:spcPts val="0"/>
              </a:spcBef>
              <a:buNone/>
            </a:pPr>
            <a:endParaRPr lang="en-US" dirty="0"/>
          </a:p>
          <a:p>
            <a:pPr marL="457200" lvl="0" indent="-228600" rtl="0">
              <a:spcBef>
                <a:spcPts val="0"/>
              </a:spcBef>
            </a:pPr>
            <a:r>
              <a:rPr lang="en-US" dirty="0" err="1">
                <a:solidFill>
                  <a:srgbClr val="FFFF00"/>
                </a:solidFill>
              </a:rPr>
              <a:t>this.props</a:t>
            </a:r>
            <a:endParaRPr lang="en-US" dirty="0">
              <a:solidFill>
                <a:srgbClr val="FFFF00"/>
              </a:solidFill>
            </a:endParaRPr>
          </a:p>
          <a:p>
            <a:pPr marL="914400" lvl="1" indent="-228600" rtl="0">
              <a:spcBef>
                <a:spcPts val="0"/>
              </a:spcBef>
            </a:pPr>
            <a:r>
              <a:rPr lang="en-US" dirty="0"/>
              <a:t>Get properties from parent</a:t>
            </a:r>
          </a:p>
          <a:p>
            <a:pPr marL="457200" lvl="0" indent="-228600" rtl="0">
              <a:spcBef>
                <a:spcPts val="0"/>
              </a:spcBef>
            </a:pPr>
            <a:r>
              <a:rPr lang="en-US" dirty="0" err="1">
                <a:solidFill>
                  <a:srgbClr val="FFC000"/>
                </a:solidFill>
              </a:rPr>
              <a:t>this.state</a:t>
            </a:r>
            <a:endParaRPr lang="en-US" dirty="0">
              <a:solidFill>
                <a:srgbClr val="FFC000"/>
              </a:solidFill>
            </a:endParaRPr>
          </a:p>
          <a:p>
            <a:pPr marL="914400" lvl="1" indent="-228600">
              <a:spcBef>
                <a:spcPts val="0"/>
              </a:spcBef>
            </a:pPr>
            <a:r>
              <a:rPr lang="en-US" dirty="0" smtClean="0"/>
              <a:t>Local state within components</a:t>
            </a:r>
            <a:endParaRPr lang="en-US" dirty="0"/>
          </a:p>
        </p:txBody>
      </p:sp>
    </p:spTree>
    <p:extLst>
      <p:ext uri="{BB962C8B-B14F-4D97-AF65-F5344CB8AC3E}">
        <p14:creationId xmlns:p14="http://schemas.microsoft.com/office/powerpoint/2010/main" val="1032976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Shape 143"/>
          <p:cNvSpPr txBox="1">
            <a:spLocks noGrp="1"/>
          </p:cNvSpPr>
          <p:nvPr>
            <p:ph type="body" idx="1"/>
          </p:nvPr>
        </p:nvSpPr>
        <p:spPr>
          <a:xfrm>
            <a:off x="2079221" y="2282471"/>
            <a:ext cx="11099700" cy="6286500"/>
          </a:xfrm>
          <a:prstGeom prst="rect">
            <a:avLst/>
          </a:prstGeom>
        </p:spPr>
        <p:txBody>
          <a:bodyPr lIns="91425" tIns="91425" rIns="91425" bIns="91425" anchor="ctr" anchorCtr="0">
            <a:noAutofit/>
          </a:bodyPr>
          <a:lstStyle/>
          <a:p>
            <a:pPr marL="180975" indent="0">
              <a:spcBef>
                <a:spcPts val="600"/>
              </a:spcBef>
              <a:buNone/>
            </a:pPr>
            <a:r>
              <a:rPr lang="en-US" sz="2000" dirty="0" smtClean="0"/>
              <a:t>export class </a:t>
            </a:r>
            <a:r>
              <a:rPr lang="en-US" sz="2000" b="1" dirty="0">
                <a:solidFill>
                  <a:srgbClr val="FFC000"/>
                </a:solidFill>
              </a:rPr>
              <a:t>Welcome</a:t>
            </a:r>
            <a:r>
              <a:rPr lang="en-US" sz="2000" dirty="0"/>
              <a:t> extends </a:t>
            </a:r>
            <a:r>
              <a:rPr lang="en-US" sz="2000" dirty="0" err="1" smtClean="0"/>
              <a:t>React.Component</a:t>
            </a:r>
            <a:r>
              <a:rPr lang="en-US" sz="2000" dirty="0" smtClean="0"/>
              <a:t> </a:t>
            </a:r>
            <a:r>
              <a:rPr lang="en-US" sz="2000" dirty="0"/>
              <a:t>{</a:t>
            </a:r>
          </a:p>
          <a:p>
            <a:pPr marL="180975" indent="0">
              <a:spcBef>
                <a:spcPts val="600"/>
              </a:spcBef>
              <a:buNone/>
            </a:pPr>
            <a:r>
              <a:rPr lang="en-US" sz="2000" dirty="0"/>
              <a:t>	</a:t>
            </a:r>
            <a:r>
              <a:rPr lang="en-US" sz="2000" dirty="0" smtClean="0"/>
              <a:t>render</a:t>
            </a:r>
            <a:r>
              <a:rPr lang="en-US" sz="2000" dirty="0"/>
              <a:t>() {</a:t>
            </a:r>
          </a:p>
          <a:p>
            <a:pPr marL="180975" indent="0">
              <a:spcBef>
                <a:spcPts val="600"/>
              </a:spcBef>
              <a:buNone/>
            </a:pPr>
            <a:r>
              <a:rPr lang="en-US" sz="2000" dirty="0"/>
              <a:t> 	</a:t>
            </a:r>
            <a:r>
              <a:rPr lang="en-US" sz="2000" dirty="0" smtClean="0"/>
              <a:t>	return </a:t>
            </a:r>
            <a:r>
              <a:rPr lang="en-US" sz="2000" dirty="0"/>
              <a:t>&lt;h1&gt;Hello, </a:t>
            </a:r>
            <a:r>
              <a:rPr lang="en-US" sz="2000" b="1" dirty="0">
                <a:solidFill>
                  <a:srgbClr val="FF0000"/>
                </a:solidFill>
              </a:rPr>
              <a:t>{</a:t>
            </a:r>
            <a:r>
              <a:rPr lang="en-US" sz="2000" b="1" dirty="0" err="1">
                <a:solidFill>
                  <a:srgbClr val="FF0000"/>
                </a:solidFill>
              </a:rPr>
              <a:t>this.props.name</a:t>
            </a:r>
            <a:r>
              <a:rPr lang="en-US" sz="2000" b="1" dirty="0">
                <a:solidFill>
                  <a:srgbClr val="FF0000"/>
                </a:solidFill>
              </a:rPr>
              <a:t>}</a:t>
            </a:r>
            <a:r>
              <a:rPr lang="en-US" sz="2000" dirty="0"/>
              <a:t>&lt;/h1&gt;;</a:t>
            </a:r>
          </a:p>
          <a:p>
            <a:pPr marL="180975" indent="0">
              <a:spcBef>
                <a:spcPts val="600"/>
              </a:spcBef>
              <a:buNone/>
            </a:pPr>
            <a:r>
              <a:rPr lang="en-US" sz="2000" dirty="0"/>
              <a:t>	</a:t>
            </a:r>
            <a:r>
              <a:rPr lang="en-US" sz="2000" dirty="0" smtClean="0"/>
              <a:t>}</a:t>
            </a:r>
            <a:endParaRPr lang="en-US" sz="2000" dirty="0"/>
          </a:p>
          <a:p>
            <a:pPr marL="180975" indent="0">
              <a:spcBef>
                <a:spcPts val="600"/>
              </a:spcBef>
              <a:buNone/>
            </a:pPr>
            <a:r>
              <a:rPr lang="en-US" sz="2000" dirty="0"/>
              <a:t>}</a:t>
            </a:r>
          </a:p>
          <a:p>
            <a:pPr marL="180975" indent="0">
              <a:spcBef>
                <a:spcPts val="1200"/>
              </a:spcBef>
              <a:buNone/>
            </a:pPr>
            <a:endParaRPr lang="en-US" sz="2000" dirty="0" smtClean="0"/>
          </a:p>
          <a:p>
            <a:pPr marL="180975" indent="0">
              <a:spcBef>
                <a:spcPts val="1200"/>
              </a:spcBef>
              <a:buNone/>
            </a:pPr>
            <a:r>
              <a:rPr lang="en-US" sz="2000" dirty="0" smtClean="0"/>
              <a:t>class </a:t>
            </a:r>
            <a:r>
              <a:rPr lang="en-US" sz="2000" b="1" dirty="0" smtClean="0">
                <a:solidFill>
                  <a:srgbClr val="FFC000"/>
                </a:solidFill>
              </a:rPr>
              <a:t>App </a:t>
            </a:r>
            <a:r>
              <a:rPr lang="en-US" sz="2000" dirty="0"/>
              <a:t>extends </a:t>
            </a:r>
            <a:r>
              <a:rPr lang="en-US" sz="2000" dirty="0" err="1" smtClean="0"/>
              <a:t>React.Component</a:t>
            </a:r>
            <a:r>
              <a:rPr lang="en-US" sz="2000" dirty="0" smtClean="0"/>
              <a:t> </a:t>
            </a:r>
            <a:r>
              <a:rPr lang="en-US" sz="2000" dirty="0"/>
              <a:t>{</a:t>
            </a:r>
          </a:p>
          <a:p>
            <a:pPr marL="180975" indent="0">
              <a:spcBef>
                <a:spcPts val="1200"/>
              </a:spcBef>
              <a:buNone/>
            </a:pPr>
            <a:r>
              <a:rPr lang="en-US" sz="2000" dirty="0" smtClean="0"/>
              <a:t>	render</a:t>
            </a:r>
            <a:r>
              <a:rPr lang="en-US" sz="2000" dirty="0"/>
              <a:t>() </a:t>
            </a:r>
            <a:r>
              <a:rPr lang="en-US" sz="2000" dirty="0" smtClean="0"/>
              <a:t>{</a:t>
            </a:r>
            <a:r>
              <a:rPr lang="en-US" sz="2000" dirty="0"/>
              <a:t>  </a:t>
            </a:r>
            <a:endParaRPr lang="en-US" sz="2000" dirty="0" smtClean="0"/>
          </a:p>
          <a:p>
            <a:pPr marL="180975" indent="0">
              <a:spcBef>
                <a:spcPts val="1200"/>
              </a:spcBef>
              <a:buNone/>
            </a:pPr>
            <a:r>
              <a:rPr lang="en-US" sz="2000" dirty="0" smtClean="0"/>
              <a:t>		return </a:t>
            </a:r>
            <a:r>
              <a:rPr lang="en-US" sz="2000" dirty="0"/>
              <a:t>(</a:t>
            </a:r>
          </a:p>
          <a:p>
            <a:pPr marL="180975" indent="0">
              <a:spcBef>
                <a:spcPts val="1200"/>
              </a:spcBef>
              <a:buNone/>
            </a:pPr>
            <a:r>
              <a:rPr lang="en-US" sz="2000" dirty="0"/>
              <a:t>   </a:t>
            </a:r>
            <a:r>
              <a:rPr lang="en-US" sz="2000" dirty="0" smtClean="0"/>
              <a:t>		 </a:t>
            </a:r>
            <a:r>
              <a:rPr lang="en-US" sz="2000" dirty="0"/>
              <a:t>&lt;div&gt;</a:t>
            </a:r>
          </a:p>
          <a:p>
            <a:pPr marL="180975" indent="0">
              <a:spcBef>
                <a:spcPts val="1200"/>
              </a:spcBef>
              <a:buNone/>
            </a:pPr>
            <a:r>
              <a:rPr lang="en-US" sz="2000" dirty="0"/>
              <a:t>      </a:t>
            </a:r>
            <a:r>
              <a:rPr lang="en-US" sz="2000" dirty="0" smtClean="0"/>
              <a:t>			&lt;</a:t>
            </a:r>
            <a:r>
              <a:rPr lang="en-US" sz="2000" b="1" dirty="0">
                <a:solidFill>
                  <a:srgbClr val="FF0000"/>
                </a:solidFill>
              </a:rPr>
              <a:t>Welcome</a:t>
            </a:r>
            <a:r>
              <a:rPr lang="en-US" sz="2000" dirty="0"/>
              <a:t> name="Sara" /&gt;</a:t>
            </a:r>
          </a:p>
          <a:p>
            <a:pPr marL="180975" indent="0">
              <a:spcBef>
                <a:spcPts val="1200"/>
              </a:spcBef>
              <a:buNone/>
            </a:pPr>
            <a:r>
              <a:rPr lang="en-US" sz="2000" dirty="0"/>
              <a:t>      </a:t>
            </a:r>
            <a:r>
              <a:rPr lang="en-US" sz="2000" dirty="0" smtClean="0"/>
              <a:t>			&lt;</a:t>
            </a:r>
            <a:r>
              <a:rPr lang="en-US" sz="2000" b="1" dirty="0">
                <a:solidFill>
                  <a:srgbClr val="FF0000"/>
                </a:solidFill>
              </a:rPr>
              <a:t>Welcome</a:t>
            </a:r>
            <a:r>
              <a:rPr lang="en-US" sz="2000" dirty="0"/>
              <a:t> name="</a:t>
            </a:r>
            <a:r>
              <a:rPr lang="en-US" sz="2000" dirty="0" err="1"/>
              <a:t>Cahal</a:t>
            </a:r>
            <a:r>
              <a:rPr lang="en-US" sz="2000" dirty="0"/>
              <a:t>" /&gt;</a:t>
            </a:r>
          </a:p>
          <a:p>
            <a:pPr marL="180975" indent="0">
              <a:spcBef>
                <a:spcPts val="1200"/>
              </a:spcBef>
              <a:buNone/>
            </a:pPr>
            <a:r>
              <a:rPr lang="en-US" sz="2000" dirty="0"/>
              <a:t>      </a:t>
            </a:r>
            <a:r>
              <a:rPr lang="en-US" sz="2000" dirty="0" smtClean="0"/>
              <a:t>			&lt;</a:t>
            </a:r>
            <a:r>
              <a:rPr lang="en-US" sz="2000" b="1" dirty="0">
                <a:solidFill>
                  <a:srgbClr val="FF0000"/>
                </a:solidFill>
              </a:rPr>
              <a:t>Welcome</a:t>
            </a:r>
            <a:r>
              <a:rPr lang="en-US" sz="2000" dirty="0"/>
              <a:t> name="</a:t>
            </a:r>
            <a:r>
              <a:rPr lang="en-US" sz="2000" dirty="0" err="1"/>
              <a:t>Edite</a:t>
            </a:r>
            <a:r>
              <a:rPr lang="en-US" sz="2000" dirty="0"/>
              <a:t>" /&gt;</a:t>
            </a:r>
          </a:p>
          <a:p>
            <a:pPr marL="180975" indent="0">
              <a:spcBef>
                <a:spcPts val="1200"/>
              </a:spcBef>
              <a:buNone/>
            </a:pPr>
            <a:r>
              <a:rPr lang="en-US" sz="2000" dirty="0"/>
              <a:t>    </a:t>
            </a:r>
            <a:r>
              <a:rPr lang="en-US" sz="2000" dirty="0" smtClean="0"/>
              <a:t>		&lt;/</a:t>
            </a:r>
            <a:r>
              <a:rPr lang="en-US" sz="2000" dirty="0"/>
              <a:t>div&gt;</a:t>
            </a:r>
          </a:p>
          <a:p>
            <a:pPr marL="180975" indent="0">
              <a:spcBef>
                <a:spcPts val="1200"/>
              </a:spcBef>
              <a:buNone/>
            </a:pPr>
            <a:r>
              <a:rPr lang="en-US" sz="2000" dirty="0"/>
              <a:t> </a:t>
            </a:r>
            <a:r>
              <a:rPr lang="en-US" sz="2000" dirty="0" smtClean="0"/>
              <a:t>		 );</a:t>
            </a:r>
          </a:p>
          <a:p>
            <a:pPr marL="180975" indent="0">
              <a:spcBef>
                <a:spcPts val="1200"/>
              </a:spcBef>
              <a:buNone/>
            </a:pPr>
            <a:r>
              <a:rPr lang="en-US" sz="2000" dirty="0" smtClean="0"/>
              <a:t>	}</a:t>
            </a:r>
            <a:endParaRPr lang="en-US" sz="2000" dirty="0"/>
          </a:p>
          <a:p>
            <a:pPr marL="180975" indent="0">
              <a:spcBef>
                <a:spcPts val="1200"/>
              </a:spcBef>
              <a:buNone/>
            </a:pPr>
            <a:r>
              <a:rPr lang="en-US" sz="2000" dirty="0" smtClean="0"/>
              <a:t>}</a:t>
            </a:r>
            <a:r>
              <a:rPr lang="en-US" sz="2000" dirty="0"/>
              <a:t/>
            </a:r>
            <a:br>
              <a:rPr lang="en-US" sz="2000" dirty="0"/>
            </a:br>
            <a:endParaRPr lang="en-US" sz="2000" dirty="0"/>
          </a:p>
          <a:p>
            <a:pPr marL="180975" indent="0">
              <a:spcBef>
                <a:spcPts val="1200"/>
              </a:spcBef>
              <a:buNone/>
            </a:pPr>
            <a:r>
              <a:rPr lang="en-US" sz="2000" dirty="0" err="1"/>
              <a:t>ReactDOM.render</a:t>
            </a:r>
            <a:r>
              <a:rPr lang="en-US" sz="2000" dirty="0"/>
              <a:t>(</a:t>
            </a:r>
          </a:p>
          <a:p>
            <a:pPr marL="180975" indent="0">
              <a:spcBef>
                <a:spcPts val="1200"/>
              </a:spcBef>
              <a:buNone/>
            </a:pPr>
            <a:r>
              <a:rPr lang="en-US" sz="2000" dirty="0"/>
              <a:t>  	</a:t>
            </a:r>
            <a:r>
              <a:rPr lang="en-US" sz="2000" b="1" dirty="0" smtClean="0">
                <a:solidFill>
                  <a:srgbClr val="FFC000"/>
                </a:solidFill>
              </a:rPr>
              <a:t>&lt;</a:t>
            </a:r>
            <a:r>
              <a:rPr lang="en-US" sz="2000" b="1" dirty="0">
                <a:solidFill>
                  <a:srgbClr val="FFC000"/>
                </a:solidFill>
              </a:rPr>
              <a:t>App </a:t>
            </a:r>
            <a:r>
              <a:rPr lang="en-US" sz="2000" b="1" dirty="0" smtClean="0">
                <a:solidFill>
                  <a:srgbClr val="FFC000"/>
                </a:solidFill>
              </a:rPr>
              <a:t>/&gt;, </a:t>
            </a:r>
            <a:r>
              <a:rPr lang="en-US" sz="2000" dirty="0" err="1" smtClean="0"/>
              <a:t>document.getElementById</a:t>
            </a:r>
            <a:r>
              <a:rPr lang="en-US" sz="2000" dirty="0"/>
              <a:t>('root')</a:t>
            </a:r>
          </a:p>
          <a:p>
            <a:pPr marL="180975" indent="0">
              <a:spcBef>
                <a:spcPts val="1200"/>
              </a:spcBef>
              <a:buNone/>
            </a:pPr>
            <a:r>
              <a:rPr lang="en-US" sz="2000" dirty="0"/>
              <a:t>);</a:t>
            </a:r>
          </a:p>
          <a:p>
            <a:pPr marL="0" indent="0">
              <a:lnSpc>
                <a:spcPct val="150000"/>
              </a:lnSpc>
              <a:spcBef>
                <a:spcPts val="1200"/>
              </a:spcBef>
              <a:buNone/>
            </a:pPr>
            <a:endParaRPr lang="en-US" sz="2000" dirty="0">
              <a:solidFill>
                <a:srgbClr val="F8F8F8"/>
              </a:solidFill>
              <a:latin typeface="Consolas"/>
              <a:ea typeface="Consolas"/>
              <a:cs typeface="Consolas"/>
              <a:sym typeface="Consolas"/>
            </a:endParaRPr>
          </a:p>
        </p:txBody>
      </p:sp>
    </p:spTree>
    <p:extLst>
      <p:ext uri="{BB962C8B-B14F-4D97-AF65-F5344CB8AC3E}">
        <p14:creationId xmlns:p14="http://schemas.microsoft.com/office/powerpoint/2010/main" val="206344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a:t>this.props</a:t>
            </a:r>
          </a:p>
        </p:txBody>
      </p:sp>
      <p:sp>
        <p:nvSpPr>
          <p:cNvPr id="149" name="Shape 149"/>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lvl="0">
              <a:spcBef>
                <a:spcPts val="0"/>
              </a:spcBef>
              <a:buNone/>
            </a:pPr>
            <a:r>
              <a:rPr lang="en-US" dirty="0"/>
              <a:t>Never ever changes props</a:t>
            </a:r>
            <a:r>
              <a:rPr lang="en-US" dirty="0" smtClean="0"/>
              <a:t>!</a:t>
            </a:r>
          </a:p>
          <a:p>
            <a:pPr lvl="0">
              <a:spcBef>
                <a:spcPts val="0"/>
              </a:spcBef>
              <a:buNone/>
            </a:pPr>
            <a:endParaRPr lang="en-US" dirty="0"/>
          </a:p>
          <a:p>
            <a:pPr lvl="0">
              <a:spcBef>
                <a:spcPts val="0"/>
              </a:spcBef>
              <a:buNone/>
            </a:pPr>
            <a:r>
              <a:rPr lang="en-US" dirty="0"/>
              <a:t>This is the responsibility for the parent </a:t>
            </a:r>
            <a:endParaRPr lang="en-US" dirty="0" smtClean="0"/>
          </a:p>
          <a:p>
            <a:pPr lvl="0">
              <a:spcBef>
                <a:spcPts val="0"/>
              </a:spcBef>
              <a:buNone/>
            </a:pPr>
            <a:r>
              <a:rPr lang="en-US" dirty="0" smtClean="0"/>
              <a:t>and </a:t>
            </a:r>
            <a:r>
              <a:rPr lang="en-US" dirty="0"/>
              <a:t>not the child</a:t>
            </a:r>
          </a:p>
        </p:txBody>
      </p:sp>
    </p:spTree>
    <p:extLst>
      <p:ext uri="{BB962C8B-B14F-4D97-AF65-F5344CB8AC3E}">
        <p14:creationId xmlns:p14="http://schemas.microsoft.com/office/powerpoint/2010/main" val="1841852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04164"/>
            <a:ext cx="11099799" cy="2158999"/>
          </a:xfrm>
        </p:spPr>
        <p:txBody>
          <a:bodyPr/>
          <a:lstStyle/>
          <a:p>
            <a:r>
              <a:rPr lang="nl-NL" b="1" dirty="0">
                <a:solidFill>
                  <a:schemeClr val="bg1"/>
                </a:solidFill>
              </a:rPr>
              <a:t>Component </a:t>
            </a:r>
            <a:r>
              <a:rPr lang="nl-NL" b="1" dirty="0" err="1">
                <a:solidFill>
                  <a:schemeClr val="bg1"/>
                </a:solidFill>
              </a:rPr>
              <a:t>based</a:t>
            </a:r>
            <a:endParaRPr lang="en-US" dirty="0"/>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342476" y="3946592"/>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6" name="Afgeronde rechthoek 10"/>
          <p:cNvSpPr/>
          <p:nvPr/>
        </p:nvSpPr>
        <p:spPr>
          <a:xfrm>
            <a:off x="8926238" y="5355213"/>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BooksComponent</a:t>
            </a:r>
            <a:endParaRPr lang="nl-NL" dirty="0"/>
          </a:p>
        </p:txBody>
      </p:sp>
      <p:cxnSp>
        <p:nvCxnSpPr>
          <p:cNvPr id="7" name="Rechte verbindingslijn met pijl 11"/>
          <p:cNvCxnSpPr/>
          <p:nvPr/>
        </p:nvCxnSpPr>
        <p:spPr>
          <a:xfrm>
            <a:off x="7142365" y="4685429"/>
            <a:ext cx="2503080" cy="63707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453052" y="4717633"/>
            <a:ext cx="35404" cy="63509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360178" y="2563163"/>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sp>
        <p:nvSpPr>
          <p:cNvPr id="13" name="Afgeronde rechthoek 10"/>
          <p:cNvSpPr/>
          <p:nvPr/>
        </p:nvSpPr>
        <p:spPr>
          <a:xfrm>
            <a:off x="5385376" y="5355215"/>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DashBoardComponent</a:t>
            </a:r>
            <a:endParaRPr lang="nl-NL" dirty="0"/>
          </a:p>
        </p:txBody>
      </p:sp>
      <p:cxnSp>
        <p:nvCxnSpPr>
          <p:cNvPr id="14" name="Rechte verbindingslijn met pijl 12"/>
          <p:cNvCxnSpPr/>
          <p:nvPr/>
        </p:nvCxnSpPr>
        <p:spPr>
          <a:xfrm flipH="1">
            <a:off x="3168939" y="4717633"/>
            <a:ext cx="2630204" cy="56244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7142365" y="7292531"/>
            <a:ext cx="2467004" cy="64690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BookDetalsComponent</a:t>
            </a:r>
            <a:endParaRPr lang="nl-NL" dirty="0"/>
          </a:p>
        </p:txBody>
      </p:sp>
      <p:sp>
        <p:nvSpPr>
          <p:cNvPr id="16" name="Afgeronde rechthoek 10"/>
          <p:cNvSpPr/>
          <p:nvPr/>
        </p:nvSpPr>
        <p:spPr>
          <a:xfrm>
            <a:off x="2051915" y="5355214"/>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cxnSp>
        <p:nvCxnSpPr>
          <p:cNvPr id="24" name="Rechte verbindingslijn met pijl 12"/>
          <p:cNvCxnSpPr/>
          <p:nvPr/>
        </p:nvCxnSpPr>
        <p:spPr>
          <a:xfrm>
            <a:off x="6510751" y="6045113"/>
            <a:ext cx="1488068" cy="107705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395698" y="3247064"/>
            <a:ext cx="35404" cy="63509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26413" y="3421506"/>
            <a:ext cx="631904" cy="307777"/>
          </a:xfrm>
          <a:prstGeom prst="rect">
            <a:avLst/>
          </a:prstGeom>
          <a:noFill/>
        </p:spPr>
        <p:txBody>
          <a:bodyPr wrap="none" rtlCol="0">
            <a:spAutoFit/>
          </a:bodyPr>
          <a:lstStyle/>
          <a:p>
            <a:r>
              <a:rPr lang="en-US" dirty="0" smtClean="0">
                <a:solidFill>
                  <a:schemeClr val="bg1"/>
                </a:solidFill>
              </a:rPr>
              <a:t>props</a:t>
            </a:r>
            <a:endParaRPr lang="en-US" dirty="0">
              <a:solidFill>
                <a:schemeClr val="bg1"/>
              </a:solidFill>
            </a:endParaRPr>
          </a:p>
        </p:txBody>
      </p:sp>
      <p:sp>
        <p:nvSpPr>
          <p:cNvPr id="30" name="TextBox 29"/>
          <p:cNvSpPr txBox="1"/>
          <p:nvPr/>
        </p:nvSpPr>
        <p:spPr>
          <a:xfrm>
            <a:off x="6866819" y="4875256"/>
            <a:ext cx="631904" cy="307777"/>
          </a:xfrm>
          <a:prstGeom prst="rect">
            <a:avLst/>
          </a:prstGeom>
          <a:noFill/>
        </p:spPr>
        <p:txBody>
          <a:bodyPr wrap="none" rtlCol="0">
            <a:spAutoFit/>
          </a:bodyPr>
          <a:lstStyle/>
          <a:p>
            <a:r>
              <a:rPr lang="en-US" dirty="0" smtClean="0">
                <a:solidFill>
                  <a:schemeClr val="bg1"/>
                </a:solidFill>
              </a:rPr>
              <a:t>props</a:t>
            </a:r>
            <a:endParaRPr lang="en-US" dirty="0">
              <a:solidFill>
                <a:schemeClr val="bg1"/>
              </a:solidFill>
            </a:endParaRPr>
          </a:p>
        </p:txBody>
      </p:sp>
      <p:sp>
        <p:nvSpPr>
          <p:cNvPr id="31" name="TextBox 30"/>
          <p:cNvSpPr txBox="1"/>
          <p:nvPr/>
        </p:nvSpPr>
        <p:spPr>
          <a:xfrm>
            <a:off x="8393905" y="4567479"/>
            <a:ext cx="631904" cy="307777"/>
          </a:xfrm>
          <a:prstGeom prst="rect">
            <a:avLst/>
          </a:prstGeom>
          <a:noFill/>
        </p:spPr>
        <p:txBody>
          <a:bodyPr wrap="none" rtlCol="0">
            <a:spAutoFit/>
          </a:bodyPr>
          <a:lstStyle/>
          <a:p>
            <a:r>
              <a:rPr lang="en-US" dirty="0" smtClean="0">
                <a:solidFill>
                  <a:schemeClr val="bg1"/>
                </a:solidFill>
              </a:rPr>
              <a:t>props</a:t>
            </a:r>
            <a:endParaRPr lang="en-US" dirty="0">
              <a:solidFill>
                <a:schemeClr val="bg1"/>
              </a:solidFill>
            </a:endParaRPr>
          </a:p>
        </p:txBody>
      </p:sp>
      <p:sp>
        <p:nvSpPr>
          <p:cNvPr id="32" name="TextBox 31"/>
          <p:cNvSpPr txBox="1"/>
          <p:nvPr/>
        </p:nvSpPr>
        <p:spPr>
          <a:xfrm>
            <a:off x="3723009" y="4642497"/>
            <a:ext cx="631904" cy="307777"/>
          </a:xfrm>
          <a:prstGeom prst="rect">
            <a:avLst/>
          </a:prstGeom>
          <a:noFill/>
        </p:spPr>
        <p:txBody>
          <a:bodyPr wrap="none" rtlCol="0">
            <a:spAutoFit/>
          </a:bodyPr>
          <a:lstStyle/>
          <a:p>
            <a:r>
              <a:rPr lang="en-US" dirty="0" smtClean="0">
                <a:solidFill>
                  <a:schemeClr val="bg1"/>
                </a:solidFill>
              </a:rPr>
              <a:t>props</a:t>
            </a:r>
            <a:endParaRPr lang="en-US" dirty="0">
              <a:solidFill>
                <a:schemeClr val="bg1"/>
              </a:solidFill>
            </a:endParaRPr>
          </a:p>
        </p:txBody>
      </p:sp>
      <p:sp>
        <p:nvSpPr>
          <p:cNvPr id="33" name="TextBox 32"/>
          <p:cNvSpPr txBox="1"/>
          <p:nvPr/>
        </p:nvSpPr>
        <p:spPr>
          <a:xfrm>
            <a:off x="6826413" y="6174184"/>
            <a:ext cx="631904" cy="307777"/>
          </a:xfrm>
          <a:prstGeom prst="rect">
            <a:avLst/>
          </a:prstGeom>
          <a:noFill/>
        </p:spPr>
        <p:txBody>
          <a:bodyPr wrap="none" rtlCol="0">
            <a:spAutoFit/>
          </a:bodyPr>
          <a:lstStyle/>
          <a:p>
            <a:r>
              <a:rPr lang="en-US" dirty="0" smtClean="0">
                <a:solidFill>
                  <a:schemeClr val="bg1"/>
                </a:solidFill>
              </a:rPr>
              <a:t>props</a:t>
            </a:r>
            <a:endParaRPr lang="en-US" dirty="0">
              <a:solidFill>
                <a:schemeClr val="bg1"/>
              </a:solidFill>
            </a:endParaRPr>
          </a:p>
        </p:txBody>
      </p:sp>
      <p:cxnSp>
        <p:nvCxnSpPr>
          <p:cNvPr id="20" name="Rechte verbindingslijn met pijl 12"/>
          <p:cNvCxnSpPr/>
          <p:nvPr/>
        </p:nvCxnSpPr>
        <p:spPr>
          <a:xfrm flipH="1">
            <a:off x="8709857" y="6094589"/>
            <a:ext cx="1333404" cy="102757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9077703" y="6200780"/>
            <a:ext cx="631904" cy="307777"/>
          </a:xfrm>
          <a:prstGeom prst="rect">
            <a:avLst/>
          </a:prstGeom>
          <a:noFill/>
        </p:spPr>
        <p:txBody>
          <a:bodyPr wrap="none" rtlCol="0">
            <a:spAutoFit/>
          </a:bodyPr>
          <a:lstStyle/>
          <a:p>
            <a:r>
              <a:rPr lang="en-US" dirty="0" smtClean="0">
                <a:solidFill>
                  <a:schemeClr val="bg1"/>
                </a:solidFill>
              </a:rPr>
              <a:t>props</a:t>
            </a:r>
            <a:endParaRPr lang="en-US" dirty="0">
              <a:solidFill>
                <a:schemeClr val="bg1"/>
              </a:solidFill>
            </a:endParaRPr>
          </a:p>
        </p:txBody>
      </p:sp>
    </p:spTree>
    <p:extLst>
      <p:ext uri="{BB962C8B-B14F-4D97-AF65-F5344CB8AC3E}">
        <p14:creationId xmlns:p14="http://schemas.microsoft.com/office/powerpoint/2010/main" val="2105566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fgeronde rechthoek 10"/>
          <p:cNvSpPr/>
          <p:nvPr/>
        </p:nvSpPr>
        <p:spPr>
          <a:xfrm>
            <a:off x="952499" y="2590799"/>
            <a:ext cx="11099799" cy="615499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dirty="0"/>
          </a:p>
        </p:txBody>
      </p:sp>
      <p:sp>
        <p:nvSpPr>
          <p:cNvPr id="3" name="Text Placeholder 2"/>
          <p:cNvSpPr>
            <a:spLocks noGrp="1"/>
          </p:cNvSpPr>
          <p:nvPr>
            <p:ph type="body" idx="1"/>
          </p:nvPr>
        </p:nvSpPr>
        <p:spPr>
          <a:xfrm>
            <a:off x="952500" y="2971734"/>
            <a:ext cx="11099799" cy="595186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solidFill>
                <a:schemeClr val="bg1"/>
              </a:solidFill>
            </a:endParaRPr>
          </a:p>
        </p:txBody>
      </p:sp>
      <p:sp>
        <p:nvSpPr>
          <p:cNvPr id="11" name="Rectangle 10"/>
          <p:cNvSpPr/>
          <p:nvPr/>
        </p:nvSpPr>
        <p:spPr>
          <a:xfrm>
            <a:off x="5446661" y="2971734"/>
            <a:ext cx="2111476" cy="400110"/>
          </a:xfrm>
          <a:prstGeom prst="rect">
            <a:avLst/>
          </a:prstGeom>
        </p:spPr>
        <p:txBody>
          <a:bodyPr wrap="none">
            <a:spAutoFit/>
          </a:bodyPr>
          <a:lstStyle/>
          <a:p>
            <a:pPr algn="ctr"/>
            <a:r>
              <a:rPr lang="nl-NL" sz="2000" b="1" dirty="0" err="1">
                <a:solidFill>
                  <a:srgbClr val="FF0000"/>
                </a:solidFill>
              </a:rPr>
              <a:t>AppComponent</a:t>
            </a:r>
            <a:endParaRPr lang="nl-NL" sz="2000" b="1" dirty="0">
              <a:solidFill>
                <a:srgbClr val="FF0000"/>
              </a:solidFill>
            </a:endParaRPr>
          </a:p>
        </p:txBody>
      </p:sp>
      <p:sp>
        <p:nvSpPr>
          <p:cNvPr id="14" name="Afgeronde rechthoek 10"/>
          <p:cNvSpPr/>
          <p:nvPr/>
        </p:nvSpPr>
        <p:spPr>
          <a:xfrm>
            <a:off x="1784555" y="4667264"/>
            <a:ext cx="9586451" cy="334111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err="1" smtClean="0"/>
              <a:t>DasboardComponent</a:t>
            </a:r>
            <a:endParaRPr lang="nl-NL" sz="2000" dirty="0"/>
          </a:p>
        </p:txBody>
      </p:sp>
      <p:sp>
        <p:nvSpPr>
          <p:cNvPr id="15" name="Afgeronde rechthoek 10"/>
          <p:cNvSpPr/>
          <p:nvPr/>
        </p:nvSpPr>
        <p:spPr>
          <a:xfrm>
            <a:off x="1784555" y="3593248"/>
            <a:ext cx="9586451"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800" dirty="0" err="1" smtClean="0"/>
              <a:t>BookSearchComponent</a:t>
            </a:r>
            <a:endParaRPr lang="nl-NL" sz="1800" dirty="0"/>
          </a:p>
        </p:txBody>
      </p:sp>
      <p:sp>
        <p:nvSpPr>
          <p:cNvPr id="16" name="Title 15"/>
          <p:cNvSpPr>
            <a:spLocks noGrp="1"/>
          </p:cNvSpPr>
          <p:nvPr>
            <p:ph type="title"/>
          </p:nvPr>
        </p:nvSpPr>
        <p:spPr>
          <a:xfrm>
            <a:off x="952499" y="369926"/>
            <a:ext cx="11099799" cy="2158999"/>
          </a:xfrm>
        </p:spPr>
        <p:txBody>
          <a:bodyPr/>
          <a:lstStyle/>
          <a:p>
            <a:r>
              <a:rPr lang="nl-NL" b="1" dirty="0">
                <a:solidFill>
                  <a:schemeClr val="bg1"/>
                </a:solidFill>
              </a:rPr>
              <a:t>Component </a:t>
            </a:r>
            <a:r>
              <a:rPr lang="nl-NL" b="1" dirty="0" err="1" smtClean="0">
                <a:solidFill>
                  <a:schemeClr val="bg1"/>
                </a:solidFill>
              </a:rPr>
              <a:t>based</a:t>
            </a:r>
            <a:endParaRPr lang="en-US" dirty="0">
              <a:solidFill>
                <a:schemeClr val="bg1"/>
              </a:solidFill>
            </a:endParaRPr>
          </a:p>
        </p:txBody>
      </p:sp>
    </p:spTree>
    <p:extLst>
      <p:ext uri="{BB962C8B-B14F-4D97-AF65-F5344CB8AC3E}">
        <p14:creationId xmlns:p14="http://schemas.microsoft.com/office/powerpoint/2010/main" val="928867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499" y="254000"/>
            <a:ext cx="11421397" cy="2158999"/>
          </a:xfrm>
        </p:spPr>
        <p:txBody>
          <a:bodyPr/>
          <a:lstStyle/>
          <a:p>
            <a:r>
              <a:rPr lang="nl-NL" b="1" dirty="0" err="1" smtClean="0">
                <a:solidFill>
                  <a:schemeClr val="bg1"/>
                </a:solidFill>
              </a:rPr>
              <a:t>BookSearch</a:t>
            </a:r>
            <a:r>
              <a:rPr lang="nl-NL" b="1" dirty="0" smtClean="0">
                <a:solidFill>
                  <a:schemeClr val="bg1"/>
                </a:solidFill>
              </a:rPr>
              <a:t> </a:t>
            </a:r>
            <a:r>
              <a:rPr lang="nl-NL" b="1" dirty="0" err="1" smtClean="0">
                <a:solidFill>
                  <a:schemeClr val="bg1"/>
                </a:solidFill>
              </a:rPr>
              <a:t>and</a:t>
            </a:r>
            <a:r>
              <a:rPr lang="nl-NL" b="1" dirty="0" smtClean="0">
                <a:solidFill>
                  <a:schemeClr val="bg1"/>
                </a:solidFill>
              </a:rPr>
              <a:t> </a:t>
            </a:r>
            <a:r>
              <a:rPr lang="nl-NL" b="1" dirty="0" err="1" smtClean="0">
                <a:solidFill>
                  <a:schemeClr val="bg1"/>
                </a:solidFill>
              </a:rPr>
              <a:t>DashBoard</a:t>
            </a:r>
            <a:endParaRPr lang="en-US" dirty="0">
              <a:solidFill>
                <a:schemeClr val="bg1"/>
              </a:solidFill>
            </a:endParaRPr>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499" y="2607129"/>
            <a:ext cx="11099800" cy="6700684"/>
          </a:xfrm>
          <a:prstGeom prst="rect">
            <a:avLst/>
          </a:prstGeom>
        </p:spPr>
      </p:pic>
    </p:spTree>
    <p:extLst>
      <p:ext uri="{BB962C8B-B14F-4D97-AF65-F5344CB8AC3E}">
        <p14:creationId xmlns:p14="http://schemas.microsoft.com/office/powerpoint/2010/main" val="743691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err="1" smtClean="0"/>
              <a:t>BookSearchComponent</a:t>
            </a:r>
            <a:endParaRPr lang="en-US" sz="7200" dirty="0"/>
          </a:p>
        </p:txBody>
      </p:sp>
      <p:sp>
        <p:nvSpPr>
          <p:cNvPr id="3" name="Text Placeholder 2"/>
          <p:cNvSpPr>
            <a:spLocks noGrp="1"/>
          </p:cNvSpPr>
          <p:nvPr>
            <p:ph type="body" idx="1"/>
          </p:nvPr>
        </p:nvSpPr>
        <p:spPr>
          <a:xfrm>
            <a:off x="2111828" y="2412999"/>
            <a:ext cx="11099799" cy="6286499"/>
          </a:xfrm>
        </p:spPr>
        <p:txBody>
          <a:bodyPr/>
          <a:lstStyle/>
          <a:p>
            <a:pPr marL="180975" indent="0">
              <a:spcBef>
                <a:spcPts val="600"/>
              </a:spcBef>
              <a:buNone/>
            </a:pPr>
            <a:r>
              <a:rPr lang="en-US" sz="1800" dirty="0" smtClean="0"/>
              <a:t>export </a:t>
            </a:r>
            <a:r>
              <a:rPr lang="en-US" sz="1800" dirty="0"/>
              <a:t>class </a:t>
            </a:r>
            <a:r>
              <a:rPr lang="en-US" sz="1800" b="1" dirty="0" err="1"/>
              <a:t>BookSearch</a:t>
            </a:r>
            <a:r>
              <a:rPr lang="en-US" sz="1800" dirty="0"/>
              <a:t> extends </a:t>
            </a:r>
            <a:r>
              <a:rPr lang="en-US" sz="1800" dirty="0" err="1" smtClean="0"/>
              <a:t>React.Component</a:t>
            </a:r>
            <a:r>
              <a:rPr lang="en-US" sz="1800" dirty="0" smtClean="0"/>
              <a:t> </a:t>
            </a:r>
            <a:r>
              <a:rPr lang="en-US" sz="1800" dirty="0"/>
              <a:t>{</a:t>
            </a:r>
          </a:p>
          <a:p>
            <a:pPr marL="180975" indent="0">
              <a:spcBef>
                <a:spcPts val="600"/>
              </a:spcBef>
              <a:buNone/>
            </a:pPr>
            <a:r>
              <a:rPr lang="en-US" sz="1800" dirty="0"/>
              <a:t/>
            </a:r>
            <a:br>
              <a:rPr lang="en-US" sz="1800" dirty="0"/>
            </a:br>
            <a:r>
              <a:rPr lang="en-US" sz="1800" dirty="0"/>
              <a:t>constructor(props){</a:t>
            </a:r>
          </a:p>
          <a:p>
            <a:pPr marL="180975" indent="0">
              <a:spcBef>
                <a:spcPts val="600"/>
              </a:spcBef>
              <a:buNone/>
            </a:pPr>
            <a:r>
              <a:rPr lang="en-US" sz="1800" dirty="0" smtClean="0"/>
              <a:t>	super(props</a:t>
            </a:r>
            <a:r>
              <a:rPr lang="en-US" sz="1800" dirty="0"/>
              <a:t>);</a:t>
            </a:r>
          </a:p>
          <a:p>
            <a:pPr marL="180975" indent="0">
              <a:spcBef>
                <a:spcPts val="600"/>
              </a:spcBef>
              <a:buNone/>
            </a:pPr>
            <a:r>
              <a:rPr lang="en-US" sz="1800" dirty="0" smtClean="0"/>
              <a:t>	</a:t>
            </a:r>
            <a:r>
              <a:rPr lang="en-US" sz="1800" b="1" dirty="0" err="1" smtClean="0">
                <a:solidFill>
                  <a:srgbClr val="FF0000"/>
                </a:solidFill>
              </a:rPr>
              <a:t>this.state</a:t>
            </a:r>
            <a:r>
              <a:rPr lang="en-US" sz="1800" b="1" dirty="0" smtClean="0">
                <a:solidFill>
                  <a:srgbClr val="FF0000"/>
                </a:solidFill>
              </a:rPr>
              <a:t> </a:t>
            </a:r>
            <a:r>
              <a:rPr lang="en-US" sz="1800" b="1" dirty="0">
                <a:solidFill>
                  <a:srgbClr val="FF0000"/>
                </a:solidFill>
              </a:rPr>
              <a:t>= {</a:t>
            </a:r>
          </a:p>
          <a:p>
            <a:pPr marL="180975" indent="0">
              <a:spcBef>
                <a:spcPts val="600"/>
              </a:spcBef>
              <a:buNone/>
            </a:pPr>
            <a:r>
              <a:rPr lang="en-US" sz="1800" dirty="0" smtClean="0"/>
              <a:t>		books</a:t>
            </a:r>
            <a:r>
              <a:rPr lang="en-US" sz="1800" dirty="0"/>
              <a:t>: [],</a:t>
            </a:r>
          </a:p>
          <a:p>
            <a:pPr marL="180975" indent="0">
              <a:spcBef>
                <a:spcPts val="600"/>
              </a:spcBef>
              <a:buNone/>
            </a:pPr>
            <a:r>
              <a:rPr lang="en-US" sz="1800" dirty="0" smtClean="0"/>
              <a:t>	</a:t>
            </a:r>
            <a:r>
              <a:rPr lang="en-US" sz="1800" b="1" dirty="0" smtClean="0">
                <a:solidFill>
                  <a:srgbClr val="FF0000"/>
                </a:solidFill>
              </a:rPr>
              <a:t>}</a:t>
            </a:r>
            <a:endParaRPr lang="en-US" sz="1800" b="1" dirty="0">
              <a:solidFill>
                <a:srgbClr val="FF0000"/>
              </a:solidFill>
            </a:endParaRPr>
          </a:p>
          <a:p>
            <a:pPr marL="180975" indent="0">
              <a:spcBef>
                <a:spcPts val="600"/>
              </a:spcBef>
              <a:buNone/>
            </a:pPr>
            <a:r>
              <a:rPr lang="en-US" sz="1800" dirty="0"/>
              <a:t>}</a:t>
            </a:r>
          </a:p>
          <a:p>
            <a:pPr marL="180975" indent="0">
              <a:spcBef>
                <a:spcPts val="600"/>
              </a:spcBef>
              <a:buNone/>
            </a:pPr>
            <a:r>
              <a:rPr lang="en-US" sz="1800" dirty="0"/>
              <a:t/>
            </a:r>
            <a:br>
              <a:rPr lang="en-US" sz="1800" dirty="0"/>
            </a:br>
            <a:r>
              <a:rPr lang="en-US" sz="1800" dirty="0"/>
              <a:t>search = (</a:t>
            </a:r>
            <a:r>
              <a:rPr lang="en-US" sz="1800" b="1" dirty="0">
                <a:solidFill>
                  <a:srgbClr val="FFC000"/>
                </a:solidFill>
              </a:rPr>
              <a:t>event</a:t>
            </a:r>
            <a:r>
              <a:rPr lang="en-US" sz="1800" dirty="0"/>
              <a:t>) =&gt; {</a:t>
            </a:r>
          </a:p>
          <a:p>
            <a:pPr marL="180975" indent="0">
              <a:spcBef>
                <a:spcPts val="600"/>
              </a:spcBef>
              <a:buNone/>
            </a:pPr>
            <a:r>
              <a:rPr lang="en-US" sz="1800" dirty="0"/>
              <a:t>	</a:t>
            </a:r>
            <a:r>
              <a:rPr lang="en-US" sz="1800" b="1" dirty="0" err="1" smtClean="0">
                <a:solidFill>
                  <a:srgbClr val="FFFF00"/>
                </a:solidFill>
              </a:rPr>
              <a:t>axios.get</a:t>
            </a:r>
            <a:r>
              <a:rPr lang="en-US" sz="1800" dirty="0"/>
              <a:t>("http://localhost:5000/books/?q=" + </a:t>
            </a:r>
            <a:r>
              <a:rPr lang="en-US" sz="1800" b="1" dirty="0" err="1">
                <a:solidFill>
                  <a:srgbClr val="FFC000"/>
                </a:solidFill>
              </a:rPr>
              <a:t>event.target.value</a:t>
            </a:r>
            <a:r>
              <a:rPr lang="en-US" sz="1800" dirty="0"/>
              <a:t>).</a:t>
            </a:r>
            <a:r>
              <a:rPr lang="en-US" sz="1800" b="1" dirty="0">
                <a:solidFill>
                  <a:srgbClr val="FFFF00"/>
                </a:solidFill>
              </a:rPr>
              <a:t>then</a:t>
            </a:r>
            <a:r>
              <a:rPr lang="en-US" sz="1800" dirty="0"/>
              <a:t>((response) =&gt; {</a:t>
            </a:r>
          </a:p>
          <a:p>
            <a:pPr marL="180975" indent="0">
              <a:spcBef>
                <a:spcPts val="600"/>
              </a:spcBef>
              <a:buNone/>
            </a:pPr>
            <a:r>
              <a:rPr lang="en-US" sz="1800" dirty="0" smtClean="0"/>
              <a:t>		</a:t>
            </a:r>
            <a:r>
              <a:rPr lang="en-US" sz="1800" b="1" dirty="0" err="1" smtClean="0">
                <a:solidFill>
                  <a:srgbClr val="FF0000"/>
                </a:solidFill>
              </a:rPr>
              <a:t>this.setState</a:t>
            </a:r>
            <a:r>
              <a:rPr lang="en-US" sz="1800" b="1" dirty="0">
                <a:solidFill>
                  <a:srgbClr val="FF0000"/>
                </a:solidFill>
              </a:rPr>
              <a:t>({</a:t>
            </a:r>
          </a:p>
          <a:p>
            <a:pPr marL="180975" indent="0">
              <a:spcBef>
                <a:spcPts val="600"/>
              </a:spcBef>
              <a:buNone/>
            </a:pPr>
            <a:r>
              <a:rPr lang="en-US" sz="1800" dirty="0" smtClean="0"/>
              <a:t>		     books</a:t>
            </a:r>
            <a:r>
              <a:rPr lang="en-US" sz="1800" dirty="0"/>
              <a:t>: </a:t>
            </a:r>
            <a:r>
              <a:rPr lang="en-US" sz="1800" dirty="0" err="1"/>
              <a:t>response.data</a:t>
            </a:r>
            <a:endParaRPr lang="en-US" sz="1800" dirty="0"/>
          </a:p>
          <a:p>
            <a:pPr marL="180975" indent="0">
              <a:spcBef>
                <a:spcPts val="600"/>
              </a:spcBef>
              <a:buNone/>
            </a:pPr>
            <a:r>
              <a:rPr lang="en-US" sz="1800" dirty="0" smtClean="0"/>
              <a:t>		</a:t>
            </a:r>
            <a:r>
              <a:rPr lang="en-US" sz="1800" b="1" dirty="0" smtClean="0">
                <a:solidFill>
                  <a:srgbClr val="FF0000"/>
                </a:solidFill>
              </a:rPr>
              <a:t>})</a:t>
            </a:r>
            <a:endParaRPr lang="en-US" sz="1800" b="1" dirty="0">
              <a:solidFill>
                <a:srgbClr val="FF0000"/>
              </a:solidFill>
            </a:endParaRPr>
          </a:p>
          <a:p>
            <a:pPr marL="180975" indent="0">
              <a:spcBef>
                <a:spcPts val="600"/>
              </a:spcBef>
              <a:buNone/>
            </a:pPr>
            <a:r>
              <a:rPr lang="en-US" sz="1800" dirty="0" smtClean="0"/>
              <a:t>	}); </a:t>
            </a:r>
            <a:endParaRPr lang="en-US" sz="1800" dirty="0"/>
          </a:p>
          <a:p>
            <a:pPr marL="180975" indent="0">
              <a:spcBef>
                <a:spcPts val="600"/>
              </a:spcBef>
              <a:buNone/>
            </a:pPr>
            <a:r>
              <a:rPr lang="en-US" sz="1800" dirty="0"/>
              <a:t>};</a:t>
            </a:r>
          </a:p>
          <a:p>
            <a:pPr marL="180975" indent="0">
              <a:spcBef>
                <a:spcPts val="1200"/>
              </a:spcBef>
              <a:buNone/>
            </a:pPr>
            <a:endParaRPr lang="en-US" sz="1000" dirty="0"/>
          </a:p>
        </p:txBody>
      </p:sp>
    </p:spTree>
    <p:extLst>
      <p:ext uri="{BB962C8B-B14F-4D97-AF65-F5344CB8AC3E}">
        <p14:creationId xmlns:p14="http://schemas.microsoft.com/office/powerpoint/2010/main" val="870811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dirty="0" err="1"/>
              <a:t>this.setState</a:t>
            </a:r>
            <a:r>
              <a:rPr lang="en-US" dirty="0"/>
              <a:t>()</a:t>
            </a:r>
          </a:p>
        </p:txBody>
      </p:sp>
      <p:sp>
        <p:nvSpPr>
          <p:cNvPr id="161" name="Shape 161"/>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lvl="0">
              <a:spcBef>
                <a:spcPts val="0"/>
              </a:spcBef>
              <a:buNone/>
            </a:pPr>
            <a:r>
              <a:rPr lang="en-US" b="1" dirty="0"/>
              <a:t>Do not! </a:t>
            </a:r>
            <a:r>
              <a:rPr lang="en-US" b="1" dirty="0" smtClean="0"/>
              <a:t>Change</a:t>
            </a:r>
            <a:r>
              <a:rPr lang="en-US" dirty="0" smtClean="0"/>
              <a:t> </a:t>
            </a:r>
            <a:r>
              <a:rPr lang="en-US" dirty="0"/>
              <a:t>state with </a:t>
            </a:r>
            <a:r>
              <a:rPr lang="en-US" dirty="0" err="1">
                <a:solidFill>
                  <a:srgbClr val="FF0000"/>
                </a:solidFill>
              </a:rPr>
              <a:t>this.state</a:t>
            </a:r>
            <a:r>
              <a:rPr lang="en-US" dirty="0">
                <a:solidFill>
                  <a:srgbClr val="FF0000"/>
                </a:solidFill>
              </a:rPr>
              <a:t> = </a:t>
            </a:r>
            <a:r>
              <a:rPr lang="en-US" dirty="0" err="1">
                <a:solidFill>
                  <a:srgbClr val="FF0000"/>
                </a:solidFill>
              </a:rPr>
              <a:t>newState</a:t>
            </a:r>
            <a:r>
              <a:rPr lang="en-US" dirty="0" smtClean="0"/>
              <a:t>.</a:t>
            </a:r>
          </a:p>
          <a:p>
            <a:pPr lvl="0">
              <a:spcBef>
                <a:spcPts val="0"/>
              </a:spcBef>
              <a:buNone/>
            </a:pPr>
            <a:endParaRPr lang="en-US" dirty="0"/>
          </a:p>
          <a:p>
            <a:pPr lvl="0">
              <a:spcBef>
                <a:spcPts val="0"/>
              </a:spcBef>
              <a:buNone/>
            </a:pPr>
            <a:r>
              <a:rPr lang="en-US" dirty="0"/>
              <a:t>Use </a:t>
            </a:r>
            <a:r>
              <a:rPr lang="en-US" dirty="0" err="1" smtClean="0">
                <a:solidFill>
                  <a:srgbClr val="FFC000"/>
                </a:solidFill>
              </a:rPr>
              <a:t>this.setState</a:t>
            </a:r>
            <a:r>
              <a:rPr lang="en-US" dirty="0" smtClean="0">
                <a:solidFill>
                  <a:srgbClr val="FFC000"/>
                </a:solidFill>
              </a:rPr>
              <a:t>( )</a:t>
            </a:r>
          </a:p>
          <a:p>
            <a:pPr lvl="0">
              <a:spcBef>
                <a:spcPts val="0"/>
              </a:spcBef>
              <a:buNone/>
            </a:pPr>
            <a:endParaRPr lang="en-US" dirty="0"/>
          </a:p>
          <a:p>
            <a:pPr marL="180975" lvl="0" indent="0">
              <a:spcBef>
                <a:spcPts val="0"/>
              </a:spcBef>
              <a:buNone/>
            </a:pPr>
            <a:r>
              <a:rPr lang="en-US" dirty="0"/>
              <a:t>Otherwise react will not </a:t>
            </a:r>
            <a:r>
              <a:rPr lang="en-US" dirty="0" smtClean="0"/>
              <a:t>re-render</a:t>
            </a:r>
            <a:r>
              <a:rPr lang="en-US" dirty="0"/>
              <a:t>, and possibly overwrite your state.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dirty="0" err="1" smtClean="0"/>
              <a:t>DashBoardComponent</a:t>
            </a:r>
            <a:endParaRPr lang="en-US" dirty="0"/>
          </a:p>
        </p:txBody>
      </p:sp>
      <p:sp>
        <p:nvSpPr>
          <p:cNvPr id="101" name="Shape 101"/>
          <p:cNvSpPr txBox="1"/>
          <p:nvPr/>
        </p:nvSpPr>
        <p:spPr>
          <a:xfrm>
            <a:off x="2292321" y="2576386"/>
            <a:ext cx="8683994" cy="6138300"/>
          </a:xfrm>
          <a:prstGeom prst="rect">
            <a:avLst/>
          </a:prstGeom>
          <a:noFill/>
          <a:ln>
            <a:noFill/>
          </a:ln>
        </p:spPr>
        <p:txBody>
          <a:bodyPr lIns="91425" tIns="91425" rIns="91425" bIns="91425" anchor="ctr" anchorCtr="0">
            <a:noAutofit/>
          </a:bodyPr>
          <a:lstStyle/>
          <a:p>
            <a:r>
              <a:rPr lang="de-DE" dirty="0">
                <a:solidFill>
                  <a:schemeClr val="bg1"/>
                </a:solidFill>
              </a:rPr>
              <a:t/>
            </a:r>
            <a:br>
              <a:rPr lang="de-DE" dirty="0">
                <a:solidFill>
                  <a:schemeClr val="bg1"/>
                </a:solidFill>
              </a:rPr>
            </a:br>
            <a:endParaRPr lang="de-DE" dirty="0">
              <a:solidFill>
                <a:schemeClr val="bg1"/>
              </a:solidFill>
            </a:endParaRPr>
          </a:p>
          <a:p>
            <a:r>
              <a:rPr lang="de-DE" sz="1800" dirty="0" err="1">
                <a:solidFill>
                  <a:schemeClr val="bg1"/>
                </a:solidFill>
              </a:rPr>
              <a:t>export</a:t>
            </a:r>
            <a:r>
              <a:rPr lang="de-DE" sz="1800" dirty="0">
                <a:solidFill>
                  <a:schemeClr val="bg1"/>
                </a:solidFill>
              </a:rPr>
              <a:t> </a:t>
            </a:r>
            <a:r>
              <a:rPr lang="de-DE" sz="1800" dirty="0" err="1">
                <a:solidFill>
                  <a:schemeClr val="bg1"/>
                </a:solidFill>
              </a:rPr>
              <a:t>class</a:t>
            </a:r>
            <a:r>
              <a:rPr lang="de-DE" sz="1800" dirty="0">
                <a:solidFill>
                  <a:schemeClr val="bg1"/>
                </a:solidFill>
              </a:rPr>
              <a:t> </a:t>
            </a:r>
            <a:r>
              <a:rPr lang="de-DE" sz="1800" b="1" dirty="0">
                <a:solidFill>
                  <a:schemeClr val="bg1"/>
                </a:solidFill>
              </a:rPr>
              <a:t>Dashboard</a:t>
            </a:r>
            <a:r>
              <a:rPr lang="de-DE" sz="1800" dirty="0">
                <a:solidFill>
                  <a:schemeClr val="bg1"/>
                </a:solidFill>
              </a:rPr>
              <a:t> </a:t>
            </a:r>
            <a:r>
              <a:rPr lang="de-DE" sz="1800" dirty="0" err="1">
                <a:solidFill>
                  <a:schemeClr val="bg1"/>
                </a:solidFill>
              </a:rPr>
              <a:t>extends</a:t>
            </a:r>
            <a:r>
              <a:rPr lang="de-DE" sz="1800" dirty="0">
                <a:solidFill>
                  <a:schemeClr val="bg1"/>
                </a:solidFill>
              </a:rPr>
              <a:t> </a:t>
            </a:r>
            <a:r>
              <a:rPr lang="de-DE" sz="1800" dirty="0" err="1">
                <a:solidFill>
                  <a:schemeClr val="bg1"/>
                </a:solidFill>
              </a:rPr>
              <a:t>React.Component</a:t>
            </a:r>
            <a:r>
              <a:rPr lang="de-DE" sz="1800" dirty="0">
                <a:solidFill>
                  <a:schemeClr val="bg1"/>
                </a:solidFill>
              </a:rPr>
              <a:t> {</a:t>
            </a:r>
          </a:p>
          <a:p>
            <a:endParaRPr lang="de-DE" sz="1800" dirty="0">
              <a:solidFill>
                <a:schemeClr val="bg1"/>
              </a:solidFill>
            </a:endParaRPr>
          </a:p>
          <a:p>
            <a:r>
              <a:rPr lang="de-DE" sz="1800" dirty="0">
                <a:solidFill>
                  <a:schemeClr val="bg1"/>
                </a:solidFill>
              </a:rPr>
              <a:t>  </a:t>
            </a:r>
            <a:r>
              <a:rPr lang="de-DE" sz="1800" dirty="0" err="1">
                <a:solidFill>
                  <a:schemeClr val="bg1"/>
                </a:solidFill>
              </a:rPr>
              <a:t>constructor</a:t>
            </a:r>
            <a:r>
              <a:rPr lang="de-DE" sz="1800" dirty="0">
                <a:solidFill>
                  <a:schemeClr val="bg1"/>
                </a:solidFill>
              </a:rPr>
              <a:t>(</a:t>
            </a:r>
            <a:r>
              <a:rPr lang="de-DE" sz="1800" dirty="0" err="1">
                <a:solidFill>
                  <a:schemeClr val="bg1"/>
                </a:solidFill>
              </a:rPr>
              <a:t>props</a:t>
            </a:r>
            <a:r>
              <a:rPr lang="de-DE" sz="1800" dirty="0">
                <a:solidFill>
                  <a:schemeClr val="bg1"/>
                </a:solidFill>
              </a:rPr>
              <a:t>) {</a:t>
            </a:r>
          </a:p>
          <a:p>
            <a:r>
              <a:rPr lang="de-DE" sz="1800" dirty="0">
                <a:solidFill>
                  <a:schemeClr val="bg1"/>
                </a:solidFill>
              </a:rPr>
              <a:t>    super(</a:t>
            </a:r>
            <a:r>
              <a:rPr lang="de-DE" sz="1800" dirty="0" err="1">
                <a:solidFill>
                  <a:schemeClr val="bg1"/>
                </a:solidFill>
              </a:rPr>
              <a:t>props</a:t>
            </a:r>
            <a:r>
              <a:rPr lang="de-DE" sz="1800" dirty="0" smtClean="0">
                <a:solidFill>
                  <a:schemeClr val="bg1"/>
                </a:solidFill>
              </a:rPr>
              <a:t>);</a:t>
            </a:r>
            <a:r>
              <a:rPr lang="de-DE" sz="1800" dirty="0">
                <a:solidFill>
                  <a:schemeClr val="bg1"/>
                </a:solidFill>
              </a:rPr>
              <a:t/>
            </a:r>
            <a:br>
              <a:rPr lang="de-DE" sz="1800" dirty="0">
                <a:solidFill>
                  <a:schemeClr val="bg1"/>
                </a:solidFill>
              </a:rPr>
            </a:br>
            <a:endParaRPr lang="de-DE" sz="1800" dirty="0">
              <a:solidFill>
                <a:schemeClr val="bg1"/>
              </a:solidFill>
            </a:endParaRPr>
          </a:p>
          <a:p>
            <a:r>
              <a:rPr lang="de-DE" sz="1800" dirty="0">
                <a:solidFill>
                  <a:schemeClr val="bg1"/>
                </a:solidFill>
              </a:rPr>
              <a:t>    </a:t>
            </a:r>
            <a:r>
              <a:rPr lang="de-DE" sz="1800" b="1" dirty="0" err="1">
                <a:solidFill>
                  <a:srgbClr val="FF0000"/>
                </a:solidFill>
              </a:rPr>
              <a:t>this.state</a:t>
            </a:r>
            <a:r>
              <a:rPr lang="de-DE" sz="1800" b="1" dirty="0">
                <a:solidFill>
                  <a:srgbClr val="FF0000"/>
                </a:solidFill>
              </a:rPr>
              <a:t> = {</a:t>
            </a:r>
          </a:p>
          <a:p>
            <a:r>
              <a:rPr lang="de-DE" sz="1800" dirty="0">
                <a:solidFill>
                  <a:schemeClr val="bg1"/>
                </a:solidFill>
              </a:rPr>
              <a:t>      </a:t>
            </a:r>
            <a:r>
              <a:rPr lang="de-DE" sz="1800" dirty="0" err="1">
                <a:solidFill>
                  <a:srgbClr val="FFFF00"/>
                </a:solidFill>
              </a:rPr>
              <a:t>books</a:t>
            </a:r>
            <a:r>
              <a:rPr lang="de-DE" sz="1800" dirty="0">
                <a:solidFill>
                  <a:srgbClr val="FFFF00"/>
                </a:solidFill>
              </a:rPr>
              <a:t>: [‘book1’,’book2’]</a:t>
            </a:r>
          </a:p>
          <a:p>
            <a:r>
              <a:rPr lang="de-DE" sz="1800" dirty="0">
                <a:solidFill>
                  <a:schemeClr val="bg1"/>
                </a:solidFill>
              </a:rPr>
              <a:t>    </a:t>
            </a:r>
            <a:r>
              <a:rPr lang="de-DE" sz="1800" b="1" dirty="0" smtClean="0">
                <a:solidFill>
                  <a:srgbClr val="FF0000"/>
                </a:solidFill>
              </a:rPr>
              <a:t>}</a:t>
            </a:r>
          </a:p>
          <a:p>
            <a:r>
              <a:rPr lang="de-DE" sz="1800" dirty="0" smtClean="0">
                <a:solidFill>
                  <a:schemeClr val="bg1"/>
                </a:solidFill>
              </a:rPr>
              <a:t>  }</a:t>
            </a:r>
            <a:r>
              <a:rPr lang="de-DE" sz="1800" dirty="0">
                <a:solidFill>
                  <a:schemeClr val="bg1"/>
                </a:solidFill>
              </a:rPr>
              <a:t/>
            </a:r>
            <a:br>
              <a:rPr lang="de-DE" sz="1800" dirty="0">
                <a:solidFill>
                  <a:schemeClr val="bg1"/>
                </a:solidFill>
              </a:rPr>
            </a:br>
            <a:endParaRPr lang="de-DE" sz="1800" dirty="0">
              <a:solidFill>
                <a:schemeClr val="bg1"/>
              </a:solidFill>
            </a:endParaRPr>
          </a:p>
          <a:p>
            <a:r>
              <a:rPr lang="de-DE" sz="1800" dirty="0">
                <a:solidFill>
                  <a:schemeClr val="bg1"/>
                </a:solidFill>
              </a:rPr>
              <a:t>  </a:t>
            </a:r>
            <a:r>
              <a:rPr lang="de-DE" sz="1800" b="1" dirty="0" err="1">
                <a:solidFill>
                  <a:srgbClr val="FFC000"/>
                </a:solidFill>
              </a:rPr>
              <a:t>componentDidMount</a:t>
            </a:r>
            <a:r>
              <a:rPr lang="de-DE" sz="1800" b="1" dirty="0">
                <a:solidFill>
                  <a:srgbClr val="FFC000"/>
                </a:solidFill>
              </a:rPr>
              <a:t>(){</a:t>
            </a:r>
          </a:p>
          <a:p>
            <a:r>
              <a:rPr lang="de-DE" sz="1800" dirty="0">
                <a:solidFill>
                  <a:schemeClr val="bg1"/>
                </a:solidFill>
              </a:rPr>
              <a:t>    </a:t>
            </a:r>
            <a:r>
              <a:rPr lang="de-DE" sz="1800" dirty="0" smtClean="0">
                <a:solidFill>
                  <a:schemeClr val="bg1"/>
                </a:solidFill>
              </a:rPr>
              <a:t>  </a:t>
            </a:r>
            <a:r>
              <a:rPr lang="de-DE" sz="1800" dirty="0" smtClean="0">
                <a:solidFill>
                  <a:srgbClr val="EEE400"/>
                </a:solidFill>
              </a:rPr>
              <a:t>// </a:t>
            </a:r>
            <a:r>
              <a:rPr lang="de-DE" sz="1800" dirty="0" err="1">
                <a:solidFill>
                  <a:srgbClr val="EEE400"/>
                </a:solidFill>
              </a:rPr>
              <a:t>You</a:t>
            </a:r>
            <a:r>
              <a:rPr lang="de-DE" sz="1800" dirty="0">
                <a:solidFill>
                  <a:srgbClr val="EEE400"/>
                </a:solidFill>
              </a:rPr>
              <a:t> </a:t>
            </a:r>
            <a:r>
              <a:rPr lang="de-DE" sz="1800" dirty="0" err="1">
                <a:solidFill>
                  <a:srgbClr val="EEE400"/>
                </a:solidFill>
              </a:rPr>
              <a:t>should</a:t>
            </a:r>
            <a:r>
              <a:rPr lang="de-DE" sz="1800" dirty="0">
                <a:solidFill>
                  <a:srgbClr val="EEE400"/>
                </a:solidFill>
              </a:rPr>
              <a:t> </a:t>
            </a:r>
            <a:r>
              <a:rPr lang="de-DE" sz="1800" dirty="0" err="1">
                <a:solidFill>
                  <a:srgbClr val="EEE400"/>
                </a:solidFill>
              </a:rPr>
              <a:t>fetch</a:t>
            </a:r>
            <a:r>
              <a:rPr lang="de-DE" sz="1800" dirty="0">
                <a:solidFill>
                  <a:srgbClr val="EEE400"/>
                </a:solidFill>
              </a:rPr>
              <a:t> de </a:t>
            </a:r>
            <a:r>
              <a:rPr lang="de-DE" sz="1800" dirty="0" err="1">
                <a:solidFill>
                  <a:srgbClr val="EEE400"/>
                </a:solidFill>
              </a:rPr>
              <a:t>books</a:t>
            </a:r>
            <a:r>
              <a:rPr lang="de-DE" sz="1800" dirty="0">
                <a:solidFill>
                  <a:srgbClr val="EEE400"/>
                </a:solidFill>
              </a:rPr>
              <a:t> </a:t>
            </a:r>
            <a:r>
              <a:rPr lang="de-DE" sz="1800" dirty="0" err="1">
                <a:solidFill>
                  <a:srgbClr val="EEE400"/>
                </a:solidFill>
              </a:rPr>
              <a:t>from</a:t>
            </a:r>
            <a:r>
              <a:rPr lang="de-DE" sz="1800" dirty="0">
                <a:solidFill>
                  <a:srgbClr val="EEE400"/>
                </a:solidFill>
              </a:rPr>
              <a:t> http://localhost:5000/</a:t>
            </a:r>
            <a:r>
              <a:rPr lang="de-DE" sz="1800" dirty="0" err="1">
                <a:solidFill>
                  <a:srgbClr val="EEE400"/>
                </a:solidFill>
              </a:rPr>
              <a:t>books</a:t>
            </a:r>
            <a:endParaRPr lang="de-DE" sz="1800" dirty="0">
              <a:solidFill>
                <a:srgbClr val="EEE400"/>
              </a:solidFill>
            </a:endParaRPr>
          </a:p>
          <a:p>
            <a:r>
              <a:rPr lang="de-DE" sz="1800" dirty="0">
                <a:solidFill>
                  <a:srgbClr val="EEE400"/>
                </a:solidFill>
              </a:rPr>
              <a:t>   </a:t>
            </a:r>
            <a:r>
              <a:rPr lang="de-DE" sz="1800">
                <a:solidFill>
                  <a:srgbClr val="EEE400"/>
                </a:solidFill>
              </a:rPr>
              <a:t> </a:t>
            </a:r>
            <a:r>
              <a:rPr lang="de-DE" sz="1800" smtClean="0">
                <a:solidFill>
                  <a:srgbClr val="EEE400"/>
                </a:solidFill>
              </a:rPr>
              <a:t>  // </a:t>
            </a:r>
            <a:r>
              <a:rPr lang="de-DE" sz="1800" dirty="0" err="1">
                <a:solidFill>
                  <a:srgbClr val="EEE400"/>
                </a:solidFill>
              </a:rPr>
              <a:t>and</a:t>
            </a:r>
            <a:r>
              <a:rPr lang="de-DE" sz="1800" dirty="0">
                <a:solidFill>
                  <a:srgbClr val="EEE400"/>
                </a:solidFill>
              </a:rPr>
              <a:t> </a:t>
            </a:r>
            <a:r>
              <a:rPr lang="de-DE" sz="1800" dirty="0" err="1">
                <a:solidFill>
                  <a:srgbClr val="EEE400"/>
                </a:solidFill>
              </a:rPr>
              <a:t>store</a:t>
            </a:r>
            <a:r>
              <a:rPr lang="de-DE" sz="1800" dirty="0">
                <a:solidFill>
                  <a:srgbClr val="EEE400"/>
                </a:solidFill>
              </a:rPr>
              <a:t> </a:t>
            </a:r>
            <a:r>
              <a:rPr lang="de-DE" sz="1800" dirty="0" err="1">
                <a:solidFill>
                  <a:srgbClr val="EEE400"/>
                </a:solidFill>
              </a:rPr>
              <a:t>them</a:t>
            </a:r>
            <a:r>
              <a:rPr lang="de-DE" sz="1800" dirty="0">
                <a:solidFill>
                  <a:srgbClr val="EEE400"/>
                </a:solidFill>
              </a:rPr>
              <a:t> in </a:t>
            </a:r>
            <a:r>
              <a:rPr lang="de-DE" sz="1800" dirty="0" err="1">
                <a:solidFill>
                  <a:srgbClr val="EEE400"/>
                </a:solidFill>
              </a:rPr>
              <a:t>your</a:t>
            </a:r>
            <a:r>
              <a:rPr lang="de-DE" sz="1800" dirty="0">
                <a:solidFill>
                  <a:srgbClr val="EEE400"/>
                </a:solidFill>
              </a:rPr>
              <a:t> </a:t>
            </a:r>
            <a:r>
              <a:rPr lang="de-DE" sz="1800" dirty="0" err="1">
                <a:solidFill>
                  <a:srgbClr val="EEE400"/>
                </a:solidFill>
              </a:rPr>
              <a:t>state</a:t>
            </a:r>
            <a:endParaRPr lang="de-DE" sz="1800" dirty="0">
              <a:solidFill>
                <a:srgbClr val="EEE400"/>
              </a:solidFill>
            </a:endParaRPr>
          </a:p>
          <a:p>
            <a:r>
              <a:rPr lang="de-DE" sz="1800" dirty="0">
                <a:solidFill>
                  <a:schemeClr val="bg1"/>
                </a:solidFill>
              </a:rPr>
              <a:t>  </a:t>
            </a:r>
            <a:r>
              <a:rPr lang="de-DE" sz="1800" b="1" dirty="0" smtClean="0">
                <a:solidFill>
                  <a:srgbClr val="FFC000"/>
                </a:solidFill>
              </a:rPr>
              <a:t>}</a:t>
            </a:r>
            <a:r>
              <a:rPr lang="de-DE" sz="1800" dirty="0">
                <a:solidFill>
                  <a:schemeClr val="bg1"/>
                </a:solidFill>
              </a:rPr>
              <a:t/>
            </a:r>
            <a:br>
              <a:rPr lang="de-DE" sz="1800" dirty="0">
                <a:solidFill>
                  <a:schemeClr val="bg1"/>
                </a:solidFill>
              </a:rPr>
            </a:br>
            <a:endParaRPr lang="de-DE" sz="1800" dirty="0">
              <a:solidFill>
                <a:schemeClr val="bg1"/>
              </a:solidFill>
            </a:endParaRPr>
          </a:p>
          <a:p>
            <a:r>
              <a:rPr lang="de-DE" sz="1800" dirty="0">
                <a:solidFill>
                  <a:schemeClr val="bg1"/>
                </a:solidFill>
              </a:rPr>
              <a:t>  </a:t>
            </a:r>
            <a:r>
              <a:rPr lang="de-DE" sz="1800" dirty="0" err="1">
                <a:solidFill>
                  <a:schemeClr val="bg1"/>
                </a:solidFill>
              </a:rPr>
              <a:t>render</a:t>
            </a:r>
            <a:r>
              <a:rPr lang="de-DE" sz="1800" dirty="0">
                <a:solidFill>
                  <a:schemeClr val="bg1"/>
                </a:solidFill>
              </a:rPr>
              <a:t>() {</a:t>
            </a:r>
          </a:p>
          <a:p>
            <a:r>
              <a:rPr lang="de-DE" sz="1800" dirty="0">
                <a:solidFill>
                  <a:schemeClr val="bg1"/>
                </a:solidFill>
              </a:rPr>
              <a:t>    </a:t>
            </a:r>
            <a:r>
              <a:rPr lang="de-DE" sz="1800" dirty="0" err="1">
                <a:solidFill>
                  <a:schemeClr val="bg1"/>
                </a:solidFill>
              </a:rPr>
              <a:t>return</a:t>
            </a:r>
            <a:r>
              <a:rPr lang="de-DE" sz="1800" dirty="0">
                <a:solidFill>
                  <a:schemeClr val="bg1"/>
                </a:solidFill>
              </a:rPr>
              <a:t> (</a:t>
            </a:r>
          </a:p>
          <a:p>
            <a:r>
              <a:rPr lang="de-DE" sz="1800" dirty="0">
                <a:solidFill>
                  <a:schemeClr val="bg1"/>
                </a:solidFill>
              </a:rPr>
              <a:t>      &lt;div&gt;</a:t>
            </a:r>
          </a:p>
          <a:p>
            <a:r>
              <a:rPr lang="de-DE" sz="1800" dirty="0">
                <a:solidFill>
                  <a:schemeClr val="bg1"/>
                </a:solidFill>
              </a:rPr>
              <a:t>        &lt;h3&gt;All Books&lt;/h3&gt;</a:t>
            </a:r>
          </a:p>
          <a:p>
            <a:r>
              <a:rPr lang="de-DE" sz="1800" dirty="0">
                <a:solidFill>
                  <a:schemeClr val="bg1"/>
                </a:solidFill>
              </a:rPr>
              <a:t>          </a:t>
            </a:r>
            <a:r>
              <a:rPr lang="de-DE" sz="1800" dirty="0">
                <a:solidFill>
                  <a:srgbClr val="FFC000"/>
                </a:solidFill>
              </a:rPr>
              <a:t>&lt;</a:t>
            </a:r>
            <a:r>
              <a:rPr lang="de-DE" sz="1800" dirty="0" err="1">
                <a:solidFill>
                  <a:srgbClr val="FFC000"/>
                </a:solidFill>
              </a:rPr>
              <a:t>BookSearch</a:t>
            </a:r>
            <a:r>
              <a:rPr lang="de-DE" sz="1800" dirty="0">
                <a:solidFill>
                  <a:srgbClr val="FFC000"/>
                </a:solidFill>
              </a:rPr>
              <a:t> /&gt;</a:t>
            </a:r>
          </a:p>
          <a:p>
            <a:r>
              <a:rPr lang="de-DE" sz="1800" dirty="0">
                <a:solidFill>
                  <a:schemeClr val="bg1"/>
                </a:solidFill>
              </a:rPr>
              <a:t>        </a:t>
            </a:r>
          </a:p>
          <a:p>
            <a:r>
              <a:rPr lang="de-DE" sz="1800" dirty="0">
                <a:solidFill>
                  <a:schemeClr val="bg1"/>
                </a:solidFill>
              </a:rPr>
              <a:t>       </a:t>
            </a:r>
            <a:r>
              <a:rPr lang="de-DE" sz="1800" dirty="0">
                <a:solidFill>
                  <a:srgbClr val="FFFF00"/>
                </a:solidFill>
              </a:rPr>
              <a:t>   {</a:t>
            </a:r>
            <a:r>
              <a:rPr lang="de-DE" sz="1800" dirty="0" err="1">
                <a:solidFill>
                  <a:srgbClr val="FFFF00"/>
                </a:solidFill>
              </a:rPr>
              <a:t>this.state.books.map</a:t>
            </a:r>
            <a:r>
              <a:rPr lang="de-DE" sz="1800" dirty="0">
                <a:solidFill>
                  <a:srgbClr val="FFFF00"/>
                </a:solidFill>
              </a:rPr>
              <a:t>(</a:t>
            </a:r>
            <a:r>
              <a:rPr lang="de-DE" sz="1800" dirty="0" err="1">
                <a:solidFill>
                  <a:srgbClr val="FFFF00"/>
                </a:solidFill>
              </a:rPr>
              <a:t>book</a:t>
            </a:r>
            <a:r>
              <a:rPr lang="de-DE" sz="1800" dirty="0">
                <a:solidFill>
                  <a:srgbClr val="FFFF00"/>
                </a:solidFill>
              </a:rPr>
              <a:t> </a:t>
            </a:r>
            <a:r>
              <a:rPr lang="de-DE" sz="1800" dirty="0">
                <a:solidFill>
                  <a:srgbClr val="FF0000"/>
                </a:solidFill>
              </a:rPr>
              <a:t>=&gt;</a:t>
            </a:r>
            <a:r>
              <a:rPr lang="de-DE" sz="1800" dirty="0">
                <a:solidFill>
                  <a:srgbClr val="FFFF00"/>
                </a:solidFill>
              </a:rPr>
              <a:t> (</a:t>
            </a:r>
          </a:p>
          <a:p>
            <a:r>
              <a:rPr lang="de-DE" sz="1800" dirty="0">
                <a:solidFill>
                  <a:srgbClr val="FFFF00"/>
                </a:solidFill>
              </a:rPr>
              <a:t>                &lt;h4&gt;{</a:t>
            </a:r>
            <a:r>
              <a:rPr lang="de-DE" sz="1800" dirty="0" err="1">
                <a:solidFill>
                  <a:srgbClr val="FFFF00"/>
                </a:solidFill>
              </a:rPr>
              <a:t>book</a:t>
            </a:r>
            <a:r>
              <a:rPr lang="de-DE" sz="1800" dirty="0">
                <a:solidFill>
                  <a:srgbClr val="FFFF00"/>
                </a:solidFill>
              </a:rPr>
              <a:t>}&lt;/h4&gt;</a:t>
            </a:r>
          </a:p>
          <a:p>
            <a:r>
              <a:rPr lang="de-DE" sz="1800" dirty="0">
                <a:solidFill>
                  <a:srgbClr val="FFFF00"/>
                </a:solidFill>
              </a:rPr>
              <a:t>          ))}</a:t>
            </a:r>
          </a:p>
          <a:p>
            <a:r>
              <a:rPr lang="de-DE" sz="1800" dirty="0">
                <a:solidFill>
                  <a:schemeClr val="bg1"/>
                </a:solidFill>
              </a:rPr>
              <a:t>       &lt;/div&gt;</a:t>
            </a:r>
          </a:p>
          <a:p>
            <a:r>
              <a:rPr lang="de-DE" sz="1800" dirty="0">
                <a:solidFill>
                  <a:schemeClr val="bg1"/>
                </a:solidFill>
              </a:rPr>
              <a:t>    );</a:t>
            </a:r>
          </a:p>
          <a:p>
            <a:r>
              <a:rPr lang="de-DE" sz="1800" dirty="0">
                <a:solidFill>
                  <a:schemeClr val="bg1"/>
                </a:solidFill>
              </a:rPr>
              <a:t>  }</a:t>
            </a:r>
          </a:p>
          <a:p>
            <a:r>
              <a:rPr lang="de-DE" sz="1800" dirty="0">
                <a:solidFill>
                  <a:schemeClr val="bg1"/>
                </a:solidFill>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Startingpoint</a:t>
            </a:r>
            <a:endParaRPr lang="en-US" dirty="0"/>
          </a:p>
        </p:txBody>
      </p:sp>
      <p:sp>
        <p:nvSpPr>
          <p:cNvPr id="3" name="Text Placeholder 2"/>
          <p:cNvSpPr>
            <a:spLocks noGrp="1"/>
          </p:cNvSpPr>
          <p:nvPr>
            <p:ph type="body" idx="1"/>
          </p:nvPr>
        </p:nvSpPr>
        <p:spPr>
          <a:xfrm>
            <a:off x="952500" y="2590800"/>
            <a:ext cx="11603773" cy="6286499"/>
          </a:xfrm>
        </p:spPr>
        <p:txBody>
          <a:bodyPr/>
          <a:lstStyle/>
          <a:p>
            <a:pPr marL="180975" indent="0" algn="ctr">
              <a:buNone/>
            </a:pPr>
            <a:r>
              <a:rPr lang="en-US" u="sng" dirty="0" smtClean="0"/>
              <a:t>Clone:</a:t>
            </a:r>
          </a:p>
          <a:p>
            <a:pPr marL="180975" indent="0">
              <a:buNone/>
            </a:pPr>
            <a:endParaRPr lang="en-US" dirty="0"/>
          </a:p>
          <a:p>
            <a:pPr marL="180975" indent="0" algn="ctr">
              <a:buNone/>
            </a:pPr>
            <a:r>
              <a:rPr lang="en-US" sz="2400" b="1" dirty="0"/>
              <a:t>https://</a:t>
            </a:r>
            <a:r>
              <a:rPr lang="en-US" sz="2400" b="1" dirty="0" err="1"/>
              <a:t>github.com</a:t>
            </a:r>
            <a:r>
              <a:rPr lang="en-US" sz="2400" b="1" dirty="0"/>
              <a:t>/petereijgermans11/workshop-</a:t>
            </a:r>
            <a:r>
              <a:rPr lang="en-US" sz="2400" b="1" dirty="0" err="1"/>
              <a:t>reactjs</a:t>
            </a:r>
            <a:r>
              <a:rPr lang="en-US" sz="2400" b="1" dirty="0"/>
              <a:t>-angular</a:t>
            </a:r>
          </a:p>
        </p:txBody>
      </p:sp>
    </p:spTree>
    <p:extLst>
      <p:ext uri="{BB962C8B-B14F-4D97-AF65-F5344CB8AC3E}">
        <p14:creationId xmlns:p14="http://schemas.microsoft.com/office/powerpoint/2010/main" val="16596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952500" y="208743"/>
            <a:ext cx="11099700" cy="2159100"/>
          </a:xfrm>
          <a:prstGeom prst="rect">
            <a:avLst/>
          </a:prstGeom>
        </p:spPr>
        <p:txBody>
          <a:bodyPr lIns="91425" tIns="91425" rIns="91425" bIns="91425" anchor="ctr" anchorCtr="0">
            <a:noAutofit/>
          </a:bodyPr>
          <a:lstStyle/>
          <a:p>
            <a:pPr lvl="0">
              <a:spcBef>
                <a:spcPts val="0"/>
              </a:spcBef>
              <a:buNone/>
            </a:pPr>
            <a:r>
              <a:rPr lang="en-US" dirty="0" err="1" smtClean="0"/>
              <a:t>DashBoardComponent</a:t>
            </a:r>
            <a:endParaRPr lang="en-US" dirty="0"/>
          </a:p>
        </p:txBody>
      </p:sp>
      <p:sp>
        <p:nvSpPr>
          <p:cNvPr id="101" name="Shape 101"/>
          <p:cNvSpPr txBox="1"/>
          <p:nvPr/>
        </p:nvSpPr>
        <p:spPr>
          <a:xfrm>
            <a:off x="2160353" y="2756000"/>
            <a:ext cx="8683994" cy="6138300"/>
          </a:xfrm>
          <a:prstGeom prst="rect">
            <a:avLst/>
          </a:prstGeom>
          <a:noFill/>
          <a:ln>
            <a:noFill/>
          </a:ln>
        </p:spPr>
        <p:txBody>
          <a:bodyPr lIns="91425" tIns="91425" rIns="91425" bIns="91425" anchor="ctr" anchorCtr="0">
            <a:noAutofit/>
          </a:bodyPr>
          <a:lstStyle/>
          <a:p>
            <a:r>
              <a:rPr lang="de-DE" dirty="0">
                <a:solidFill>
                  <a:schemeClr val="bg1"/>
                </a:solidFill>
              </a:rPr>
              <a:t/>
            </a:r>
            <a:br>
              <a:rPr lang="de-DE" dirty="0">
                <a:solidFill>
                  <a:schemeClr val="bg1"/>
                </a:solidFill>
              </a:rPr>
            </a:br>
            <a:endParaRPr lang="de-DE" dirty="0">
              <a:solidFill>
                <a:schemeClr val="bg1"/>
              </a:solidFill>
            </a:endParaRPr>
          </a:p>
          <a:p>
            <a:r>
              <a:rPr lang="de-DE" sz="1800" dirty="0" err="1">
                <a:solidFill>
                  <a:schemeClr val="bg1"/>
                </a:solidFill>
              </a:rPr>
              <a:t>export</a:t>
            </a:r>
            <a:r>
              <a:rPr lang="de-DE" sz="1800" dirty="0">
                <a:solidFill>
                  <a:schemeClr val="bg1"/>
                </a:solidFill>
              </a:rPr>
              <a:t> </a:t>
            </a:r>
            <a:r>
              <a:rPr lang="de-DE" sz="1800" dirty="0" err="1">
                <a:solidFill>
                  <a:schemeClr val="bg1"/>
                </a:solidFill>
              </a:rPr>
              <a:t>class</a:t>
            </a:r>
            <a:r>
              <a:rPr lang="de-DE" sz="1800" dirty="0">
                <a:solidFill>
                  <a:schemeClr val="bg1"/>
                </a:solidFill>
              </a:rPr>
              <a:t> </a:t>
            </a:r>
            <a:r>
              <a:rPr lang="de-DE" sz="1800" b="1" dirty="0">
                <a:solidFill>
                  <a:schemeClr val="bg1"/>
                </a:solidFill>
              </a:rPr>
              <a:t>Dashboard</a:t>
            </a:r>
            <a:r>
              <a:rPr lang="de-DE" sz="1800" dirty="0">
                <a:solidFill>
                  <a:schemeClr val="bg1"/>
                </a:solidFill>
              </a:rPr>
              <a:t> </a:t>
            </a:r>
            <a:r>
              <a:rPr lang="de-DE" sz="1800" dirty="0" err="1">
                <a:solidFill>
                  <a:schemeClr val="bg1"/>
                </a:solidFill>
              </a:rPr>
              <a:t>extends</a:t>
            </a:r>
            <a:r>
              <a:rPr lang="de-DE" sz="1800" dirty="0">
                <a:solidFill>
                  <a:schemeClr val="bg1"/>
                </a:solidFill>
              </a:rPr>
              <a:t> </a:t>
            </a:r>
            <a:r>
              <a:rPr lang="de-DE" sz="1800" dirty="0" err="1">
                <a:solidFill>
                  <a:schemeClr val="bg1"/>
                </a:solidFill>
              </a:rPr>
              <a:t>React.Component</a:t>
            </a:r>
            <a:r>
              <a:rPr lang="de-DE" sz="1800" dirty="0">
                <a:solidFill>
                  <a:schemeClr val="bg1"/>
                </a:solidFill>
              </a:rPr>
              <a:t> </a:t>
            </a:r>
            <a:r>
              <a:rPr lang="de-DE" sz="1800" dirty="0" smtClean="0">
                <a:solidFill>
                  <a:schemeClr val="bg1"/>
                </a:solidFill>
              </a:rPr>
              <a:t>{</a:t>
            </a:r>
          </a:p>
          <a:p>
            <a:endParaRPr lang="de-DE" sz="1800" dirty="0">
              <a:solidFill>
                <a:schemeClr val="bg1"/>
              </a:solidFill>
            </a:endParaRPr>
          </a:p>
          <a:p>
            <a:r>
              <a:rPr lang="de-DE" sz="1800" dirty="0">
                <a:solidFill>
                  <a:schemeClr val="bg1"/>
                </a:solidFill>
              </a:rPr>
              <a:t>  </a:t>
            </a:r>
            <a:r>
              <a:rPr lang="de-DE" sz="1800" dirty="0" err="1">
                <a:solidFill>
                  <a:schemeClr val="bg1"/>
                </a:solidFill>
              </a:rPr>
              <a:t>constructor</a:t>
            </a:r>
            <a:r>
              <a:rPr lang="de-DE" sz="1800" dirty="0">
                <a:solidFill>
                  <a:schemeClr val="bg1"/>
                </a:solidFill>
              </a:rPr>
              <a:t>(</a:t>
            </a:r>
            <a:r>
              <a:rPr lang="de-DE" sz="1800" dirty="0" err="1">
                <a:solidFill>
                  <a:schemeClr val="bg1"/>
                </a:solidFill>
              </a:rPr>
              <a:t>props</a:t>
            </a:r>
            <a:r>
              <a:rPr lang="de-DE" sz="1800" dirty="0">
                <a:solidFill>
                  <a:schemeClr val="bg1"/>
                </a:solidFill>
              </a:rPr>
              <a:t>) {</a:t>
            </a:r>
          </a:p>
          <a:p>
            <a:r>
              <a:rPr lang="de-DE" sz="1800" dirty="0">
                <a:solidFill>
                  <a:schemeClr val="bg1"/>
                </a:solidFill>
              </a:rPr>
              <a:t>    super(</a:t>
            </a:r>
            <a:r>
              <a:rPr lang="de-DE" sz="1800" dirty="0" err="1">
                <a:solidFill>
                  <a:schemeClr val="bg1"/>
                </a:solidFill>
              </a:rPr>
              <a:t>props</a:t>
            </a:r>
            <a:r>
              <a:rPr lang="de-DE" sz="1800" dirty="0" smtClean="0">
                <a:solidFill>
                  <a:schemeClr val="bg1"/>
                </a:solidFill>
              </a:rPr>
              <a:t>);</a:t>
            </a:r>
            <a:r>
              <a:rPr lang="de-DE" sz="1800" dirty="0">
                <a:solidFill>
                  <a:schemeClr val="bg1"/>
                </a:solidFill>
              </a:rPr>
              <a:t/>
            </a:r>
            <a:br>
              <a:rPr lang="de-DE" sz="1800" dirty="0">
                <a:solidFill>
                  <a:schemeClr val="bg1"/>
                </a:solidFill>
              </a:rPr>
            </a:br>
            <a:endParaRPr lang="de-DE" sz="1800" dirty="0">
              <a:solidFill>
                <a:schemeClr val="bg1"/>
              </a:solidFill>
            </a:endParaRPr>
          </a:p>
          <a:p>
            <a:r>
              <a:rPr lang="de-DE" sz="1800" dirty="0">
                <a:solidFill>
                  <a:schemeClr val="bg1"/>
                </a:solidFill>
              </a:rPr>
              <a:t>    </a:t>
            </a:r>
            <a:r>
              <a:rPr lang="de-DE" sz="1800" dirty="0" err="1">
                <a:solidFill>
                  <a:schemeClr val="bg1"/>
                </a:solidFill>
              </a:rPr>
              <a:t>this.state</a:t>
            </a:r>
            <a:r>
              <a:rPr lang="de-DE" sz="1800" dirty="0">
                <a:solidFill>
                  <a:schemeClr val="bg1"/>
                </a:solidFill>
              </a:rPr>
              <a:t> = {</a:t>
            </a:r>
          </a:p>
          <a:p>
            <a:r>
              <a:rPr lang="de-DE" sz="1800" dirty="0">
                <a:solidFill>
                  <a:schemeClr val="bg1"/>
                </a:solidFill>
              </a:rPr>
              <a:t>      </a:t>
            </a:r>
            <a:r>
              <a:rPr lang="de-DE" sz="1800" dirty="0" err="1">
                <a:solidFill>
                  <a:schemeClr val="bg1"/>
                </a:solidFill>
              </a:rPr>
              <a:t>books</a:t>
            </a:r>
            <a:r>
              <a:rPr lang="de-DE" sz="1800" dirty="0">
                <a:solidFill>
                  <a:schemeClr val="bg1"/>
                </a:solidFill>
              </a:rPr>
              <a:t>: </a:t>
            </a:r>
            <a:r>
              <a:rPr lang="de-DE" sz="1800" dirty="0" smtClean="0">
                <a:solidFill>
                  <a:schemeClr val="bg1"/>
                </a:solidFill>
              </a:rPr>
              <a:t>[ ]</a:t>
            </a:r>
            <a:endParaRPr lang="de-DE" sz="1800" dirty="0">
              <a:solidFill>
                <a:schemeClr val="bg1"/>
              </a:solidFill>
            </a:endParaRPr>
          </a:p>
          <a:p>
            <a:r>
              <a:rPr lang="de-DE" sz="1800" dirty="0">
                <a:solidFill>
                  <a:schemeClr val="bg1"/>
                </a:solidFill>
              </a:rPr>
              <a:t>    }</a:t>
            </a:r>
          </a:p>
          <a:p>
            <a:r>
              <a:rPr lang="de-DE" sz="1800" dirty="0">
                <a:solidFill>
                  <a:schemeClr val="bg1"/>
                </a:solidFill>
              </a:rPr>
              <a:t>  </a:t>
            </a:r>
            <a:r>
              <a:rPr lang="de-DE" sz="1800" dirty="0" smtClean="0">
                <a:solidFill>
                  <a:schemeClr val="bg1"/>
                </a:solidFill>
              </a:rPr>
              <a:t>}</a:t>
            </a:r>
            <a:r>
              <a:rPr lang="de-DE" sz="1800" dirty="0">
                <a:solidFill>
                  <a:schemeClr val="bg1"/>
                </a:solidFill>
              </a:rPr>
              <a:t/>
            </a:r>
            <a:br>
              <a:rPr lang="de-DE" sz="1800" dirty="0">
                <a:solidFill>
                  <a:schemeClr val="bg1"/>
                </a:solidFill>
              </a:rPr>
            </a:br>
            <a:endParaRPr lang="de-DE" sz="1800" dirty="0">
              <a:solidFill>
                <a:schemeClr val="bg1"/>
              </a:solidFill>
            </a:endParaRPr>
          </a:p>
          <a:p>
            <a:r>
              <a:rPr lang="de-DE" sz="1800" dirty="0">
                <a:solidFill>
                  <a:srgbClr val="FF0000"/>
                </a:solidFill>
              </a:rPr>
              <a:t>  </a:t>
            </a:r>
            <a:r>
              <a:rPr lang="de-DE" sz="1800" b="1" dirty="0" err="1">
                <a:solidFill>
                  <a:srgbClr val="FFC000"/>
                </a:solidFill>
              </a:rPr>
              <a:t>componentDidMount</a:t>
            </a:r>
            <a:r>
              <a:rPr lang="de-DE" sz="1800" b="1" dirty="0" smtClean="0">
                <a:solidFill>
                  <a:srgbClr val="FFC000"/>
                </a:solidFill>
              </a:rPr>
              <a:t>() {</a:t>
            </a:r>
            <a:endParaRPr lang="de-DE" sz="1800" b="1" dirty="0">
              <a:solidFill>
                <a:srgbClr val="FFC000"/>
              </a:solidFill>
            </a:endParaRPr>
          </a:p>
          <a:p>
            <a:r>
              <a:rPr lang="de-DE" sz="1800" dirty="0">
                <a:solidFill>
                  <a:schemeClr val="bg1"/>
                </a:solidFill>
              </a:rPr>
              <a:t>     </a:t>
            </a:r>
            <a:r>
              <a:rPr lang="de-DE" sz="1800" dirty="0" smtClean="0">
                <a:solidFill>
                  <a:schemeClr val="bg1"/>
                </a:solidFill>
              </a:rPr>
              <a:t>   </a:t>
            </a:r>
            <a:r>
              <a:rPr lang="de-DE" sz="1800" b="1" dirty="0" err="1" smtClean="0">
                <a:solidFill>
                  <a:srgbClr val="FFFF00"/>
                </a:solidFill>
              </a:rPr>
              <a:t>axios.get</a:t>
            </a:r>
            <a:r>
              <a:rPr lang="de-DE" sz="1800" dirty="0">
                <a:solidFill>
                  <a:schemeClr val="bg1"/>
                </a:solidFill>
              </a:rPr>
              <a:t>("http://localhost:5000/</a:t>
            </a:r>
            <a:r>
              <a:rPr lang="de-DE" sz="1800" dirty="0" err="1">
                <a:solidFill>
                  <a:schemeClr val="bg1"/>
                </a:solidFill>
              </a:rPr>
              <a:t>books</a:t>
            </a:r>
            <a:r>
              <a:rPr lang="de-DE" sz="1800" dirty="0" smtClean="0">
                <a:solidFill>
                  <a:schemeClr val="bg1"/>
                </a:solidFill>
              </a:rPr>
              <a:t>").</a:t>
            </a:r>
            <a:r>
              <a:rPr lang="de-DE" sz="1800" b="1" dirty="0" err="1">
                <a:solidFill>
                  <a:srgbClr val="FFFF00"/>
                </a:solidFill>
              </a:rPr>
              <a:t>then</a:t>
            </a:r>
            <a:r>
              <a:rPr lang="de-DE" sz="1800" dirty="0">
                <a:solidFill>
                  <a:schemeClr val="bg1"/>
                </a:solidFill>
              </a:rPr>
              <a:t>((</a:t>
            </a:r>
            <a:r>
              <a:rPr lang="de-DE" sz="1800" dirty="0" err="1">
                <a:solidFill>
                  <a:schemeClr val="bg1"/>
                </a:solidFill>
              </a:rPr>
              <a:t>response</a:t>
            </a:r>
            <a:r>
              <a:rPr lang="de-DE" sz="1800" dirty="0">
                <a:solidFill>
                  <a:schemeClr val="bg1"/>
                </a:solidFill>
              </a:rPr>
              <a:t>) =&gt; {</a:t>
            </a:r>
          </a:p>
          <a:p>
            <a:r>
              <a:rPr lang="de-DE" sz="1800" dirty="0" smtClean="0">
                <a:solidFill>
                  <a:schemeClr val="bg1"/>
                </a:solidFill>
              </a:rPr>
              <a:t>	</a:t>
            </a:r>
            <a:r>
              <a:rPr lang="de-DE" sz="1800" b="1" dirty="0" err="1" smtClean="0">
                <a:solidFill>
                  <a:srgbClr val="FF0000"/>
                </a:solidFill>
              </a:rPr>
              <a:t>this.setState</a:t>
            </a:r>
            <a:r>
              <a:rPr lang="de-DE" sz="1800" b="1" dirty="0" smtClean="0">
                <a:solidFill>
                  <a:srgbClr val="FF0000"/>
                </a:solidFill>
              </a:rPr>
              <a:t>({</a:t>
            </a:r>
          </a:p>
          <a:p>
            <a:r>
              <a:rPr lang="de-DE" sz="1800" dirty="0" smtClean="0">
                <a:solidFill>
                  <a:srgbClr val="FFC000"/>
                </a:solidFill>
              </a:rPr>
              <a:t>	</a:t>
            </a:r>
            <a:r>
              <a:rPr lang="de-DE" sz="1800" b="1" dirty="0" smtClean="0">
                <a:solidFill>
                  <a:srgbClr val="FFC000"/>
                </a:solidFill>
              </a:rPr>
              <a:t>	</a:t>
            </a:r>
            <a:r>
              <a:rPr lang="de-DE" sz="1800" b="1" dirty="0" err="1" smtClean="0">
                <a:solidFill>
                  <a:srgbClr val="FFC000"/>
                </a:solidFill>
              </a:rPr>
              <a:t>books</a:t>
            </a:r>
            <a:r>
              <a:rPr lang="de-DE" sz="1800" b="1" dirty="0" smtClean="0">
                <a:solidFill>
                  <a:srgbClr val="FFC000"/>
                </a:solidFill>
              </a:rPr>
              <a:t>: </a:t>
            </a:r>
            <a:r>
              <a:rPr lang="de-DE" sz="1800" b="1" dirty="0" err="1" smtClean="0">
                <a:solidFill>
                  <a:srgbClr val="FFC000"/>
                </a:solidFill>
              </a:rPr>
              <a:t>response.data</a:t>
            </a:r>
            <a:endParaRPr lang="de-DE" sz="1800" b="1" dirty="0" smtClean="0">
              <a:solidFill>
                <a:srgbClr val="FFC000"/>
              </a:solidFill>
            </a:endParaRPr>
          </a:p>
          <a:p>
            <a:r>
              <a:rPr lang="de-DE" sz="1800" b="1" dirty="0" smtClean="0">
                <a:solidFill>
                  <a:srgbClr val="FFC000"/>
                </a:solidFill>
              </a:rPr>
              <a:t>	</a:t>
            </a:r>
            <a:r>
              <a:rPr lang="de-DE" sz="1800" b="1" dirty="0" smtClean="0">
                <a:solidFill>
                  <a:srgbClr val="FF0000"/>
                </a:solidFill>
              </a:rPr>
              <a:t>})</a:t>
            </a:r>
            <a:endParaRPr lang="de-DE" sz="1800" b="1" dirty="0">
              <a:solidFill>
                <a:srgbClr val="FF0000"/>
              </a:solidFill>
            </a:endParaRPr>
          </a:p>
          <a:p>
            <a:r>
              <a:rPr lang="de-DE" sz="1800" dirty="0">
                <a:solidFill>
                  <a:schemeClr val="bg1"/>
                </a:solidFill>
              </a:rPr>
              <a:t> </a:t>
            </a:r>
            <a:r>
              <a:rPr lang="de-DE" sz="1800" dirty="0" smtClean="0">
                <a:solidFill>
                  <a:schemeClr val="bg1"/>
                </a:solidFill>
              </a:rPr>
              <a:t>       }); </a:t>
            </a:r>
            <a:endParaRPr lang="de-DE" sz="1800" dirty="0">
              <a:solidFill>
                <a:schemeClr val="bg1"/>
              </a:solidFill>
            </a:endParaRPr>
          </a:p>
          <a:p>
            <a:r>
              <a:rPr lang="de-DE" sz="1800" dirty="0">
                <a:solidFill>
                  <a:schemeClr val="bg1"/>
                </a:solidFill>
              </a:rPr>
              <a:t>  }</a:t>
            </a:r>
          </a:p>
          <a:p>
            <a:endParaRPr lang="de-DE" sz="1800" dirty="0">
              <a:solidFill>
                <a:schemeClr val="bg1"/>
              </a:solidFill>
            </a:endParaRPr>
          </a:p>
          <a:p>
            <a:r>
              <a:rPr lang="de-DE" sz="1800" dirty="0">
                <a:solidFill>
                  <a:schemeClr val="bg1"/>
                </a:solidFill>
              </a:rPr>
              <a:t>  </a:t>
            </a:r>
            <a:r>
              <a:rPr lang="de-DE" sz="1800" dirty="0" err="1">
                <a:solidFill>
                  <a:schemeClr val="bg1"/>
                </a:solidFill>
              </a:rPr>
              <a:t>render</a:t>
            </a:r>
            <a:r>
              <a:rPr lang="de-DE" sz="1800" dirty="0">
                <a:solidFill>
                  <a:schemeClr val="bg1"/>
                </a:solidFill>
              </a:rPr>
              <a:t>() {</a:t>
            </a:r>
          </a:p>
          <a:p>
            <a:r>
              <a:rPr lang="de-DE" sz="1800" dirty="0">
                <a:solidFill>
                  <a:schemeClr val="bg1"/>
                </a:solidFill>
              </a:rPr>
              <a:t>    </a:t>
            </a:r>
            <a:r>
              <a:rPr lang="de-DE" sz="1800" dirty="0" err="1">
                <a:solidFill>
                  <a:schemeClr val="bg1"/>
                </a:solidFill>
              </a:rPr>
              <a:t>return</a:t>
            </a:r>
            <a:r>
              <a:rPr lang="de-DE" sz="1800" dirty="0">
                <a:solidFill>
                  <a:schemeClr val="bg1"/>
                </a:solidFill>
              </a:rPr>
              <a:t> (</a:t>
            </a:r>
          </a:p>
          <a:p>
            <a:r>
              <a:rPr lang="de-DE" sz="1800" dirty="0">
                <a:solidFill>
                  <a:schemeClr val="bg1"/>
                </a:solidFill>
              </a:rPr>
              <a:t>      &lt;div&gt;</a:t>
            </a:r>
          </a:p>
          <a:p>
            <a:r>
              <a:rPr lang="de-DE" sz="1800" dirty="0">
                <a:solidFill>
                  <a:schemeClr val="bg1"/>
                </a:solidFill>
              </a:rPr>
              <a:t>        &lt;h3&gt;All Books&lt;/h3&gt;</a:t>
            </a:r>
          </a:p>
          <a:p>
            <a:r>
              <a:rPr lang="de-DE" sz="1800" dirty="0">
                <a:solidFill>
                  <a:schemeClr val="bg1"/>
                </a:solidFill>
              </a:rPr>
              <a:t>          &lt;</a:t>
            </a:r>
            <a:r>
              <a:rPr lang="de-DE" sz="1800" dirty="0" err="1">
                <a:solidFill>
                  <a:schemeClr val="bg1"/>
                </a:solidFill>
              </a:rPr>
              <a:t>BookSearch</a:t>
            </a:r>
            <a:r>
              <a:rPr lang="de-DE" sz="1800" dirty="0">
                <a:solidFill>
                  <a:schemeClr val="bg1"/>
                </a:solidFill>
              </a:rPr>
              <a:t> /&gt;</a:t>
            </a:r>
          </a:p>
          <a:p>
            <a:r>
              <a:rPr lang="de-DE" sz="1800" dirty="0">
                <a:solidFill>
                  <a:schemeClr val="bg1"/>
                </a:solidFill>
              </a:rPr>
              <a:t>          {</a:t>
            </a:r>
            <a:r>
              <a:rPr lang="de-DE" sz="1800" dirty="0" err="1">
                <a:solidFill>
                  <a:schemeClr val="bg1"/>
                </a:solidFill>
              </a:rPr>
              <a:t>this.state.books.map</a:t>
            </a:r>
            <a:r>
              <a:rPr lang="de-DE" sz="1800" dirty="0">
                <a:solidFill>
                  <a:schemeClr val="bg1"/>
                </a:solidFill>
              </a:rPr>
              <a:t>(</a:t>
            </a:r>
            <a:r>
              <a:rPr lang="de-DE" sz="1800" dirty="0" err="1">
                <a:solidFill>
                  <a:schemeClr val="bg1"/>
                </a:solidFill>
              </a:rPr>
              <a:t>book</a:t>
            </a:r>
            <a:r>
              <a:rPr lang="de-DE" sz="1800" dirty="0">
                <a:solidFill>
                  <a:schemeClr val="bg1"/>
                </a:solidFill>
              </a:rPr>
              <a:t> =&gt; (</a:t>
            </a:r>
          </a:p>
          <a:p>
            <a:r>
              <a:rPr lang="de-DE" sz="1800" dirty="0">
                <a:solidFill>
                  <a:schemeClr val="bg1"/>
                </a:solidFill>
              </a:rPr>
              <a:t>                &lt;h4&gt;{</a:t>
            </a:r>
            <a:r>
              <a:rPr lang="de-DE" sz="1800" dirty="0" err="1" smtClean="0">
                <a:solidFill>
                  <a:schemeClr val="bg1"/>
                </a:solidFill>
              </a:rPr>
              <a:t>book.title</a:t>
            </a:r>
            <a:r>
              <a:rPr lang="de-DE" sz="1800" dirty="0" smtClean="0">
                <a:solidFill>
                  <a:schemeClr val="bg1"/>
                </a:solidFill>
              </a:rPr>
              <a:t>}&lt;/</a:t>
            </a:r>
            <a:r>
              <a:rPr lang="de-DE" sz="1800" dirty="0">
                <a:solidFill>
                  <a:schemeClr val="bg1"/>
                </a:solidFill>
              </a:rPr>
              <a:t>h4&gt;</a:t>
            </a:r>
          </a:p>
          <a:p>
            <a:r>
              <a:rPr lang="de-DE" sz="1800" dirty="0">
                <a:solidFill>
                  <a:schemeClr val="bg1"/>
                </a:solidFill>
              </a:rPr>
              <a:t>          </a:t>
            </a:r>
            <a:r>
              <a:rPr lang="de-DE" sz="1800" dirty="0" smtClean="0">
                <a:solidFill>
                  <a:schemeClr val="bg1"/>
                </a:solidFill>
              </a:rPr>
              <a:t>))}</a:t>
            </a:r>
          </a:p>
          <a:p>
            <a:r>
              <a:rPr lang="de-DE" sz="1800" dirty="0">
                <a:solidFill>
                  <a:schemeClr val="bg1"/>
                </a:solidFill>
              </a:rPr>
              <a:t>       &lt;/div&gt;</a:t>
            </a:r>
          </a:p>
          <a:p>
            <a:r>
              <a:rPr lang="de-DE" sz="1800" dirty="0">
                <a:solidFill>
                  <a:schemeClr val="bg1"/>
                </a:solidFill>
              </a:rPr>
              <a:t>    );</a:t>
            </a:r>
          </a:p>
          <a:p>
            <a:r>
              <a:rPr lang="de-DE" sz="1800" dirty="0">
                <a:solidFill>
                  <a:schemeClr val="bg1"/>
                </a:solidFill>
              </a:rPr>
              <a:t>  }</a:t>
            </a:r>
          </a:p>
          <a:p>
            <a:r>
              <a:rPr lang="de-DE" sz="1800" dirty="0">
                <a:solidFill>
                  <a:schemeClr val="bg1"/>
                </a:solidFill>
              </a:rPr>
              <a:t>}</a:t>
            </a:r>
          </a:p>
        </p:txBody>
      </p:sp>
    </p:spTree>
    <p:extLst>
      <p:ext uri="{BB962C8B-B14F-4D97-AF65-F5344CB8AC3E}">
        <p14:creationId xmlns:p14="http://schemas.microsoft.com/office/powerpoint/2010/main" val="780440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literals</a:t>
            </a:r>
            <a:endParaRPr lang="en-US" dirty="0"/>
          </a:p>
        </p:txBody>
      </p:sp>
      <p:sp>
        <p:nvSpPr>
          <p:cNvPr id="3" name="Text Placeholder 2"/>
          <p:cNvSpPr>
            <a:spLocks noGrp="1"/>
          </p:cNvSpPr>
          <p:nvPr>
            <p:ph type="body" idx="1"/>
          </p:nvPr>
        </p:nvSpPr>
        <p:spPr/>
        <p:txBody>
          <a:bodyPr/>
          <a:lstStyle/>
          <a:p>
            <a:r>
              <a:rPr lang="en-US" dirty="0" err="1" smtClean="0"/>
              <a:t>var</a:t>
            </a:r>
            <a:r>
              <a:rPr lang="en-US" dirty="0" smtClean="0"/>
              <a:t> </a:t>
            </a:r>
            <a:r>
              <a:rPr lang="en-US" dirty="0" err="1"/>
              <a:t>url</a:t>
            </a:r>
            <a:r>
              <a:rPr lang="en-US" dirty="0"/>
              <a:t> = 'http://localhost:3000/</a:t>
            </a:r>
            <a:r>
              <a:rPr lang="en-US" dirty="0" err="1"/>
              <a:t>api</a:t>
            </a:r>
            <a:r>
              <a:rPr lang="en-US" dirty="0"/>
              <a:t>/messages/' + </a:t>
            </a:r>
            <a:r>
              <a:rPr lang="en-US" dirty="0" smtClean="0"/>
              <a:t>id</a:t>
            </a:r>
          </a:p>
          <a:p>
            <a:r>
              <a:rPr lang="en-US" dirty="0" err="1"/>
              <a:t>var</a:t>
            </a:r>
            <a:r>
              <a:rPr lang="en-US" dirty="0"/>
              <a:t> </a:t>
            </a:r>
            <a:r>
              <a:rPr lang="en-US" dirty="0" err="1"/>
              <a:t>url</a:t>
            </a:r>
            <a:r>
              <a:rPr lang="en-US" dirty="0"/>
              <a:t> = `http://localhost:3000/</a:t>
            </a:r>
            <a:r>
              <a:rPr lang="en-US" dirty="0" err="1"/>
              <a:t>api</a:t>
            </a:r>
            <a:r>
              <a:rPr lang="en-US" dirty="0"/>
              <a:t>/messages/</a:t>
            </a:r>
            <a:r>
              <a:rPr lang="en-US" dirty="0">
                <a:solidFill>
                  <a:srgbClr val="FF0000"/>
                </a:solidFill>
              </a:rPr>
              <a:t>${id}</a:t>
            </a:r>
            <a:r>
              <a:rPr lang="en-US" dirty="0"/>
              <a:t>`</a:t>
            </a:r>
          </a:p>
        </p:txBody>
      </p:sp>
    </p:spTree>
    <p:extLst>
      <p:ext uri="{BB962C8B-B14F-4D97-AF65-F5344CB8AC3E}">
        <p14:creationId xmlns:p14="http://schemas.microsoft.com/office/powerpoint/2010/main" val="1039098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b="1" dirty="0" err="1" smtClean="0">
                <a:solidFill>
                  <a:schemeClr val="bg1"/>
                </a:solidFill>
              </a:rPr>
              <a:t>BooksComponent</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2590800"/>
            <a:ext cx="11099799" cy="6685935"/>
          </a:xfrm>
          <a:prstGeom prst="rect">
            <a:avLst/>
          </a:prstGeom>
        </p:spPr>
      </p:pic>
    </p:spTree>
    <p:extLst>
      <p:ext uri="{BB962C8B-B14F-4D97-AF65-F5344CB8AC3E}">
        <p14:creationId xmlns:p14="http://schemas.microsoft.com/office/powerpoint/2010/main" val="8747696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524635" cy="2158999"/>
          </a:xfrm>
        </p:spPr>
        <p:txBody>
          <a:bodyPr/>
          <a:lstStyle/>
          <a:p>
            <a:r>
              <a:rPr lang="nl-NL" b="1" dirty="0" err="1" smtClean="0">
                <a:solidFill>
                  <a:schemeClr val="bg1"/>
                </a:solidFill>
              </a:rPr>
              <a:t>BookDetailComponent</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2590799"/>
            <a:ext cx="11099799" cy="6626943"/>
          </a:xfrm>
          <a:prstGeom prst="rect">
            <a:avLst/>
          </a:prstGeom>
        </p:spPr>
      </p:pic>
    </p:spTree>
    <p:extLst>
      <p:ext uri="{BB962C8B-B14F-4D97-AF65-F5344CB8AC3E}">
        <p14:creationId xmlns:p14="http://schemas.microsoft.com/office/powerpoint/2010/main" val="985478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472" y="254000"/>
            <a:ext cx="11382828" cy="2158999"/>
          </a:xfrm>
        </p:spPr>
        <p:txBody>
          <a:bodyPr/>
          <a:lstStyle/>
          <a:p>
            <a:r>
              <a:rPr lang="nl-NL" b="1" dirty="0" err="1">
                <a:solidFill>
                  <a:schemeClr val="bg1"/>
                </a:solidFill>
              </a:rPr>
              <a:t>BookDetailComponent</a:t>
            </a:r>
            <a:endParaRPr lang="en-US" dirty="0"/>
          </a:p>
        </p:txBody>
      </p:sp>
      <p:sp>
        <p:nvSpPr>
          <p:cNvPr id="3" name="Text Placeholder 2"/>
          <p:cNvSpPr>
            <a:spLocks noGrp="1"/>
          </p:cNvSpPr>
          <p:nvPr>
            <p:ph type="body" idx="1"/>
          </p:nvPr>
        </p:nvSpPr>
        <p:spPr/>
        <p:txBody>
          <a:bodyPr/>
          <a:lstStyle/>
          <a:p>
            <a:pPr marL="180975" indent="0">
              <a:spcBef>
                <a:spcPts val="1200"/>
              </a:spcBef>
              <a:buNone/>
            </a:pPr>
            <a:r>
              <a:rPr lang="en-US" sz="1600" dirty="0"/>
              <a:t>export class </a:t>
            </a:r>
            <a:r>
              <a:rPr lang="en-US" sz="1600" b="1" dirty="0" err="1"/>
              <a:t>BookDetail</a:t>
            </a:r>
            <a:r>
              <a:rPr lang="en-US" sz="1600" dirty="0"/>
              <a:t> extends </a:t>
            </a:r>
            <a:r>
              <a:rPr lang="en-US" sz="1600" dirty="0" err="1" smtClean="0"/>
              <a:t>React.Component</a:t>
            </a:r>
            <a:r>
              <a:rPr lang="en-US" sz="1600" dirty="0" smtClean="0"/>
              <a:t> </a:t>
            </a:r>
            <a:r>
              <a:rPr lang="en-US" sz="1600" dirty="0"/>
              <a:t>{</a:t>
            </a:r>
          </a:p>
          <a:p>
            <a:pPr marL="180975" indent="0">
              <a:spcBef>
                <a:spcPts val="1200"/>
              </a:spcBef>
              <a:buNone/>
            </a:pPr>
            <a:r>
              <a:rPr lang="en-US" sz="1600" dirty="0"/>
              <a:t> </a:t>
            </a:r>
            <a:r>
              <a:rPr lang="en-US" sz="1600" dirty="0" smtClean="0"/>
              <a:t>   constructor(props</a:t>
            </a:r>
            <a:r>
              <a:rPr lang="en-US" sz="1600" dirty="0"/>
              <a:t>) {</a:t>
            </a:r>
          </a:p>
          <a:p>
            <a:pPr marL="180975" indent="0">
              <a:spcBef>
                <a:spcPts val="1200"/>
              </a:spcBef>
              <a:buNone/>
            </a:pPr>
            <a:r>
              <a:rPr lang="en-US" sz="1600" dirty="0" smtClean="0"/>
              <a:t>	  }</a:t>
            </a:r>
            <a:endParaRPr lang="en-US" sz="1600" dirty="0"/>
          </a:p>
          <a:p>
            <a:pPr marL="180975" indent="0">
              <a:spcBef>
                <a:spcPts val="1200"/>
              </a:spcBef>
              <a:buNone/>
            </a:pPr>
            <a:r>
              <a:rPr lang="en-US" sz="1600" dirty="0"/>
              <a:t/>
            </a:r>
            <a:br>
              <a:rPr lang="en-US" sz="1600" dirty="0"/>
            </a:br>
            <a:r>
              <a:rPr lang="en-US" sz="1600" dirty="0" err="1"/>
              <a:t>componentDidMount</a:t>
            </a:r>
            <a:r>
              <a:rPr lang="en-US" sz="1600" dirty="0"/>
              <a:t>(){</a:t>
            </a:r>
          </a:p>
          <a:p>
            <a:pPr marL="180975" indent="0">
              <a:spcBef>
                <a:spcPts val="1200"/>
              </a:spcBef>
              <a:buNone/>
            </a:pPr>
            <a:r>
              <a:rPr lang="en-US" sz="1600" dirty="0" smtClean="0"/>
              <a:t>	</a:t>
            </a:r>
            <a:r>
              <a:rPr lang="en-US" sz="1600" dirty="0" err="1" smtClean="0"/>
              <a:t>this.fetchBook</a:t>
            </a:r>
            <a:r>
              <a:rPr lang="en-US" sz="1600" dirty="0" smtClean="0"/>
              <a:t>(</a:t>
            </a:r>
            <a:r>
              <a:rPr lang="en-US" sz="1600" dirty="0" err="1" smtClean="0">
                <a:solidFill>
                  <a:srgbClr val="FFC000"/>
                </a:solidFill>
              </a:rPr>
              <a:t>this.props.match.params.id</a:t>
            </a:r>
            <a:r>
              <a:rPr lang="en-US" sz="1600" dirty="0"/>
              <a:t>);</a:t>
            </a:r>
          </a:p>
          <a:p>
            <a:pPr marL="180975" indent="0">
              <a:spcBef>
                <a:spcPts val="1200"/>
              </a:spcBef>
              <a:buNone/>
            </a:pPr>
            <a:r>
              <a:rPr lang="en-US" sz="1600" dirty="0"/>
              <a:t>}</a:t>
            </a:r>
          </a:p>
          <a:p>
            <a:pPr marL="180975" indent="0">
              <a:spcBef>
                <a:spcPts val="1200"/>
              </a:spcBef>
              <a:buNone/>
            </a:pPr>
            <a:endParaRPr lang="en-US" sz="1600" dirty="0" smtClean="0"/>
          </a:p>
          <a:p>
            <a:pPr marL="180975" indent="0">
              <a:spcBef>
                <a:spcPts val="1200"/>
              </a:spcBef>
              <a:buNone/>
            </a:pPr>
            <a:endParaRPr lang="en-US" sz="1600" dirty="0"/>
          </a:p>
          <a:p>
            <a:pPr marL="180975" indent="0">
              <a:spcBef>
                <a:spcPts val="1200"/>
              </a:spcBef>
              <a:buNone/>
            </a:pPr>
            <a:r>
              <a:rPr lang="en-US" sz="1600" dirty="0" smtClean="0"/>
              <a:t>----</a:t>
            </a:r>
          </a:p>
          <a:p>
            <a:pPr marL="180975" indent="0">
              <a:spcBef>
                <a:spcPts val="1200"/>
              </a:spcBef>
              <a:buNone/>
            </a:pPr>
            <a:r>
              <a:rPr lang="en-US" sz="2000" dirty="0" err="1" smtClean="0"/>
              <a:t>App.js</a:t>
            </a:r>
            <a:endParaRPr lang="en-US" sz="2000" dirty="0" smtClean="0"/>
          </a:p>
          <a:p>
            <a:pPr marL="180975" indent="0">
              <a:spcBef>
                <a:spcPts val="1200"/>
              </a:spcBef>
              <a:buNone/>
            </a:pPr>
            <a:endParaRPr lang="en-US" sz="1600" dirty="0"/>
          </a:p>
          <a:p>
            <a:pPr marL="180975" indent="0">
              <a:spcBef>
                <a:spcPts val="1200"/>
              </a:spcBef>
              <a:buNone/>
            </a:pPr>
            <a:r>
              <a:rPr lang="en-US" sz="1600" dirty="0" smtClean="0">
                <a:solidFill>
                  <a:srgbClr val="FFC000"/>
                </a:solidFill>
              </a:rPr>
              <a:t>     &lt;</a:t>
            </a:r>
            <a:r>
              <a:rPr lang="en-US" sz="1600" dirty="0">
                <a:solidFill>
                  <a:srgbClr val="FFC000"/>
                </a:solidFill>
              </a:rPr>
              <a:t>Route path</a:t>
            </a:r>
            <a:r>
              <a:rPr lang="en-US" sz="1600" b="1" dirty="0">
                <a:solidFill>
                  <a:srgbClr val="FF0000"/>
                </a:solidFill>
              </a:rPr>
              <a:t>="/detail/:id</a:t>
            </a:r>
            <a:r>
              <a:rPr lang="en-US" sz="1600" dirty="0">
                <a:solidFill>
                  <a:srgbClr val="FFC000"/>
                </a:solidFill>
              </a:rPr>
              <a:t>" component={</a:t>
            </a:r>
            <a:r>
              <a:rPr lang="en-US" sz="1600" dirty="0" err="1">
                <a:solidFill>
                  <a:srgbClr val="FFC000"/>
                </a:solidFill>
              </a:rPr>
              <a:t>BookDetail</a:t>
            </a:r>
            <a:r>
              <a:rPr lang="en-US" sz="1600" dirty="0">
                <a:solidFill>
                  <a:srgbClr val="FFC000"/>
                </a:solidFill>
              </a:rPr>
              <a:t>} /&gt;</a:t>
            </a:r>
          </a:p>
          <a:p>
            <a:pPr marL="180975" indent="0">
              <a:spcBef>
                <a:spcPts val="1200"/>
              </a:spcBef>
              <a:buNone/>
            </a:pPr>
            <a:endParaRPr lang="en-US" sz="1600" dirty="0"/>
          </a:p>
        </p:txBody>
      </p:sp>
    </p:spTree>
    <p:extLst>
      <p:ext uri="{BB962C8B-B14F-4D97-AF65-F5344CB8AC3E}">
        <p14:creationId xmlns:p14="http://schemas.microsoft.com/office/powerpoint/2010/main" val="1721847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a:t>Component: lifecycles</a:t>
            </a:r>
          </a:p>
        </p:txBody>
      </p:sp>
      <p:sp>
        <p:nvSpPr>
          <p:cNvPr id="167" name="Shape 167"/>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marL="457200" lvl="0" indent="-228600" rtl="0">
              <a:spcBef>
                <a:spcPts val="0"/>
              </a:spcBef>
            </a:pPr>
            <a:r>
              <a:rPr lang="en-US"/>
              <a:t>Mounting</a:t>
            </a:r>
          </a:p>
          <a:p>
            <a:pPr marL="457200" lvl="0" indent="-228600" rtl="0">
              <a:spcBef>
                <a:spcPts val="0"/>
              </a:spcBef>
            </a:pPr>
            <a:r>
              <a:rPr lang="en-US"/>
              <a:t>Updating</a:t>
            </a:r>
          </a:p>
          <a:p>
            <a:pPr marL="457200" lvl="0" indent="-228600" rtl="0">
              <a:spcBef>
                <a:spcPts val="0"/>
              </a:spcBef>
            </a:pPr>
            <a:r>
              <a:rPr lang="en-US"/>
              <a:t>Unmounting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rtl="0">
              <a:spcBef>
                <a:spcPts val="0"/>
              </a:spcBef>
              <a:buNone/>
            </a:pPr>
            <a:r>
              <a:rPr lang="en-US"/>
              <a:t>Component: lifecycles</a:t>
            </a:r>
          </a:p>
        </p:txBody>
      </p:sp>
      <p:sp>
        <p:nvSpPr>
          <p:cNvPr id="173" name="Shape 173"/>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lvl="0" rtl="0">
              <a:spcBef>
                <a:spcPts val="0"/>
              </a:spcBef>
              <a:buNone/>
            </a:pPr>
            <a:r>
              <a:rPr lang="en-US"/>
              <a:t>Mounting:</a:t>
            </a:r>
          </a:p>
          <a:p>
            <a:pPr marL="457200" lvl="0" indent="-228600" rtl="0">
              <a:spcBef>
                <a:spcPts val="0"/>
              </a:spcBef>
            </a:pPr>
            <a:r>
              <a:rPr lang="en-US"/>
              <a:t>constructor()</a:t>
            </a:r>
          </a:p>
          <a:p>
            <a:pPr marL="457200" lvl="0" indent="-228600" rtl="0">
              <a:spcBef>
                <a:spcPts val="0"/>
              </a:spcBef>
            </a:pPr>
            <a:r>
              <a:rPr lang="en-US"/>
              <a:t>componentWillMount()</a:t>
            </a:r>
          </a:p>
          <a:p>
            <a:pPr marL="457200" lvl="0" indent="-228600" rtl="0">
              <a:spcBef>
                <a:spcPts val="0"/>
              </a:spcBef>
            </a:pPr>
            <a:r>
              <a:rPr lang="en-US"/>
              <a:t>render()</a:t>
            </a:r>
          </a:p>
          <a:p>
            <a:pPr marL="457200" lvl="0" indent="-228600" rtl="0">
              <a:spcBef>
                <a:spcPts val="0"/>
              </a:spcBef>
            </a:pPr>
            <a:r>
              <a:rPr lang="en-US"/>
              <a:t>componentDidMount()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rtl="0">
              <a:spcBef>
                <a:spcPts val="0"/>
              </a:spcBef>
              <a:buNone/>
            </a:pPr>
            <a:r>
              <a:rPr lang="en-US"/>
              <a:t>Component: lifecycles</a:t>
            </a:r>
          </a:p>
        </p:txBody>
      </p:sp>
      <p:sp>
        <p:nvSpPr>
          <p:cNvPr id="179" name="Shape 179"/>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lvl="0" rtl="0">
              <a:spcBef>
                <a:spcPts val="0"/>
              </a:spcBef>
              <a:buNone/>
            </a:pPr>
            <a:r>
              <a:rPr lang="en-US"/>
              <a:t>Updating:</a:t>
            </a:r>
          </a:p>
          <a:p>
            <a:pPr marL="457200" lvl="0" indent="-228600" rtl="0">
              <a:spcBef>
                <a:spcPts val="0"/>
              </a:spcBef>
            </a:pPr>
            <a:r>
              <a:rPr lang="en-US"/>
              <a:t>componentWillReceiveProps()</a:t>
            </a:r>
          </a:p>
          <a:p>
            <a:pPr marL="457200" lvl="0" indent="-228600" rtl="0">
              <a:spcBef>
                <a:spcPts val="0"/>
              </a:spcBef>
            </a:pPr>
            <a:r>
              <a:rPr lang="en-US"/>
              <a:t>shouldComponentUpdate()</a:t>
            </a:r>
          </a:p>
          <a:p>
            <a:pPr marL="457200" lvl="0" indent="-228600" rtl="0">
              <a:spcBef>
                <a:spcPts val="0"/>
              </a:spcBef>
            </a:pPr>
            <a:r>
              <a:rPr lang="en-US"/>
              <a:t>componentWillUpdate()</a:t>
            </a:r>
          </a:p>
          <a:p>
            <a:pPr marL="457200" lvl="0" indent="-228600" rtl="0">
              <a:spcBef>
                <a:spcPts val="0"/>
              </a:spcBef>
            </a:pPr>
            <a:r>
              <a:rPr lang="en-US"/>
              <a:t>render()</a:t>
            </a:r>
          </a:p>
          <a:p>
            <a:pPr marL="457200" lvl="0" indent="-228600" rtl="0">
              <a:spcBef>
                <a:spcPts val="0"/>
              </a:spcBef>
            </a:pPr>
            <a:r>
              <a:rPr lang="en-US"/>
              <a:t>componentDidUpdate()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rtl="0">
              <a:spcBef>
                <a:spcPts val="0"/>
              </a:spcBef>
              <a:buNone/>
            </a:pPr>
            <a:r>
              <a:rPr lang="en-US"/>
              <a:t>Component: lifecycles</a:t>
            </a:r>
          </a:p>
        </p:txBody>
      </p:sp>
      <p:sp>
        <p:nvSpPr>
          <p:cNvPr id="185" name="Shape 185"/>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lvl="0" rtl="0">
              <a:spcBef>
                <a:spcPts val="0"/>
              </a:spcBef>
              <a:buNone/>
            </a:pPr>
            <a:r>
              <a:rPr lang="en-US"/>
              <a:t>Unmounting:</a:t>
            </a:r>
          </a:p>
          <a:p>
            <a:pPr marL="457200" lvl="0" indent="-228600" rtl="0">
              <a:spcBef>
                <a:spcPts val="0"/>
              </a:spcBef>
            </a:pPr>
            <a:r>
              <a:rPr lang="en-US"/>
              <a:t>componentWillUnmount()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a:t>Example</a:t>
            </a:r>
          </a:p>
        </p:txBody>
      </p:sp>
      <p:sp>
        <p:nvSpPr>
          <p:cNvPr id="191" name="Shape 191"/>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marL="0" lvl="0" indent="0" rtl="0">
              <a:lnSpc>
                <a:spcPct val="150000"/>
              </a:lnSpc>
              <a:spcBef>
                <a:spcPts val="0"/>
              </a:spcBef>
              <a:buNone/>
            </a:pPr>
            <a:r>
              <a:rPr lang="en-US" sz="2000">
                <a:solidFill>
                  <a:srgbClr val="99CF50"/>
                </a:solidFill>
                <a:latin typeface="Consolas"/>
                <a:ea typeface="Consolas"/>
                <a:cs typeface="Consolas"/>
                <a:sym typeface="Consolas"/>
              </a:rPr>
              <a:t>class</a:t>
            </a:r>
            <a:r>
              <a:rPr lang="en-US" sz="2000">
                <a:solidFill>
                  <a:srgbClr val="F8F8F8"/>
                </a:solidFill>
                <a:latin typeface="Consolas"/>
                <a:ea typeface="Consolas"/>
                <a:cs typeface="Consolas"/>
                <a:sym typeface="Consolas"/>
              </a:rPr>
              <a:t> Title </a:t>
            </a:r>
            <a:r>
              <a:rPr lang="en-US" sz="2000">
                <a:solidFill>
                  <a:srgbClr val="99CF50"/>
                </a:solidFill>
                <a:latin typeface="Consolas"/>
                <a:ea typeface="Consolas"/>
                <a:cs typeface="Consolas"/>
                <a:sym typeface="Consolas"/>
              </a:rPr>
              <a:t>extends</a:t>
            </a:r>
            <a:r>
              <a:rPr lang="en-US" sz="2000">
                <a:solidFill>
                  <a:srgbClr val="F8F8F8"/>
                </a:solidFill>
                <a:latin typeface="Consolas"/>
                <a:ea typeface="Consolas"/>
                <a:cs typeface="Consolas"/>
                <a:sym typeface="Consolas"/>
              </a:rPr>
              <a:t> Component {</a:t>
            </a:r>
            <a:br>
              <a:rPr lang="en-US" sz="2000">
                <a:solidFill>
                  <a:srgbClr val="F8F8F8"/>
                </a:solidFill>
                <a:latin typeface="Consolas"/>
                <a:ea typeface="Consolas"/>
                <a:cs typeface="Consolas"/>
                <a:sym typeface="Consolas"/>
              </a:rPr>
            </a:br>
            <a:r>
              <a:rPr lang="en-US" sz="2000">
                <a:solidFill>
                  <a:srgbClr val="F8F8F8"/>
                </a:solidFill>
                <a:latin typeface="Consolas"/>
                <a:ea typeface="Consolas"/>
                <a:cs typeface="Consolas"/>
                <a:sym typeface="Consolas"/>
              </a:rPr>
              <a:t>    componentWillMount() {</a:t>
            </a:r>
            <a:br>
              <a:rPr lang="en-US" sz="2000">
                <a:solidFill>
                  <a:srgbClr val="F8F8F8"/>
                </a:solidFill>
                <a:latin typeface="Consolas"/>
                <a:ea typeface="Consolas"/>
                <a:cs typeface="Consolas"/>
                <a:sym typeface="Consolas"/>
              </a:rPr>
            </a:br>
            <a:r>
              <a:rPr lang="en-US" sz="2000">
                <a:solidFill>
                  <a:srgbClr val="F8F8F8"/>
                </a:solidFill>
                <a:latin typeface="Consolas"/>
                <a:ea typeface="Consolas"/>
                <a:cs typeface="Consolas"/>
                <a:sym typeface="Consolas"/>
              </a:rPr>
              <a:t>        </a:t>
            </a:r>
            <a:r>
              <a:rPr lang="en-US" sz="2000" u="sng">
                <a:solidFill>
                  <a:srgbClr val="F8F8F8"/>
                </a:solidFill>
                <a:latin typeface="Consolas"/>
                <a:ea typeface="Consolas"/>
                <a:cs typeface="Consolas"/>
                <a:sym typeface="Consolas"/>
              </a:rPr>
              <a:t>console</a:t>
            </a:r>
            <a:r>
              <a:rPr lang="en-US" sz="2000">
                <a:solidFill>
                  <a:srgbClr val="DAD085"/>
                </a:solidFill>
                <a:latin typeface="Consolas"/>
                <a:ea typeface="Consolas"/>
                <a:cs typeface="Consolas"/>
                <a:sym typeface="Consolas"/>
              </a:rPr>
              <a:t>.log</a:t>
            </a:r>
            <a:r>
              <a:rPr lang="en-US" sz="2000">
                <a:solidFill>
                  <a:srgbClr val="F8F8F8"/>
                </a:solidFill>
                <a:latin typeface="Consolas"/>
                <a:ea typeface="Consolas"/>
                <a:cs typeface="Consolas"/>
                <a:sym typeface="Consolas"/>
              </a:rPr>
              <a:t>(</a:t>
            </a:r>
            <a:r>
              <a:rPr lang="en-US" sz="2000">
                <a:solidFill>
                  <a:srgbClr val="65B042"/>
                </a:solidFill>
                <a:latin typeface="Consolas"/>
                <a:ea typeface="Consolas"/>
                <a:cs typeface="Consolas"/>
                <a:sym typeface="Consolas"/>
              </a:rPr>
              <a:t>"I'm mounting now!"</a:t>
            </a:r>
            <a:r>
              <a:rPr lang="en-US" sz="2000">
                <a:solidFill>
                  <a:srgbClr val="F8F8F8"/>
                </a:solidFill>
                <a:latin typeface="Consolas"/>
                <a:ea typeface="Consolas"/>
                <a:cs typeface="Consolas"/>
                <a:sym typeface="Consolas"/>
              </a:rPr>
              <a:t>)</a:t>
            </a:r>
            <a:br>
              <a:rPr lang="en-US" sz="2000">
                <a:solidFill>
                  <a:srgbClr val="F8F8F8"/>
                </a:solidFill>
                <a:latin typeface="Consolas"/>
                <a:ea typeface="Consolas"/>
                <a:cs typeface="Consolas"/>
                <a:sym typeface="Consolas"/>
              </a:rPr>
            </a:br>
            <a:r>
              <a:rPr lang="en-US" sz="2000">
                <a:solidFill>
                  <a:srgbClr val="F8F8F8"/>
                </a:solidFill>
                <a:latin typeface="Consolas"/>
                <a:ea typeface="Consolas"/>
                <a:cs typeface="Consolas"/>
                <a:sym typeface="Consolas"/>
              </a:rPr>
              <a:t>    }</a:t>
            </a:r>
            <a:br>
              <a:rPr lang="en-US" sz="2000">
                <a:solidFill>
                  <a:srgbClr val="F8F8F8"/>
                </a:solidFill>
                <a:latin typeface="Consolas"/>
                <a:ea typeface="Consolas"/>
                <a:cs typeface="Consolas"/>
                <a:sym typeface="Consolas"/>
              </a:rPr>
            </a:br>
            <a:r>
              <a:rPr lang="en-US" sz="2000">
                <a:solidFill>
                  <a:srgbClr val="F8F8F8"/>
                </a:solidFill>
                <a:latin typeface="Consolas"/>
                <a:ea typeface="Consolas"/>
                <a:cs typeface="Consolas"/>
                <a:sym typeface="Consolas"/>
              </a:rPr>
              <a:t/>
            </a:r>
            <a:br>
              <a:rPr lang="en-US" sz="2000">
                <a:solidFill>
                  <a:srgbClr val="F8F8F8"/>
                </a:solidFill>
                <a:latin typeface="Consolas"/>
                <a:ea typeface="Consolas"/>
                <a:cs typeface="Consolas"/>
                <a:sym typeface="Consolas"/>
              </a:rPr>
            </a:br>
            <a:r>
              <a:rPr lang="en-US" sz="2000">
                <a:solidFill>
                  <a:srgbClr val="F8F8F8"/>
                </a:solidFill>
                <a:latin typeface="Consolas"/>
                <a:ea typeface="Consolas"/>
                <a:cs typeface="Consolas"/>
                <a:sym typeface="Consolas"/>
              </a:rPr>
              <a:t>    render() {</a:t>
            </a:r>
            <a:br>
              <a:rPr lang="en-US" sz="2000">
                <a:solidFill>
                  <a:srgbClr val="F8F8F8"/>
                </a:solidFill>
                <a:latin typeface="Consolas"/>
                <a:ea typeface="Consolas"/>
                <a:cs typeface="Consolas"/>
                <a:sym typeface="Consolas"/>
              </a:rPr>
            </a:br>
            <a:r>
              <a:rPr lang="en-US" sz="2000">
                <a:solidFill>
                  <a:srgbClr val="F8F8F8"/>
                </a:solidFill>
                <a:latin typeface="Consolas"/>
                <a:ea typeface="Consolas"/>
                <a:cs typeface="Consolas"/>
                <a:sym typeface="Consolas"/>
              </a:rPr>
              <a:t>        </a:t>
            </a:r>
            <a:r>
              <a:rPr lang="en-US" sz="2000">
                <a:solidFill>
                  <a:srgbClr val="E28964"/>
                </a:solidFill>
                <a:latin typeface="Consolas"/>
                <a:ea typeface="Consolas"/>
                <a:cs typeface="Consolas"/>
                <a:sym typeface="Consolas"/>
              </a:rPr>
              <a:t>return</a:t>
            </a:r>
            <a:r>
              <a:rPr lang="en-US" sz="2000">
                <a:solidFill>
                  <a:srgbClr val="F8F8F8"/>
                </a:solidFill>
                <a:latin typeface="Consolas"/>
                <a:ea typeface="Consolas"/>
                <a:cs typeface="Consolas"/>
                <a:sym typeface="Consolas"/>
              </a:rPr>
              <a:t> </a:t>
            </a:r>
            <a:r>
              <a:rPr lang="en-US" sz="2000">
                <a:solidFill>
                  <a:srgbClr val="E28964"/>
                </a:solidFill>
                <a:latin typeface="Consolas"/>
                <a:ea typeface="Consolas"/>
                <a:cs typeface="Consolas"/>
                <a:sym typeface="Consolas"/>
              </a:rPr>
              <a:t>&lt;</a:t>
            </a:r>
            <a:r>
              <a:rPr lang="en-US" sz="2000">
                <a:solidFill>
                  <a:srgbClr val="F8F8F8"/>
                </a:solidFill>
                <a:latin typeface="Consolas"/>
                <a:ea typeface="Consolas"/>
                <a:cs typeface="Consolas"/>
                <a:sym typeface="Consolas"/>
              </a:rPr>
              <a:t>h1</a:t>
            </a:r>
            <a:r>
              <a:rPr lang="en-US" sz="2000">
                <a:solidFill>
                  <a:srgbClr val="E28964"/>
                </a:solidFill>
                <a:latin typeface="Consolas"/>
                <a:ea typeface="Consolas"/>
                <a:cs typeface="Consolas"/>
                <a:sym typeface="Consolas"/>
              </a:rPr>
              <a:t>&gt;</a:t>
            </a:r>
            <a:r>
              <a:rPr lang="en-US" sz="2000">
                <a:solidFill>
                  <a:srgbClr val="F8F8F8"/>
                </a:solidFill>
                <a:latin typeface="Consolas"/>
                <a:ea typeface="Consolas"/>
                <a:cs typeface="Consolas"/>
                <a:sym typeface="Consolas"/>
              </a:rPr>
              <a:t>{</a:t>
            </a:r>
            <a:r>
              <a:rPr lang="en-US" sz="2000">
                <a:solidFill>
                  <a:srgbClr val="3E87E3"/>
                </a:solidFill>
                <a:latin typeface="Consolas"/>
                <a:ea typeface="Consolas"/>
                <a:cs typeface="Consolas"/>
                <a:sym typeface="Consolas"/>
              </a:rPr>
              <a:t>this</a:t>
            </a:r>
            <a:r>
              <a:rPr lang="en-US" sz="2000">
                <a:solidFill>
                  <a:srgbClr val="F8F8F8"/>
                </a:solidFill>
                <a:latin typeface="Consolas"/>
                <a:ea typeface="Consolas"/>
                <a:cs typeface="Consolas"/>
                <a:sym typeface="Consolas"/>
              </a:rPr>
              <a:t>.props.testing}{</a:t>
            </a:r>
            <a:r>
              <a:rPr lang="en-US" sz="2000">
                <a:solidFill>
                  <a:srgbClr val="3E87E3"/>
                </a:solidFill>
                <a:latin typeface="Consolas"/>
                <a:ea typeface="Consolas"/>
                <a:cs typeface="Consolas"/>
                <a:sym typeface="Consolas"/>
              </a:rPr>
              <a:t>this</a:t>
            </a:r>
            <a:r>
              <a:rPr lang="en-US" sz="2000">
                <a:solidFill>
                  <a:srgbClr val="F8F8F8"/>
                </a:solidFill>
                <a:latin typeface="Consolas"/>
                <a:ea typeface="Consolas"/>
                <a:cs typeface="Consolas"/>
                <a:sym typeface="Consolas"/>
              </a:rPr>
              <a:t>.props.children}</a:t>
            </a:r>
            <a:r>
              <a:rPr lang="en-US" sz="2000">
                <a:solidFill>
                  <a:srgbClr val="E28964"/>
                </a:solidFill>
                <a:latin typeface="Consolas"/>
                <a:ea typeface="Consolas"/>
                <a:cs typeface="Consolas"/>
                <a:sym typeface="Consolas"/>
              </a:rPr>
              <a:t>&lt;</a:t>
            </a:r>
            <a:r>
              <a:rPr lang="en-US" sz="2000">
                <a:solidFill>
                  <a:srgbClr val="F8F8F8"/>
                </a:solidFill>
                <a:latin typeface="Consolas"/>
                <a:ea typeface="Consolas"/>
                <a:cs typeface="Consolas"/>
                <a:sym typeface="Consolas"/>
              </a:rPr>
              <a:t>/h1</a:t>
            </a:r>
            <a:r>
              <a:rPr lang="en-US" sz="2000">
                <a:solidFill>
                  <a:srgbClr val="E28964"/>
                </a:solidFill>
                <a:latin typeface="Consolas"/>
                <a:ea typeface="Consolas"/>
                <a:cs typeface="Consolas"/>
                <a:sym typeface="Consolas"/>
              </a:rPr>
              <a:t>&gt;</a:t>
            </a:r>
            <a:r>
              <a:rPr lang="en-US" sz="2000">
                <a:solidFill>
                  <a:srgbClr val="F8F8F8"/>
                </a:solidFill>
                <a:latin typeface="Consolas"/>
                <a:ea typeface="Consolas"/>
                <a:cs typeface="Consolas"/>
                <a:sym typeface="Consolas"/>
              </a:rPr>
              <a:t/>
            </a:r>
            <a:br>
              <a:rPr lang="en-US" sz="2000">
                <a:solidFill>
                  <a:srgbClr val="F8F8F8"/>
                </a:solidFill>
                <a:latin typeface="Consolas"/>
                <a:ea typeface="Consolas"/>
                <a:cs typeface="Consolas"/>
                <a:sym typeface="Consolas"/>
              </a:rPr>
            </a:br>
            <a:r>
              <a:rPr lang="en-US" sz="2000">
                <a:solidFill>
                  <a:srgbClr val="F8F8F8"/>
                </a:solidFill>
                <a:latin typeface="Consolas"/>
                <a:ea typeface="Consolas"/>
                <a:cs typeface="Consolas"/>
                <a:sym typeface="Consolas"/>
              </a:rPr>
              <a:t>    }</a:t>
            </a:r>
            <a:br>
              <a:rPr lang="en-US" sz="2000">
                <a:solidFill>
                  <a:srgbClr val="F8F8F8"/>
                </a:solidFill>
                <a:latin typeface="Consolas"/>
                <a:ea typeface="Consolas"/>
                <a:cs typeface="Consolas"/>
                <a:sym typeface="Consolas"/>
              </a:rPr>
            </a:br>
            <a:r>
              <a:rPr lang="en-US" sz="2000">
                <a:solidFill>
                  <a:srgbClr val="F8F8F8"/>
                </a:solidFill>
                <a:latin typeface="Consolas"/>
                <a:ea typeface="Consolas"/>
                <a:cs typeface="Consolas"/>
                <a:sym typeface="Consolas"/>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a:t>What?</a:t>
            </a:r>
          </a:p>
        </p:txBody>
      </p:sp>
      <p:sp>
        <p:nvSpPr>
          <p:cNvPr id="65" name="Shape 65"/>
          <p:cNvSpPr txBox="1">
            <a:spLocks noGrp="1"/>
          </p:cNvSpPr>
          <p:nvPr>
            <p:ph type="body" idx="1"/>
          </p:nvPr>
        </p:nvSpPr>
        <p:spPr>
          <a:xfrm>
            <a:off x="2017250" y="2413100"/>
            <a:ext cx="8970300" cy="6286500"/>
          </a:xfrm>
          <a:prstGeom prst="rect">
            <a:avLst/>
          </a:prstGeom>
        </p:spPr>
        <p:txBody>
          <a:bodyPr lIns="91425" tIns="91425" rIns="91425" bIns="91425" anchor="ctr" anchorCtr="0">
            <a:noAutofit/>
          </a:bodyPr>
          <a:lstStyle/>
          <a:p>
            <a:pPr lvl="0" algn="ctr">
              <a:spcBef>
                <a:spcPts val="0"/>
              </a:spcBef>
              <a:buNone/>
            </a:pPr>
            <a:r>
              <a:rPr lang="en-US" dirty="0"/>
              <a:t>React is a </a:t>
            </a:r>
            <a:r>
              <a:rPr lang="en-US" sz="4400" dirty="0">
                <a:solidFill>
                  <a:srgbClr val="FFFF00"/>
                </a:solidFill>
              </a:rPr>
              <a:t>library</a:t>
            </a:r>
            <a:r>
              <a:rPr lang="en-US" dirty="0"/>
              <a:t> for building </a:t>
            </a:r>
            <a:r>
              <a:rPr lang="en-US" dirty="0" err="1"/>
              <a:t>composable</a:t>
            </a:r>
            <a:r>
              <a:rPr lang="en-US" dirty="0"/>
              <a:t> user interfaces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a:t>Additional information</a:t>
            </a:r>
          </a:p>
        </p:txBody>
      </p:sp>
      <p:sp>
        <p:nvSpPr>
          <p:cNvPr id="214" name="Shape 214"/>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lvl="0">
              <a:spcBef>
                <a:spcPts val="0"/>
              </a:spcBef>
              <a:buNone/>
            </a:pPr>
            <a:r>
              <a:rPr lang="en-US" u="sng">
                <a:solidFill>
                  <a:schemeClr val="hlink"/>
                </a:solidFill>
                <a:hlinkClick r:id="rId3"/>
              </a:rPr>
              <a:t>https://facebook.github.io/react/docs/hello-world.html</a:t>
            </a:r>
          </a:p>
          <a:p>
            <a:pPr lvl="0">
              <a:spcBef>
                <a:spcPts val="0"/>
              </a:spcBef>
              <a:buNone/>
            </a:pPr>
            <a:r>
              <a:rPr lang="en-US" u="sng">
                <a:solidFill>
                  <a:schemeClr val="hlink"/>
                </a:solidFill>
                <a:hlinkClick r:id="rId4"/>
              </a:rPr>
              <a:t>https://github.com/airbnb/javascript/tree/master/react</a:t>
            </a:r>
          </a:p>
          <a:p>
            <a:pPr lvl="0">
              <a:spcBef>
                <a:spcPts val="0"/>
              </a:spcBef>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rtl="0">
              <a:spcBef>
                <a:spcPts val="0"/>
              </a:spcBef>
              <a:buNone/>
            </a:pPr>
            <a:r>
              <a:rPr lang="en-US"/>
              <a:t>Why?</a:t>
            </a:r>
          </a:p>
        </p:txBody>
      </p:sp>
      <p:sp>
        <p:nvSpPr>
          <p:cNvPr id="71" name="Shape 71"/>
          <p:cNvSpPr txBox="1">
            <a:spLocks noGrp="1"/>
          </p:cNvSpPr>
          <p:nvPr>
            <p:ph type="body" idx="1"/>
          </p:nvPr>
        </p:nvSpPr>
        <p:spPr>
          <a:xfrm>
            <a:off x="2017250" y="2413100"/>
            <a:ext cx="8970300" cy="6286500"/>
          </a:xfrm>
          <a:prstGeom prst="rect">
            <a:avLst/>
          </a:prstGeom>
        </p:spPr>
        <p:txBody>
          <a:bodyPr lIns="91425" tIns="91425" rIns="91425" bIns="91425" anchor="ctr" anchorCtr="0">
            <a:noAutofit/>
          </a:bodyPr>
          <a:lstStyle/>
          <a:p>
            <a:pPr lvl="0" algn="ctr" rtl="0">
              <a:spcBef>
                <a:spcPts val="0"/>
              </a:spcBef>
              <a:buNone/>
            </a:pPr>
            <a:r>
              <a:rPr lang="en-US"/>
              <a:t>Have the ability to split UI in components</a:t>
            </a:r>
          </a:p>
          <a:p>
            <a:pPr lvl="0" algn="ctr" rtl="0">
              <a:spcBef>
                <a:spcPts val="0"/>
              </a:spcBef>
              <a:buNone/>
            </a:pPr>
            <a:r>
              <a:rPr lang="en-US"/>
              <a:t>DOM is slow, React makes this faster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952500" y="254000"/>
            <a:ext cx="11099799" cy="21589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US" sz="8000" b="0" i="0" u="none" strike="noStrike" cap="none">
                <a:solidFill>
                  <a:srgbClr val="FFFFFF"/>
                </a:solidFill>
                <a:latin typeface="Helvetica Neue"/>
                <a:ea typeface="Helvetica Neue"/>
                <a:cs typeface="Helvetica Neue"/>
                <a:sym typeface="Helvetica Neue"/>
              </a:rPr>
              <a:t>Features</a:t>
            </a:r>
          </a:p>
        </p:txBody>
      </p:sp>
      <p:sp>
        <p:nvSpPr>
          <p:cNvPr id="77" name="Shape 77"/>
          <p:cNvSpPr txBox="1">
            <a:spLocks noGrp="1"/>
          </p:cNvSpPr>
          <p:nvPr>
            <p:ph type="body" idx="1"/>
          </p:nvPr>
        </p:nvSpPr>
        <p:spPr>
          <a:xfrm>
            <a:off x="952500" y="2590800"/>
            <a:ext cx="11099799" cy="6286499"/>
          </a:xfrm>
          <a:prstGeom prst="rect">
            <a:avLst/>
          </a:prstGeom>
          <a:noFill/>
          <a:ln>
            <a:noFill/>
          </a:ln>
        </p:spPr>
        <p:txBody>
          <a:bodyPr lIns="50800" tIns="50800" rIns="50800" bIns="50800" anchor="ctr" anchorCtr="0">
            <a:noAutofit/>
          </a:bodyPr>
          <a:lstStyle/>
          <a:p>
            <a:pPr marL="444500" marR="0" lvl="0" indent="-444500" algn="l" rtl="0">
              <a:lnSpc>
                <a:spcPct val="100000"/>
              </a:lnSpc>
              <a:spcBef>
                <a:spcPts val="0"/>
              </a:spcBef>
              <a:spcAft>
                <a:spcPts val="0"/>
              </a:spcAft>
              <a:buClr>
                <a:srgbClr val="FFFFFF"/>
              </a:buClr>
              <a:buSzPct val="75000"/>
              <a:buFont typeface="Helvetica Neue"/>
              <a:buChar char="•"/>
            </a:pPr>
            <a:r>
              <a:rPr lang="en-US" sz="3800" b="0" i="0" u="none" strike="noStrike" cap="none">
                <a:solidFill>
                  <a:srgbClr val="FFFFFF"/>
                </a:solidFill>
                <a:latin typeface="Helvetica Neue"/>
                <a:ea typeface="Helvetica Neue"/>
                <a:cs typeface="Helvetica Neue"/>
                <a:sym typeface="Helvetica Neue"/>
              </a:rPr>
              <a:t>Virtual DOM</a:t>
            </a:r>
          </a:p>
          <a:p>
            <a:pPr marL="444500" marR="0" lvl="0" indent="-444500" algn="l" rtl="0">
              <a:lnSpc>
                <a:spcPct val="100000"/>
              </a:lnSpc>
              <a:spcBef>
                <a:spcPts val="4200"/>
              </a:spcBef>
              <a:spcAft>
                <a:spcPts val="0"/>
              </a:spcAft>
              <a:buClr>
                <a:srgbClr val="FFFFFF"/>
              </a:buClr>
              <a:buSzPct val="75000"/>
              <a:buFont typeface="Helvetica Neue"/>
              <a:buChar char="•"/>
            </a:pPr>
            <a:r>
              <a:rPr lang="en-US" sz="3800" b="0" i="0" u="none" strike="noStrike" cap="none">
                <a:solidFill>
                  <a:srgbClr val="FFFFFF"/>
                </a:solidFill>
                <a:latin typeface="Helvetica Neue"/>
                <a:ea typeface="Helvetica Neue"/>
                <a:cs typeface="Helvetica Neue"/>
                <a:sym typeface="Helvetica Neue"/>
              </a:rPr>
              <a:t>One-way data flow</a:t>
            </a:r>
          </a:p>
          <a:p>
            <a:pPr marL="444500" marR="0" lvl="0" indent="-444500" algn="l" rtl="0">
              <a:lnSpc>
                <a:spcPct val="100000"/>
              </a:lnSpc>
              <a:spcBef>
                <a:spcPts val="4200"/>
              </a:spcBef>
              <a:spcAft>
                <a:spcPts val="0"/>
              </a:spcAft>
              <a:buClr>
                <a:srgbClr val="FFFFFF"/>
              </a:buClr>
              <a:buSzPct val="75000"/>
              <a:buFont typeface="Helvetica Neue"/>
              <a:buChar char="•"/>
            </a:pPr>
            <a:r>
              <a:rPr lang="en-US" sz="3800" b="0" i="0" u="none" strike="noStrike" cap="none">
                <a:solidFill>
                  <a:srgbClr val="FFFFFF"/>
                </a:solidFill>
                <a:latin typeface="Helvetica Neue"/>
                <a:ea typeface="Helvetica Neue"/>
                <a:cs typeface="Helvetica Neue"/>
                <a:sym typeface="Helvetica Neue"/>
              </a:rPr>
              <a:t>JSX</a:t>
            </a:r>
          </a:p>
          <a:p>
            <a:pPr marL="444500" marR="0" lvl="0" indent="-444500" algn="l" rtl="0">
              <a:lnSpc>
                <a:spcPct val="100000"/>
              </a:lnSpc>
              <a:spcBef>
                <a:spcPts val="4200"/>
              </a:spcBef>
              <a:spcAft>
                <a:spcPts val="0"/>
              </a:spcAft>
              <a:buClr>
                <a:srgbClr val="FFFFFF"/>
              </a:buClr>
              <a:buSzPct val="75000"/>
              <a:buFont typeface="Helvetica Neue"/>
              <a:buChar char="•"/>
            </a:pPr>
            <a:r>
              <a:rPr lang="en-US" sz="3800" b="0" i="0" u="none" strike="noStrike" cap="none">
                <a:solidFill>
                  <a:srgbClr val="FFFFFF"/>
                </a:solidFill>
                <a:latin typeface="Helvetica Neue"/>
                <a:ea typeface="Helvetica Neue"/>
                <a:cs typeface="Helvetica Neue"/>
                <a:sym typeface="Helvetica Neue"/>
              </a:rPr>
              <a:t>React-native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52500" y="254000"/>
            <a:ext cx="11099799" cy="21589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US" sz="8000" b="0" i="0" u="none" strike="noStrike" cap="none">
                <a:solidFill>
                  <a:srgbClr val="FFFFFF"/>
                </a:solidFill>
                <a:latin typeface="Helvetica Neue"/>
                <a:ea typeface="Helvetica Neue"/>
                <a:cs typeface="Helvetica Neue"/>
                <a:sym typeface="Helvetica Neue"/>
              </a:rPr>
              <a:t>History</a:t>
            </a:r>
          </a:p>
        </p:txBody>
      </p:sp>
      <p:sp>
        <p:nvSpPr>
          <p:cNvPr id="83" name="Shape 83"/>
          <p:cNvSpPr txBox="1">
            <a:spLocks noGrp="1"/>
          </p:cNvSpPr>
          <p:nvPr>
            <p:ph type="body" idx="1"/>
          </p:nvPr>
        </p:nvSpPr>
        <p:spPr>
          <a:xfrm>
            <a:off x="952500" y="2590800"/>
            <a:ext cx="11099799" cy="6286499"/>
          </a:xfrm>
          <a:prstGeom prst="rect">
            <a:avLst/>
          </a:prstGeom>
          <a:noFill/>
          <a:ln>
            <a:noFill/>
          </a:ln>
        </p:spPr>
        <p:txBody>
          <a:bodyPr lIns="50800" tIns="50800" rIns="50800" bIns="50800" anchor="ctr" anchorCtr="0">
            <a:noAutofit/>
          </a:bodyPr>
          <a:lstStyle/>
          <a:p>
            <a:pPr marL="444500" marR="0" lvl="0" indent="-444500" algn="l" rtl="0">
              <a:lnSpc>
                <a:spcPct val="100000"/>
              </a:lnSpc>
              <a:spcBef>
                <a:spcPts val="0"/>
              </a:spcBef>
              <a:spcAft>
                <a:spcPts val="0"/>
              </a:spcAft>
              <a:buClr>
                <a:srgbClr val="FFFFFF"/>
              </a:buClr>
              <a:buSzPct val="75000"/>
              <a:buFont typeface="Helvetica Neue"/>
              <a:buChar char="•"/>
            </a:pPr>
            <a:r>
              <a:rPr lang="en-US" sz="3800" b="0" i="0" u="none" strike="noStrike" cap="none">
                <a:solidFill>
                  <a:srgbClr val="FFFFFF"/>
                </a:solidFill>
                <a:latin typeface="Helvetica Neue"/>
                <a:ea typeface="Helvetica Neue"/>
                <a:cs typeface="Helvetica Neue"/>
                <a:sym typeface="Helvetica Neue"/>
              </a:rPr>
              <a:t>Created in 2011 by Jordon Walke</a:t>
            </a:r>
          </a:p>
          <a:p>
            <a:pPr marL="889000" marR="0" lvl="1" indent="-444500" algn="l" rtl="0">
              <a:lnSpc>
                <a:spcPct val="100000"/>
              </a:lnSpc>
              <a:spcBef>
                <a:spcPts val="4200"/>
              </a:spcBef>
              <a:spcAft>
                <a:spcPts val="0"/>
              </a:spcAft>
              <a:buClr>
                <a:srgbClr val="FFFFFF"/>
              </a:buClr>
              <a:buSzPct val="75000"/>
              <a:buFont typeface="Helvetica Neue"/>
              <a:buChar char="•"/>
            </a:pPr>
            <a:r>
              <a:rPr lang="en-US" sz="3800" b="0" i="0" u="none" strike="noStrike" cap="none">
                <a:solidFill>
                  <a:srgbClr val="FFFFFF"/>
                </a:solidFill>
                <a:latin typeface="Helvetica Neue"/>
                <a:ea typeface="Helvetica Neue"/>
                <a:cs typeface="Helvetica Neue"/>
                <a:sym typeface="Helvetica Neue"/>
              </a:rPr>
              <a:t>At Facebook</a:t>
            </a:r>
          </a:p>
          <a:p>
            <a:pPr marL="444500" marR="0" lvl="0" indent="-444500" algn="l" rtl="0">
              <a:lnSpc>
                <a:spcPct val="100000"/>
              </a:lnSpc>
              <a:spcBef>
                <a:spcPts val="4200"/>
              </a:spcBef>
              <a:spcAft>
                <a:spcPts val="0"/>
              </a:spcAft>
              <a:buClr>
                <a:srgbClr val="FFFFFF"/>
              </a:buClr>
              <a:buSzPct val="75000"/>
              <a:buFont typeface="Helvetica Neue"/>
              <a:buChar char="•"/>
            </a:pPr>
            <a:r>
              <a:rPr lang="en-US" sz="3800" b="0" i="0" u="none" strike="noStrike" cap="none">
                <a:solidFill>
                  <a:srgbClr val="FFFFFF"/>
                </a:solidFill>
                <a:latin typeface="Helvetica Neue"/>
                <a:ea typeface="Helvetica Neue"/>
                <a:cs typeface="Helvetica Neue"/>
                <a:sym typeface="Helvetica Neue"/>
              </a:rPr>
              <a:t>Opensource in 2013</a:t>
            </a:r>
          </a:p>
          <a:p>
            <a:pPr marL="444500" marR="0" lvl="0" indent="-444500" algn="l" rtl="0">
              <a:lnSpc>
                <a:spcPct val="100000"/>
              </a:lnSpc>
              <a:spcBef>
                <a:spcPts val="4200"/>
              </a:spcBef>
              <a:spcAft>
                <a:spcPts val="0"/>
              </a:spcAft>
              <a:buClr>
                <a:srgbClr val="FFFFFF"/>
              </a:buClr>
              <a:buSzPct val="75000"/>
              <a:buFont typeface="Helvetica Neue"/>
              <a:buChar char="•"/>
            </a:pPr>
            <a:r>
              <a:rPr lang="en-US" sz="3800" b="0" i="0" u="none" strike="noStrike" cap="none">
                <a:solidFill>
                  <a:srgbClr val="FFFFFF"/>
                </a:solidFill>
                <a:latin typeface="Helvetica Neue"/>
                <a:ea typeface="Helvetica Neue"/>
                <a:cs typeface="Helvetica Neue"/>
                <a:sym typeface="Helvetica Neue"/>
              </a:rPr>
              <a:t>2015 React-native created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r>
              <a:rPr lang="en-US" dirty="0"/>
              <a:t>Syntax Component</a:t>
            </a:r>
          </a:p>
        </p:txBody>
      </p:sp>
      <p:sp>
        <p:nvSpPr>
          <p:cNvPr id="71" name="Shape 71"/>
          <p:cNvSpPr txBox="1">
            <a:spLocks noGrp="1"/>
          </p:cNvSpPr>
          <p:nvPr>
            <p:ph type="body" idx="1"/>
          </p:nvPr>
        </p:nvSpPr>
        <p:spPr>
          <a:xfrm>
            <a:off x="309966" y="2413100"/>
            <a:ext cx="12352149" cy="6286500"/>
          </a:xfrm>
          <a:prstGeom prst="rect">
            <a:avLst/>
          </a:prstGeom>
        </p:spPr>
        <p:txBody>
          <a:bodyPr lIns="91425" tIns="91425" rIns="91425" bIns="91425" anchor="ctr" anchorCtr="0">
            <a:noAutofit/>
          </a:bodyPr>
          <a:lstStyle/>
          <a:p>
            <a:pPr algn="ctr">
              <a:spcBef>
                <a:spcPts val="0"/>
              </a:spcBef>
              <a:buNone/>
            </a:pPr>
            <a:endParaRPr lang="en-US" sz="2000" dirty="0" smtClean="0"/>
          </a:p>
          <a:p>
            <a:pPr marL="180975" indent="0">
              <a:spcBef>
                <a:spcPts val="0"/>
              </a:spcBef>
              <a:buNone/>
            </a:pPr>
            <a:r>
              <a:rPr lang="en-US" sz="2800" dirty="0"/>
              <a:t>Class </a:t>
            </a:r>
            <a:r>
              <a:rPr lang="en-US" sz="3600" dirty="0">
                <a:solidFill>
                  <a:srgbClr val="FF0000"/>
                </a:solidFill>
              </a:rPr>
              <a:t>W</a:t>
            </a:r>
            <a:r>
              <a:rPr lang="en-US" sz="2800" dirty="0"/>
              <a:t>elcome extends </a:t>
            </a:r>
            <a:r>
              <a:rPr lang="en-US" sz="2800" dirty="0" err="1"/>
              <a:t>React.Component</a:t>
            </a:r>
            <a:r>
              <a:rPr lang="en-US" sz="2800" dirty="0"/>
              <a:t>{</a:t>
            </a:r>
          </a:p>
          <a:p>
            <a:pPr marL="180975" indent="0">
              <a:spcBef>
                <a:spcPts val="0"/>
              </a:spcBef>
              <a:buNone/>
            </a:pPr>
            <a:r>
              <a:rPr lang="en-US" sz="2800" dirty="0" smtClean="0"/>
              <a:t>	render() {</a:t>
            </a:r>
          </a:p>
          <a:p>
            <a:pPr marL="180975" indent="0">
              <a:spcBef>
                <a:spcPts val="0"/>
              </a:spcBef>
              <a:buNone/>
            </a:pPr>
            <a:r>
              <a:rPr lang="en-US" sz="2800" dirty="0" smtClean="0"/>
              <a:t>		return </a:t>
            </a:r>
            <a:r>
              <a:rPr lang="en-US" sz="2800" dirty="0"/>
              <a:t>&lt;div&gt;Hello </a:t>
            </a:r>
            <a:r>
              <a:rPr lang="en-US" sz="2800" dirty="0">
                <a:solidFill>
                  <a:srgbClr val="FF0000"/>
                </a:solidFill>
              </a:rPr>
              <a:t>{</a:t>
            </a:r>
            <a:r>
              <a:rPr lang="en-US" sz="2800" dirty="0" err="1">
                <a:solidFill>
                  <a:srgbClr val="FFFF00"/>
                </a:solidFill>
              </a:rPr>
              <a:t>this.props.name</a:t>
            </a:r>
            <a:r>
              <a:rPr lang="en-US" sz="2800" dirty="0">
                <a:solidFill>
                  <a:srgbClr val="FF0000"/>
                </a:solidFill>
              </a:rPr>
              <a:t>}</a:t>
            </a:r>
            <a:r>
              <a:rPr lang="en-US" sz="2800" dirty="0"/>
              <a:t>&lt;/div</a:t>
            </a:r>
            <a:r>
              <a:rPr lang="en-US" sz="2800" dirty="0" smtClean="0"/>
              <a:t>&gt;; </a:t>
            </a:r>
            <a:r>
              <a:rPr lang="en-US" sz="2800" b="1" i="1" dirty="0" smtClean="0">
                <a:solidFill>
                  <a:srgbClr val="FF0000"/>
                </a:solidFill>
                <a:latin typeface="Andale Mono" charset="0"/>
                <a:ea typeface="Andale Mono" charset="0"/>
                <a:cs typeface="Andale Mono" charset="0"/>
                <a:sym typeface="Wingdings"/>
              </a:rPr>
              <a:t> JSX</a:t>
            </a:r>
            <a:endParaRPr lang="en-US" sz="2800" b="1" i="1" dirty="0" smtClean="0">
              <a:solidFill>
                <a:srgbClr val="FF0000"/>
              </a:solidFill>
              <a:latin typeface="Andale Mono" charset="0"/>
              <a:ea typeface="Andale Mono" charset="0"/>
              <a:cs typeface="Andale Mono" charset="0"/>
            </a:endParaRPr>
          </a:p>
          <a:p>
            <a:pPr marL="180975" indent="0">
              <a:spcBef>
                <a:spcPts val="0"/>
              </a:spcBef>
              <a:buNone/>
            </a:pPr>
            <a:r>
              <a:rPr lang="en-US" sz="2800" dirty="0" smtClean="0"/>
              <a:t>	}</a:t>
            </a:r>
          </a:p>
          <a:p>
            <a:pPr marL="180975" indent="0">
              <a:spcBef>
                <a:spcPts val="0"/>
              </a:spcBef>
              <a:buNone/>
            </a:pPr>
            <a:r>
              <a:rPr lang="en-US" sz="2800" dirty="0"/>
              <a:t>}</a:t>
            </a:r>
            <a:endParaRPr lang="en-US" sz="2800" dirty="0" smtClean="0"/>
          </a:p>
          <a:p>
            <a:pPr algn="ctr">
              <a:spcBef>
                <a:spcPts val="0"/>
              </a:spcBef>
            </a:pPr>
            <a:endParaRPr lang="en-US" sz="2000" dirty="0" smtClean="0"/>
          </a:p>
          <a:p>
            <a:pPr>
              <a:spcBef>
                <a:spcPts val="0"/>
              </a:spcBef>
              <a:buNone/>
            </a:pPr>
            <a:endParaRPr lang="en-US" sz="2000" dirty="0" smtClean="0"/>
          </a:p>
          <a:p>
            <a:pPr>
              <a:spcBef>
                <a:spcPts val="0"/>
              </a:spcBef>
              <a:buNone/>
            </a:pPr>
            <a:r>
              <a:rPr lang="en-US" sz="2400" i="1" dirty="0" smtClean="0"/>
              <a:t>// Welcome </a:t>
            </a:r>
            <a:r>
              <a:rPr lang="en-US" sz="2400" i="1" dirty="0"/>
              <a:t>name="Sara" /&gt;</a:t>
            </a:r>
          </a:p>
          <a:p>
            <a:pPr lvl="0" algn="ctr" rtl="0">
              <a:spcBef>
                <a:spcPts val="0"/>
              </a:spcBef>
              <a:buNone/>
            </a:pPr>
            <a:endParaRPr lang="en-US" sz="2000" dirty="0"/>
          </a:p>
        </p:txBody>
      </p:sp>
    </p:spTree>
    <p:extLst>
      <p:ext uri="{BB962C8B-B14F-4D97-AF65-F5344CB8AC3E}">
        <p14:creationId xmlns:p14="http://schemas.microsoft.com/office/powerpoint/2010/main" val="1933128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React.createElement</a:t>
            </a:r>
            <a:r>
              <a:rPr lang="en-US" dirty="0"/>
              <a:t>()</a:t>
            </a:r>
          </a:p>
        </p:txBody>
      </p:sp>
      <p:sp>
        <p:nvSpPr>
          <p:cNvPr id="3" name="Text Placeholder 2"/>
          <p:cNvSpPr>
            <a:spLocks noGrp="1"/>
          </p:cNvSpPr>
          <p:nvPr>
            <p:ph type="body" idx="1"/>
          </p:nvPr>
        </p:nvSpPr>
        <p:spPr>
          <a:xfrm>
            <a:off x="952500" y="2590800"/>
            <a:ext cx="12052300" cy="6286499"/>
          </a:xfrm>
        </p:spPr>
        <p:txBody>
          <a:bodyPr/>
          <a:lstStyle/>
          <a:p>
            <a:pPr marL="180975" indent="0">
              <a:buNone/>
            </a:pPr>
            <a:r>
              <a:rPr lang="en-US" dirty="0"/>
              <a:t>Babel compiles JSX down </a:t>
            </a:r>
            <a:r>
              <a:rPr lang="en-US" dirty="0" smtClean="0"/>
              <a:t>to</a:t>
            </a:r>
            <a:r>
              <a:rPr lang="en-US" dirty="0"/>
              <a:t> </a:t>
            </a:r>
            <a:r>
              <a:rPr lang="en-US" dirty="0" err="1"/>
              <a:t>React.createElement</a:t>
            </a:r>
            <a:r>
              <a:rPr lang="en-US" dirty="0"/>
              <a:t>() </a:t>
            </a:r>
            <a:r>
              <a:rPr lang="en-US" dirty="0" smtClean="0"/>
              <a:t>calls:</a:t>
            </a:r>
          </a:p>
          <a:p>
            <a:pPr marL="180975" indent="0">
              <a:buNone/>
            </a:pPr>
            <a:r>
              <a:rPr lang="en-US" sz="2800" i="1" dirty="0" smtClean="0"/>
              <a:t>return </a:t>
            </a:r>
            <a:r>
              <a:rPr lang="en-US" sz="2800" i="1" dirty="0" err="1"/>
              <a:t>React.createElement</a:t>
            </a:r>
            <a:r>
              <a:rPr lang="en-US" sz="2800" i="1" dirty="0"/>
              <a:t>('div</a:t>
            </a:r>
            <a:r>
              <a:rPr lang="en-US" sz="2800" i="1" dirty="0" smtClean="0"/>
              <a:t>', Hello {</a:t>
            </a:r>
            <a:r>
              <a:rPr lang="en-US" sz="2800" i="1" dirty="0" err="1">
                <a:solidFill>
                  <a:srgbClr val="FFFF00"/>
                </a:solidFill>
              </a:rPr>
              <a:t>this.props.name</a:t>
            </a:r>
            <a:r>
              <a:rPr lang="en-US" sz="2800" i="1" dirty="0">
                <a:solidFill>
                  <a:srgbClr val="FFFF00"/>
                </a:solidFill>
              </a:rPr>
              <a:t> </a:t>
            </a:r>
            <a:r>
              <a:rPr lang="en-US" sz="2800" i="1" dirty="0" smtClean="0"/>
              <a:t>});</a:t>
            </a:r>
            <a:endParaRPr lang="en-US" sz="2800" i="1" dirty="0"/>
          </a:p>
          <a:p>
            <a:endParaRPr lang="en-US" sz="2800" dirty="0"/>
          </a:p>
        </p:txBody>
      </p:sp>
    </p:spTree>
    <p:extLst>
      <p:ext uri="{BB962C8B-B14F-4D97-AF65-F5344CB8AC3E}">
        <p14:creationId xmlns:p14="http://schemas.microsoft.com/office/powerpoint/2010/main" val="1449139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dirty="0"/>
              <a:t>How can this be?</a:t>
            </a:r>
          </a:p>
        </p:txBody>
      </p:sp>
      <p:sp>
        <p:nvSpPr>
          <p:cNvPr id="107" name="Shape 107"/>
          <p:cNvSpPr txBox="1">
            <a:spLocks noGrp="1"/>
          </p:cNvSpPr>
          <p:nvPr>
            <p:ph type="body" idx="1"/>
          </p:nvPr>
        </p:nvSpPr>
        <p:spPr>
          <a:xfrm>
            <a:off x="952500" y="2590800"/>
            <a:ext cx="11099700" cy="6286500"/>
          </a:xfrm>
          <a:prstGeom prst="rect">
            <a:avLst/>
          </a:prstGeom>
        </p:spPr>
        <p:txBody>
          <a:bodyPr lIns="91425" tIns="91425" rIns="91425" bIns="91425" anchor="ctr" anchorCtr="0">
            <a:noAutofit/>
          </a:bodyPr>
          <a:lstStyle/>
          <a:p>
            <a:pPr marL="0" lvl="0" indent="0">
              <a:spcBef>
                <a:spcPts val="0"/>
              </a:spcBef>
              <a:buNone/>
            </a:pPr>
            <a:r>
              <a:rPr lang="en-US" dirty="0"/>
              <a:t>You are able to use JSX when using a </a:t>
            </a:r>
            <a:r>
              <a:rPr lang="en-US" dirty="0" err="1"/>
              <a:t>transpiler</a:t>
            </a:r>
            <a:r>
              <a:rPr lang="en-US" dirty="0"/>
              <a:t> like </a:t>
            </a:r>
            <a:r>
              <a:rPr lang="en-US" b="1" dirty="0"/>
              <a:t>Babel</a:t>
            </a:r>
            <a:r>
              <a:rPr lang="en-US" dirty="0" smtClean="0"/>
              <a:t>.</a:t>
            </a:r>
            <a:endParaRPr lang="en-US" dirty="0"/>
          </a:p>
        </p:txBody>
      </p:sp>
    </p:spTree>
    <p:extLst>
      <p:ext uri="{BB962C8B-B14F-4D97-AF65-F5344CB8AC3E}">
        <p14:creationId xmlns:p14="http://schemas.microsoft.com/office/powerpoint/2010/main" val="2141654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3500</TotalTime>
  <Words>403</Words>
  <Application>Microsoft Macintosh PowerPoint</Application>
  <PresentationFormat>Custom</PresentationFormat>
  <Paragraphs>248</Paragraphs>
  <Slides>30</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Andale Mono</vt:lpstr>
      <vt:lpstr>Consolas</vt:lpstr>
      <vt:lpstr>Helvetica Neue</vt:lpstr>
      <vt:lpstr>Wingdings</vt:lpstr>
      <vt:lpstr>Arial</vt:lpstr>
      <vt:lpstr>Black</vt:lpstr>
      <vt:lpstr>PowerPoint Presentation</vt:lpstr>
      <vt:lpstr>Startingpoint</vt:lpstr>
      <vt:lpstr>What?</vt:lpstr>
      <vt:lpstr>Why?</vt:lpstr>
      <vt:lpstr>Features</vt:lpstr>
      <vt:lpstr>History</vt:lpstr>
      <vt:lpstr>Syntax Component</vt:lpstr>
      <vt:lpstr>React.createElement()</vt:lpstr>
      <vt:lpstr>How can this be?</vt:lpstr>
      <vt:lpstr>JSX</vt:lpstr>
      <vt:lpstr>Component: class</vt:lpstr>
      <vt:lpstr>PowerPoint Presentation</vt:lpstr>
      <vt:lpstr>this.props</vt:lpstr>
      <vt:lpstr>Component based</vt:lpstr>
      <vt:lpstr>Component based</vt:lpstr>
      <vt:lpstr>BookSearch and DashBoard</vt:lpstr>
      <vt:lpstr>BookSearchComponent</vt:lpstr>
      <vt:lpstr>this.setState()</vt:lpstr>
      <vt:lpstr>DashBoardComponent</vt:lpstr>
      <vt:lpstr>DashBoardComponent</vt:lpstr>
      <vt:lpstr>Template literals</vt:lpstr>
      <vt:lpstr>BooksComponent</vt:lpstr>
      <vt:lpstr>BookDetailComponent</vt:lpstr>
      <vt:lpstr>BookDetailComponent</vt:lpstr>
      <vt:lpstr>Component: lifecycles</vt:lpstr>
      <vt:lpstr>Component: lifecycles</vt:lpstr>
      <vt:lpstr>Component: lifecycles</vt:lpstr>
      <vt:lpstr>Component: lifecycles</vt:lpstr>
      <vt:lpstr>Example</vt:lpstr>
      <vt:lpstr>Additional information</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Eijgermans, Peter</cp:lastModifiedBy>
  <cp:revision>72</cp:revision>
  <dcterms:modified xsi:type="dcterms:W3CDTF">2018-02-11T18:46:30Z</dcterms:modified>
</cp:coreProperties>
</file>