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98" r:id="rId14"/>
    <p:sldId id="29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hel Mercer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68"/>
    <p:restoredTop sz="77913"/>
  </p:normalViewPr>
  <p:slideViewPr>
    <p:cSldViewPr snapToGrid="0" snapToObjects="1">
      <p:cViewPr varScale="1">
        <p:scale>
          <a:sx n="160" d="100"/>
          <a:sy n="160" d="100"/>
        </p:scale>
        <p:origin x="5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commentAuthors" Target="commentAuthors.xml"/><Relationship Id="rId45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10-26T03:31:25.078" idx="1">
    <p:pos x="6000" y="0"/>
    <p:text>What are the top 3 new features?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228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457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685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9144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11430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1371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1600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1828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https://</a:t>
            </a:r>
            <a:r>
              <a:rPr lang="en-US" dirty="0" err="1" smtClean="0"/>
              <a:t>codeburst.io</a:t>
            </a:r>
            <a:r>
              <a:rPr lang="en-US" dirty="0" smtClean="0"/>
              <a:t>/es6-tutorial-for-beginners-5f3c4e7960be</a:t>
            </a:r>
            <a:endParaRPr dirty="0"/>
          </a:p>
        </p:txBody>
      </p:sp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The first part is just declaring a variable and assigning the function (</a:t>
            </a:r>
            <a:r>
              <a:rPr lang="en-US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i.e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) () to it. It just says the variable is actually a function.</a:t>
            </a:r>
          </a:p>
          <a:p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Then the second part is declaring the body part of the function. The arrow part with the curly braces defines the body part.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3878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15016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i="1"/>
              <a:t>// or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(test = 1) = means that 1 will be the default value if no parameter.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You could also just make a function: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let bicrement = function(test = 2) { return test + 2;}</a:t>
            </a:r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export compare to public in Java .</a:t>
            </a:r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Transpile = little less than compiling.</a:t>
            </a:r>
          </a:p>
        </p:txBody>
      </p:sp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Hoisting: is make a variable available everywhere within a function.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err="1"/>
              <a:t>const</a:t>
            </a:r>
            <a:r>
              <a:rPr lang="en-US" dirty="0"/>
              <a:t>: variable can’t be assigned again vs </a:t>
            </a:r>
            <a:r>
              <a:rPr lang="en-US" dirty="0" err="1"/>
              <a:t>var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let: variable can be assigned again vs </a:t>
            </a:r>
            <a:r>
              <a:rPr lang="en-US" dirty="0" err="1"/>
              <a:t>var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In ECMAScript &lt; 6, hoisting would come in place and this code would have run (given that let was var)</a:t>
            </a:r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92968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92968" y="2652117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892968" y="3355330"/>
            <a:ext cx="7358100" cy="2478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1500" b="0" i="1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892968" y="2250281"/>
            <a:ext cx="7358100" cy="3618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pic" idx="2"/>
          </p:nvPr>
        </p:nvSpPr>
        <p:spPr>
          <a:xfrm>
            <a:off x="-2232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Cent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92968" y="1701105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69726" y="669726"/>
            <a:ext cx="7804500" cy="3804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Horizontal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pic" idx="2"/>
          </p:nvPr>
        </p:nvSpPr>
        <p:spPr>
          <a:xfrm>
            <a:off x="1138535" y="348257"/>
            <a:ext cx="6861000" cy="31143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892968" y="3542853"/>
            <a:ext cx="7358100" cy="750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892968" y="4319736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Vertical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pic" idx="2"/>
          </p:nvPr>
        </p:nvSpPr>
        <p:spPr>
          <a:xfrm>
            <a:off x="4723804" y="336929"/>
            <a:ext cx="3744600" cy="43332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669726" y="334863"/>
            <a:ext cx="3750600" cy="2103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69726" y="2511474"/>
            <a:ext cx="3750600" cy="21699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Top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Bullets &amp; Photo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pic" idx="2"/>
          </p:nvPr>
        </p:nvSpPr>
        <p:spPr>
          <a:xfrm>
            <a:off x="4723804" y="1366242"/>
            <a:ext cx="3750600" cy="3315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3750600" cy="3315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215900" marR="0" lvl="0" indent="-1270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44500" marR="0" lvl="1" indent="-1397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00100" marR="0" lvl="2" indent="-1397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079500" marR="0" lvl="3" indent="-1397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371600" marR="0" lvl="4" indent="-1397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3 Up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pic" idx="2"/>
          </p:nvPr>
        </p:nvSpPr>
        <p:spPr>
          <a:xfrm>
            <a:off x="4732734" y="2618630"/>
            <a:ext cx="3750600" cy="20562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pic" idx="3"/>
          </p:nvPr>
        </p:nvSpPr>
        <p:spPr>
          <a:xfrm>
            <a:off x="4732734" y="334863"/>
            <a:ext cx="3750600" cy="20562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pic" idx="4"/>
          </p:nvPr>
        </p:nvSpPr>
        <p:spPr>
          <a:xfrm>
            <a:off x="669726" y="334863"/>
            <a:ext cx="3750600" cy="43398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es6-features.org/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 idx="4294967295"/>
          </p:nvPr>
        </p:nvSpPr>
        <p:spPr>
          <a:xfrm>
            <a:off x="892968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ECMAScript 6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node/browser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4294967295"/>
          </p:nvPr>
        </p:nvSpPr>
        <p:spPr>
          <a:xfrm>
            <a:off x="892968" y="2652117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week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</a:t>
            </a:r>
          </a:p>
        </p:txBody>
      </p:sp>
      <p:sp>
        <p:nvSpPr>
          <p:cNvPr id="113" name="Shape 113"/>
          <p:cNvSpPr/>
          <p:nvPr/>
        </p:nvSpPr>
        <p:spPr>
          <a:xfrm>
            <a:off x="583080" y="1061516"/>
            <a:ext cx="7977900" cy="31476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Font typeface="Consolas"/>
              <a:buNone/>
            </a:pPr>
            <a:endParaRPr sz="2300" b="0" i="0" u="none" strike="noStrike" cap="none" dirty="0">
              <a:solidFill>
                <a:srgbClr val="F8F8F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3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"x"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x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"something else"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4" indent="584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ct val="25000"/>
              <a:buFont typeface="Helvetica Neue"/>
              <a:buNone/>
            </a:pPr>
            <a:r>
              <a:rPr lang="en-US" sz="23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Uncaught </a:t>
            </a:r>
            <a:r>
              <a:rPr lang="en-US" sz="2300" b="0" i="1" u="none" strike="noStrike" cap="none" dirty="0" err="1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TypeError</a:t>
            </a:r>
            <a:r>
              <a:rPr lang="en-US" sz="23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Assignment to constant variable.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Font typeface="Helvetica Neue"/>
              <a:buNone/>
            </a:pPr>
            <a:endParaRPr sz="2300" b="0" i="1" u="none" strike="noStrike" cap="none" dirty="0">
              <a:solidFill>
                <a:srgbClr val="AEAEA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3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y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{y: </a:t>
            </a:r>
            <a:r>
              <a:rPr lang="en-US" sz="23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'y'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Helvetica Neue"/>
              <a:buNone/>
            </a:pPr>
            <a:r>
              <a:rPr lang="en-US" sz="2300" b="0" i="1" u="none" strike="noStrike" cap="none" dirty="0">
                <a:solidFill>
                  <a:srgbClr val="F8F8F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r>
              <a:rPr lang="en-US" sz="2300" b="0" i="1" u="none" strike="noStrike" cap="none" dirty="0" smtClean="0">
                <a:solidFill>
                  <a:srgbClr val="F8F8F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-US" sz="2300" b="0" i="0" u="none" strike="noStrike" cap="none" dirty="0" err="1" smtClea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y.</a:t>
            </a:r>
            <a:r>
              <a:rPr lang="en-US" sz="2300" b="0" i="0" u="none" strike="noStrike" cap="none" dirty="0" err="1" smtClean="0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2300" b="0" i="0" u="none" strike="noStrike" cap="none" dirty="0" smtClea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23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this works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ctrTitle" idx="4294967295"/>
          </p:nvPr>
        </p:nvSpPr>
        <p:spPr>
          <a:xfrm>
            <a:off x="892968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Arrow functions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subTitle" idx="4294967295"/>
          </p:nvPr>
        </p:nvSpPr>
        <p:spPr>
          <a:xfrm>
            <a:off x="892968" y="2652117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lambda’s, anonymous inner classes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Arrow functions</a:t>
            </a:r>
          </a:p>
        </p:txBody>
      </p:sp>
      <p:sp>
        <p:nvSpPr>
          <p:cNvPr id="125" name="Shape 125"/>
          <p:cNvSpPr/>
          <p:nvPr/>
        </p:nvSpPr>
        <p:spPr>
          <a:xfrm>
            <a:off x="669726" y="1268886"/>
            <a:ext cx="7466109" cy="1649046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lvl="0">
              <a:buClr>
                <a:srgbClr val="F8F8F8"/>
              </a:buClr>
              <a:buSzPct val="25000"/>
            </a:pPr>
            <a:r>
              <a:rPr lang="en-US" sz="2400" dirty="0">
                <a:solidFill>
                  <a:schemeClr val="accent2"/>
                </a:solidFill>
              </a:rPr>
              <a:t>// Old Syntax</a:t>
            </a:r>
            <a:r>
              <a:rPr lang="en-US" sz="2400" dirty="0">
                <a:solidFill>
                  <a:schemeClr val="bg1"/>
                </a:solidFill>
              </a:rPr>
              <a:t/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function </a:t>
            </a:r>
            <a:r>
              <a:rPr lang="en-US" sz="2400" dirty="0" err="1">
                <a:solidFill>
                  <a:schemeClr val="bg1"/>
                </a:solidFill>
              </a:rPr>
              <a:t>oldOne</a:t>
            </a:r>
            <a:r>
              <a:rPr lang="en-US" sz="2400" dirty="0">
                <a:solidFill>
                  <a:schemeClr val="bg1"/>
                </a:solidFill>
              </a:rPr>
              <a:t>() </a:t>
            </a:r>
            <a:r>
              <a:rPr lang="en-US" sz="2400" dirty="0" smtClean="0">
                <a:solidFill>
                  <a:schemeClr val="bg1"/>
                </a:solidFill>
              </a:rPr>
              <a:t> {</a:t>
            </a:r>
            <a:r>
              <a:rPr lang="en-US" sz="2400" dirty="0">
                <a:solidFill>
                  <a:schemeClr val="bg1"/>
                </a:solidFill>
              </a:rPr>
              <a:t/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	</a:t>
            </a:r>
            <a:r>
              <a:rPr lang="en-US" sz="2400" dirty="0" err="1" smtClean="0">
                <a:solidFill>
                  <a:schemeClr val="bg1"/>
                </a:solidFill>
              </a:rPr>
              <a:t>console.log</a:t>
            </a:r>
            <a:r>
              <a:rPr lang="en-US" sz="2400" dirty="0">
                <a:solidFill>
                  <a:schemeClr val="bg1"/>
                </a:solidFill>
              </a:rPr>
              <a:t>("Hello World..!");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en-US" sz="2300" b="0" i="0" u="none" strike="noStrike" cap="none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669726" y="2008286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endParaRPr lang="en-US" sz="2600" b="0" i="0" u="none" strike="noStrike" cap="none" dirty="0" smtClean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669726" y="2976540"/>
            <a:ext cx="7248315" cy="1812174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lvl="0">
              <a:buClr>
                <a:srgbClr val="F8F8F8"/>
              </a:buClr>
              <a:buSzPct val="25000"/>
            </a:pPr>
            <a:r>
              <a:rPr lang="en-US" sz="2400" dirty="0">
                <a:solidFill>
                  <a:srgbClr val="92D050"/>
                </a:solidFill>
              </a:rPr>
              <a:t>// New </a:t>
            </a:r>
            <a:r>
              <a:rPr lang="en-US" sz="2400" dirty="0" smtClean="0">
                <a:solidFill>
                  <a:srgbClr val="92D050"/>
                </a:solidFill>
              </a:rPr>
              <a:t>Syntax</a:t>
            </a:r>
          </a:p>
          <a:p>
            <a:pPr lvl="0">
              <a:buClr>
                <a:srgbClr val="F8F8F8"/>
              </a:buClr>
              <a:buSzPct val="25000"/>
            </a:pP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var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newOne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= () =&gt; {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	</a:t>
            </a:r>
            <a:r>
              <a:rPr lang="en-US" sz="2400" dirty="0" err="1" smtClean="0">
                <a:solidFill>
                  <a:schemeClr val="bg1"/>
                </a:solidFill>
              </a:rPr>
              <a:t>console.log</a:t>
            </a:r>
            <a:r>
              <a:rPr lang="en-US" sz="2400" dirty="0">
                <a:solidFill>
                  <a:schemeClr val="bg1"/>
                </a:solidFill>
              </a:rPr>
              <a:t>("Hello World..!");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en-US" sz="2400" b="0" i="0" u="none" strike="noStrike" cap="none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Arrow functions</a:t>
            </a:r>
          </a:p>
        </p:txBody>
      </p:sp>
      <p:sp>
        <p:nvSpPr>
          <p:cNvPr id="125" name="Shape 125"/>
          <p:cNvSpPr/>
          <p:nvPr/>
        </p:nvSpPr>
        <p:spPr>
          <a:xfrm>
            <a:off x="281355" y="1753013"/>
            <a:ext cx="8192871" cy="1649046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There are two parts of the syntax.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 err="1" smtClean="0">
                <a:solidFill>
                  <a:srgbClr val="FFC000"/>
                </a:solidFill>
              </a:rPr>
              <a:t>var</a:t>
            </a:r>
            <a:r>
              <a:rPr lang="en-US" sz="2400" dirty="0" smtClean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newOne</a:t>
            </a:r>
            <a:r>
              <a:rPr lang="en-US" sz="2400" dirty="0">
                <a:solidFill>
                  <a:srgbClr val="FFC000"/>
                </a:solidFill>
              </a:rPr>
              <a:t> = </a:t>
            </a:r>
            <a:r>
              <a:rPr lang="en-US" sz="2400" dirty="0" smtClean="0">
                <a:solidFill>
                  <a:srgbClr val="FFC000"/>
                </a:solidFill>
              </a:rPr>
              <a:t>()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rgbClr val="FFC000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2. </a:t>
            </a:r>
            <a:r>
              <a:rPr lang="en-US" sz="2400" dirty="0" smtClean="0">
                <a:solidFill>
                  <a:srgbClr val="FFFF00"/>
                </a:solidFill>
              </a:rPr>
              <a:t>=&gt; </a:t>
            </a:r>
            <a:r>
              <a:rPr lang="en-US" sz="2400" dirty="0">
                <a:solidFill>
                  <a:srgbClr val="FFFF00"/>
                </a:solidFill>
              </a:rPr>
              <a:t>{}</a:t>
            </a:r>
          </a:p>
        </p:txBody>
      </p:sp>
      <p:sp>
        <p:nvSpPr>
          <p:cNvPr id="126" name="Shape 126"/>
          <p:cNvSpPr/>
          <p:nvPr/>
        </p:nvSpPr>
        <p:spPr>
          <a:xfrm>
            <a:off x="669726" y="2008286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endParaRPr lang="en-US" sz="2600" b="0" i="0" u="none" strike="noStrike" cap="none" dirty="0" smtClean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18684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Arrow functions</a:t>
            </a:r>
          </a:p>
        </p:txBody>
      </p:sp>
      <p:sp>
        <p:nvSpPr>
          <p:cNvPr id="125" name="Shape 125"/>
          <p:cNvSpPr/>
          <p:nvPr/>
        </p:nvSpPr>
        <p:spPr>
          <a:xfrm>
            <a:off x="281353" y="1000369"/>
            <a:ext cx="8192871" cy="1649046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-US" sz="2300" b="0" i="0" u="none" strike="noStrike" cap="none" dirty="0" smtClea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vens = {2,4,6,8,10}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 smtClea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odds 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evens.map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(v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v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pairs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evens.map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(v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({ even: v, odd: v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}))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evens.map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((v, 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v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;})</a:t>
            </a:r>
          </a:p>
        </p:txBody>
      </p:sp>
      <p:sp>
        <p:nvSpPr>
          <p:cNvPr id="126" name="Shape 126"/>
          <p:cNvSpPr/>
          <p:nvPr/>
        </p:nvSpPr>
        <p:spPr>
          <a:xfrm>
            <a:off x="669726" y="2008286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endParaRPr lang="en-US" sz="2600" b="0" i="0" u="none" strike="noStrike" cap="none" dirty="0" smtClean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600" b="0" i="0" u="none" strike="noStrike" cap="none" dirty="0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Instead of:</a:t>
            </a:r>
            <a:endParaRPr lang="en-US" sz="2600" b="0" i="0" u="none" strike="noStrike" cap="none" dirty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150012" y="3315146"/>
            <a:ext cx="8993988" cy="10179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odds  </a:t>
            </a:r>
            <a:r>
              <a:rPr lang="en-US" sz="1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evens.map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(v) { </a:t>
            </a:r>
            <a:r>
              <a:rPr lang="en-US" sz="1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v </a:t>
            </a:r>
            <a:r>
              <a:rPr lang="en-US" sz="1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 });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pairs </a:t>
            </a:r>
            <a:r>
              <a:rPr lang="en-US" sz="1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evens.map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(v) { </a:t>
            </a:r>
            <a:r>
              <a:rPr lang="en-US" sz="1600" b="0" i="0" u="none" strike="noStrike" cap="none" dirty="0" smtClean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600" b="0" i="0" u="none" strike="noStrike" cap="none" dirty="0" smtClea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{ even: v, odd: v </a:t>
            </a:r>
            <a:r>
              <a:rPr lang="en-US" sz="1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}; });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evens.map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(v, </a:t>
            </a:r>
            <a:r>
              <a:rPr lang="en-US" sz="1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US" sz="1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v </a:t>
            </a:r>
            <a:r>
              <a:rPr lang="en-US" sz="1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 });</a:t>
            </a:r>
          </a:p>
        </p:txBody>
      </p:sp>
    </p:spTree>
    <p:extLst>
      <p:ext uri="{BB962C8B-B14F-4D97-AF65-F5344CB8AC3E}">
        <p14:creationId xmlns:p14="http://schemas.microsoft.com/office/powerpoint/2010/main" val="685326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Arrow functions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 the same as Java 8 lambda’s </a:t>
            </a:r>
            <a:b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Except for: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 is not bound to interface implementation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Arrow head is    -&gt;   instead of   =&gt;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Arrow functions</a:t>
            </a:r>
          </a:p>
        </p:txBody>
      </p:sp>
      <p:sp>
        <p:nvSpPr>
          <p:cNvPr id="139" name="Shape 139"/>
          <p:cNvSpPr/>
          <p:nvPr/>
        </p:nvSpPr>
        <p:spPr>
          <a:xfrm>
            <a:off x="407758" y="1915417"/>
            <a:ext cx="7804500" cy="22236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>
                <a:solidFill>
                  <a:srgbClr val="89BDFF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900" b="0" i="0" u="none" strike="noStrike" cap="none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.age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1900" b="0" i="0" u="none" strike="noStrike" cap="none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900" b="0" i="0" u="none" strike="noStrike" cap="none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setInterval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(()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900" b="0" i="0" u="none" strike="noStrike" cap="none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.age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9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|this| properly refers to the person object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}, </a:t>
            </a:r>
            <a:r>
              <a:rPr lang="en-US" sz="19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1900" b="0" i="0" u="none" strike="noStrike" cap="none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p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sng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4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Default parameter values</a:t>
            </a:r>
          </a:p>
        </p:txBody>
      </p:sp>
      <p:sp>
        <p:nvSpPr>
          <p:cNvPr id="145" name="Shape 145"/>
          <p:cNvSpPr/>
          <p:nvPr/>
        </p:nvSpPr>
        <p:spPr>
          <a:xfrm>
            <a:off x="481397" y="2156525"/>
            <a:ext cx="76203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increment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(test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test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9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1900" b="0" i="0" u="none" strike="noStrike" cap="none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increment(</a:t>
            </a:r>
            <a:r>
              <a:rPr lang="en-US" sz="19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);          </a:t>
            </a:r>
            <a:r>
              <a:rPr lang="en-US" sz="19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increment();           </a:t>
            </a:r>
            <a:r>
              <a:rPr lang="en-US" sz="19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increment(</a:t>
            </a:r>
            <a:r>
              <a:rPr lang="en-US" sz="19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undefined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);  </a:t>
            </a:r>
            <a:r>
              <a:rPr lang="en-US" sz="19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79513" y="133945"/>
            <a:ext cx="9064487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lvl="0"/>
            <a:r>
              <a:rPr lang="en-US" sz="4000" b="1" dirty="0"/>
              <a:t>Spread attributes</a:t>
            </a:r>
            <a:r>
              <a:rPr lang="en-US" sz="4000" b="0" i="0" u="none" strike="noStrike" cap="none" dirty="0" smtClean="0">
                <a:solidFill>
                  <a:srgbClr val="FFFFFF"/>
                </a:solidFill>
                <a:sym typeface="Helvetica Neue"/>
              </a:rPr>
              <a:t>/Rest </a:t>
            </a:r>
            <a:r>
              <a:rPr lang="en-US" sz="4000" b="0" i="0" u="none" strike="noStrike" cap="none" dirty="0">
                <a:solidFill>
                  <a:srgbClr val="FFFFFF"/>
                </a:solidFill>
                <a:sym typeface="Helvetica Neue"/>
              </a:rPr>
              <a:t>parameter</a:t>
            </a:r>
          </a:p>
        </p:txBody>
      </p:sp>
      <p:sp>
        <p:nvSpPr>
          <p:cNvPr id="151" name="Shape 151"/>
          <p:cNvSpPr/>
          <p:nvPr/>
        </p:nvSpPr>
        <p:spPr>
          <a:xfrm>
            <a:off x="1868381" y="1841750"/>
            <a:ext cx="6832800" cy="14601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89BDFF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(x, y, ...a)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(x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y)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a.</a:t>
            </a:r>
            <a:r>
              <a:rPr lang="en-US" sz="2300" b="0" i="0" u="none" strike="noStrike" cap="none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endParaRPr lang="en-US" sz="2300" b="0" i="0" u="none" strike="noStrike" cap="none" dirty="0">
              <a:solidFill>
                <a:srgbClr val="CF6A4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300" b="0" i="0" u="none" strike="noStrike" cap="none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f(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3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===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</a:p>
        </p:txBody>
      </p:sp>
      <p:sp>
        <p:nvSpPr>
          <p:cNvPr id="152" name="Shape 152"/>
          <p:cNvSpPr/>
          <p:nvPr/>
        </p:nvSpPr>
        <p:spPr>
          <a:xfrm>
            <a:off x="669726" y="3583037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Must be the last parameter just like Java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r>
              <a:rPr lang="en-US" sz="3200" b="0" i="0" u="none" strike="noStrike" cap="none" dirty="0">
                <a:solidFill>
                  <a:srgbClr val="FFFFFF"/>
                </a:solidFill>
                <a:sym typeface="Helvetica Neue"/>
              </a:rPr>
              <a:t>String </a:t>
            </a:r>
            <a:r>
              <a:rPr lang="en-US" sz="3200" b="0" i="0" u="none" strike="noStrike" cap="none" dirty="0" smtClean="0">
                <a:solidFill>
                  <a:srgbClr val="FFFFFF"/>
                </a:solidFill>
                <a:sym typeface="Helvetica Neue"/>
              </a:rPr>
              <a:t>interpolation/</a:t>
            </a:r>
            <a:r>
              <a:rPr lang="en-US" sz="3200" b="1" dirty="0"/>
              <a:t>Template literals</a:t>
            </a:r>
            <a:br>
              <a:rPr lang="en-US" sz="3200" b="1" dirty="0"/>
            </a:br>
            <a:endParaRPr lang="en-US" sz="3200" b="0" i="0" u="none" strike="noStrike" cap="none" dirty="0">
              <a:solidFill>
                <a:srgbClr val="FFFFFF"/>
              </a:solidFill>
              <a:sym typeface="Helvetica Neue"/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837348" y="1701100"/>
            <a:ext cx="76368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  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`testing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}`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y  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`hello world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{x}`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z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`hello world x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{x} and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{y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x}`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300" b="0" i="0" u="none" strike="noStrike" cap="none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instead of: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  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“testing” + (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300" b="0" i="0" u="none" strike="noStrike" cap="none" dirty="0" smtClea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endParaRPr lang="en-US" sz="2300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endParaRPr lang="en-US" sz="2300" b="0" i="0" u="none" strike="noStrike" cap="none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Overview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New ECMAScript 6 constructs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4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Enhanced Object properties</a:t>
            </a:r>
          </a:p>
        </p:txBody>
      </p:sp>
      <p:sp>
        <p:nvSpPr>
          <p:cNvPr id="164" name="Shape 164"/>
          <p:cNvSpPr/>
          <p:nvPr/>
        </p:nvSpPr>
        <p:spPr>
          <a:xfrm>
            <a:off x="2077023" y="1741288"/>
            <a:ext cx="5402299" cy="1660799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-US" sz="2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y </a:t>
            </a:r>
            <a:r>
              <a:rPr lang="en-US" sz="2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n-US" sz="2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obj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 x, y };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600" b="0" i="0" u="none" strike="noStrike" cap="none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ct val="25000"/>
              <a:buFont typeface="Helvetica Neue"/>
              <a:buNone/>
            </a:pPr>
            <a:r>
              <a:rPr lang="en-US" sz="26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is equivalent to: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n-US" sz="2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obj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 x: x, y: y };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4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Enhanced Object properties</a:t>
            </a:r>
          </a:p>
        </p:txBody>
      </p:sp>
      <p:sp>
        <p:nvSpPr>
          <p:cNvPr id="170" name="Shape 170"/>
          <p:cNvSpPr/>
          <p:nvPr/>
        </p:nvSpPr>
        <p:spPr>
          <a:xfrm>
            <a:off x="628696" y="1460003"/>
            <a:ext cx="7475858" cy="22236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ct val="25000"/>
              <a:buFont typeface="Helvetica Neue"/>
              <a:buNone/>
            </a:pPr>
            <a:r>
              <a:rPr lang="en-US" sz="19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More goodies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n-US" sz="19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obj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[ </a:t>
            </a:r>
            <a:r>
              <a:rPr lang="en-US" sz="19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900" b="0" i="0" u="none" strike="noStrike" cap="none" dirty="0" err="1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baz</a:t>
            </a:r>
            <a:r>
              <a:rPr lang="en-US" sz="19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quux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 ]: </a:t>
            </a:r>
            <a:r>
              <a:rPr lang="en-US" sz="19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computed property name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foo(a, b) {}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1900" b="0" i="0" u="none" strike="noStrike" cap="none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ct val="25000"/>
              <a:buFont typeface="Helvetica Neue"/>
              <a:buNone/>
            </a:pPr>
            <a:r>
              <a:rPr lang="en-US" sz="19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Instead of: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n-US" sz="19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obj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en-US" sz="1900" b="0" i="0" u="none" strike="noStrike" cap="none" dirty="0">
                <a:solidFill>
                  <a:srgbClr val="89BDFF"/>
                </a:solidFill>
                <a:latin typeface="Consolas"/>
                <a:ea typeface="Consolas"/>
                <a:cs typeface="Consolas"/>
                <a:sym typeface="Consolas"/>
              </a:rPr>
              <a:t>foo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9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(a, b) {}}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obj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[ </a:t>
            </a:r>
            <a:r>
              <a:rPr lang="en-US" sz="19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900" b="0" i="0" u="none" strike="noStrike" cap="none" dirty="0" err="1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baz</a:t>
            </a:r>
            <a:r>
              <a:rPr lang="en-US" sz="19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quux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 ] </a:t>
            </a:r>
            <a:r>
              <a:rPr lang="en-US" sz="19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Destructuring Assignment</a:t>
            </a:r>
          </a:p>
        </p:txBody>
      </p:sp>
      <p:sp>
        <p:nvSpPr>
          <p:cNvPr id="176" name="Shape 176"/>
          <p:cNvSpPr/>
          <p:nvPr/>
        </p:nvSpPr>
        <p:spPr>
          <a:xfrm>
            <a:off x="1266942" y="1560462"/>
            <a:ext cx="4779300" cy="2022599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ct val="25000"/>
              <a:buFont typeface="Helvetica Neue"/>
              <a:buNone/>
            </a:pPr>
            <a:r>
              <a:rPr lang="en-US" sz="23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Arrays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list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[ </a:t>
            </a:r>
            <a:r>
              <a:rPr lang="en-US" sz="23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3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3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];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[ a, , b ]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list;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[ b, a ]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[ a, b ];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300" b="0" i="0" u="none" strike="noStrike" cap="none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ct val="25000"/>
              <a:buFont typeface="Helvetica Neue"/>
              <a:buNone/>
            </a:pPr>
            <a:r>
              <a:rPr lang="en-US" sz="23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Objects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{ op, lhs, rhs }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returnObject();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Modules</a:t>
            </a:r>
          </a:p>
        </p:txBody>
      </p:sp>
      <p:sp>
        <p:nvSpPr>
          <p:cNvPr id="182" name="Shape 182"/>
          <p:cNvSpPr/>
          <p:nvPr/>
        </p:nvSpPr>
        <p:spPr>
          <a:xfrm>
            <a:off x="133250" y="1419825"/>
            <a:ext cx="9247500" cy="2304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ct val="25000"/>
              <a:buFont typeface="Helvetica Neue"/>
              <a:buNone/>
            </a:pPr>
            <a:r>
              <a:rPr lang="en-US" sz="23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 lib/mathplusplus.js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from </a:t>
            </a:r>
            <a:r>
              <a:rPr lang="en-US" sz="23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"lib/math"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e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2.71828182846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>
                <a:solidFill>
                  <a:srgbClr val="9B859D"/>
                </a:solidFill>
                <a:latin typeface="Consolas"/>
                <a:ea typeface="Consolas"/>
                <a:cs typeface="Consolas"/>
                <a:sym typeface="Consolas"/>
              </a:rPr>
              <a:t>Math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300" b="0" i="0" u="none" strike="noStrike" cap="none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exp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300" b="0" i="0" u="none" strike="noStrike" cap="none">
              <a:solidFill>
                <a:srgbClr val="F8F8F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ct val="25000"/>
              <a:buFont typeface="Helvetica Neue"/>
              <a:buNone/>
            </a:pPr>
            <a:r>
              <a:rPr lang="en-US" sz="23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 someApp.js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8964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exp, { pi as apple, e } from </a:t>
            </a:r>
            <a:r>
              <a:rPr lang="en-US" sz="23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"./lib/mathplusplus"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sng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300" b="0" i="0" u="none" strike="noStrike" cap="none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.log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3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"e^{π} = "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exp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(apple))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Modules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 supports this feature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is not supported in browsers yet</a:t>
            </a:r>
          </a:p>
          <a:p>
            <a:pPr marL="1143000" marR="0" lvl="3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Transpiling helps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Classes</a:t>
            </a:r>
          </a:p>
        </p:txBody>
      </p:sp>
      <p:sp>
        <p:nvSpPr>
          <p:cNvPr id="194" name="Shape 194"/>
          <p:cNvSpPr/>
          <p:nvPr/>
        </p:nvSpPr>
        <p:spPr>
          <a:xfrm>
            <a:off x="303524" y="1312675"/>
            <a:ext cx="9144000" cy="3429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Shape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constructor (id, x, y)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300" b="0" i="0" u="none" strike="noStrike" cap="none" dirty="0" err="1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300" b="0" i="0" u="none" strike="noStrike" cap="none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id;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300" b="0" i="0" u="none" strike="noStrike" cap="none" dirty="0" err="1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300" b="0" i="0" u="none" strike="noStrike" cap="none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x; </a:t>
            </a:r>
            <a:r>
              <a:rPr lang="en-US" sz="2300" b="0" i="0" u="none" strike="noStrike" cap="none" dirty="0" err="1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300" b="0" i="0" u="none" strike="noStrike" cap="none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y;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size 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 err="1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300" b="0" i="0" u="none" strike="noStrike" cap="none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 err="1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300" b="0" i="0" u="none" strike="noStrike" cap="none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square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sng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3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'test'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square.</a:t>
            </a:r>
            <a:r>
              <a:rPr lang="en-US" sz="2300" b="0" i="0" u="none" strike="noStrike" cap="none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Classes</a:t>
            </a:r>
          </a:p>
        </p:txBody>
      </p:sp>
      <p:sp>
        <p:nvSpPr>
          <p:cNvPr id="200" name="Shape 200"/>
          <p:cNvSpPr/>
          <p:nvPr/>
        </p:nvSpPr>
        <p:spPr>
          <a:xfrm>
            <a:off x="506349" y="1560475"/>
            <a:ext cx="8368200" cy="20226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Square </a:t>
            </a:r>
            <a:r>
              <a:rPr lang="en-US" sz="23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Shape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constructor (id, length)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300" b="0" i="0" u="none" strike="noStrike" cap="none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(id, length, length);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300" b="0" i="0" u="none" strike="noStrike" cap="none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8964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sng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Square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3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'test'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3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-US" sz="2300" b="0" i="0" u="none" strike="noStrike" cap="none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Classes</a:t>
            </a:r>
          </a:p>
        </p:txBody>
      </p:sp>
      <p:sp>
        <p:nvSpPr>
          <p:cNvPr id="206" name="Shape 206"/>
          <p:cNvSpPr/>
          <p:nvPr/>
        </p:nvSpPr>
        <p:spPr>
          <a:xfrm>
            <a:off x="173224" y="1519525"/>
            <a:ext cx="8488200" cy="2866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Square </a:t>
            </a:r>
            <a:r>
              <a:rPr lang="en-US" sz="23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Shape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constructor (id, x)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300" b="0" i="0" u="none" strike="noStrike" cap="none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(id, x, x);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300" b="0" i="0" u="none" strike="noStrike" cap="none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calcSize(length)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sz="23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length * length;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300" b="0" i="0" u="none" strike="noStrike" cap="none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sng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Square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300" b="0" i="0" u="none" strike="noStrike" cap="none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calcSize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(3);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Promises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69724" y="1366250"/>
            <a:ext cx="82848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be compared to Java’s “Future” class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Handy for handling async operations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Helps escaping callback hell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Promises</a:t>
            </a:r>
          </a:p>
        </p:txBody>
      </p:sp>
      <p:sp>
        <p:nvSpPr>
          <p:cNvPr id="218" name="Shape 218"/>
          <p:cNvSpPr/>
          <p:nvPr/>
        </p:nvSpPr>
        <p:spPr>
          <a:xfrm>
            <a:off x="579600" y="1560462"/>
            <a:ext cx="8689446" cy="2022599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asyncFunc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()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sng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 resolve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2300" b="0" i="0" u="none" strike="noStrike" cap="none" dirty="0" err="1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setTimeout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(()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resolve(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200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300" b="0" i="0" u="none" strike="noStrike" cap="none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asyncFunc.then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(result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sng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300" b="0" i="0" u="none" strike="noStrike" cap="none" dirty="0" err="1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.log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(result));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ctrTitle" idx="4294967295"/>
          </p:nvPr>
        </p:nvSpPr>
        <p:spPr>
          <a:xfrm>
            <a:off x="892968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ECMAScript 6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subTitle" idx="4294967295"/>
          </p:nvPr>
        </p:nvSpPr>
        <p:spPr>
          <a:xfrm>
            <a:off x="892968" y="2652117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Or: ES6, ECMAScript 2015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Promises</a:t>
            </a:r>
          </a:p>
        </p:txBody>
      </p:sp>
      <p:sp>
        <p:nvSpPr>
          <p:cNvPr id="236" name="Shape 236"/>
          <p:cNvSpPr/>
          <p:nvPr/>
        </p:nvSpPr>
        <p:spPr>
          <a:xfrm>
            <a:off x="71816" y="1419819"/>
            <a:ext cx="9244500" cy="2304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asyncFunc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()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sng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 (resolve, error)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2300" b="0" i="0" u="none" strike="noStrike" cap="none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setTimeout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(()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error(new Error(‘help’)), </a:t>
            </a:r>
            <a:r>
              <a:rPr lang="en-US" sz="23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})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300" b="0" i="0" u="none" strike="noStrike" cap="none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asyncFunc()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.then(result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sng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300" b="0" i="0" u="none" strike="noStrike" cap="none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.log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(result))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.catch(err =&gt; console.error(err));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4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many many more things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Symbols, generators, Sets/Maps/Weak Link datasets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lot of extensions on built-ins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Learn more about this, scan this page:</a:t>
            </a:r>
            <a:b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r>
              <a:rPr lang="en-US" sz="2400" b="0" i="0" u="sng" strike="noStrike" cap="none" dirty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http://es6-features.org/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Homework regarding ES6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Change your solutions for week 1.</a:t>
            </a:r>
          </a:p>
          <a:p>
            <a:pPr marL="571500" marR="0" lvl="1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 are </a:t>
            </a:r>
            <a:r>
              <a:rPr lang="en-US" sz="2400" b="0" i="0" u="none" strike="noStrike" cap="none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 allowed 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use ‘</a:t>
            </a:r>
            <a:r>
              <a:rPr lang="en-US" sz="2400" b="0" i="0" u="none" strike="noStrike" cap="none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’</a:t>
            </a:r>
            <a:r>
              <a:rPr lang="en-US" dirty="0"/>
              <a:t> or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‘function’.</a:t>
            </a:r>
          </a:p>
          <a:p>
            <a:pPr marL="571500" marR="0" lvl="1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Only 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</a:t>
            </a:r>
            <a:r>
              <a:rPr lang="en-US" sz="2400" b="0" i="0" u="none" strike="noStrike" cap="none" dirty="0">
                <a:solidFill>
                  <a:srgbClr val="FFC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‘</a:t>
            </a:r>
            <a:r>
              <a:rPr lang="en-US" sz="2400" b="0" i="0" u="none" strike="noStrike" cap="none" dirty="0" err="1">
                <a:solidFill>
                  <a:srgbClr val="FFC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</a:t>
            </a:r>
            <a:r>
              <a:rPr lang="en-US" sz="2400" b="0" i="0" u="none" strike="noStrike" cap="none" dirty="0">
                <a:solidFill>
                  <a:srgbClr val="FFC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’ 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instead of </a:t>
            </a:r>
            <a:r>
              <a:rPr lang="en-US" sz="2400" b="0" i="0" u="none" strike="noStrike" cap="none" dirty="0">
                <a:solidFill>
                  <a:srgbClr val="92D05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‘let</a:t>
            </a:r>
            <a:r>
              <a:rPr lang="en-US" sz="2400" b="0" i="0" u="none" strike="noStrike" cap="none" dirty="0" smtClean="0">
                <a:solidFill>
                  <a:srgbClr val="92D05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’</a:t>
            </a:r>
          </a:p>
          <a:p>
            <a:pPr lvl="1" indent="-279400"/>
            <a:r>
              <a:rPr lang="en-US" dirty="0" smtClean="0"/>
              <a:t>HINT: </a:t>
            </a:r>
            <a:r>
              <a:rPr lang="en-US" i="1" dirty="0">
                <a:solidFill>
                  <a:srgbClr val="FFFF00"/>
                </a:solidFill>
              </a:rPr>
              <a:t>https://</a:t>
            </a:r>
            <a:r>
              <a:rPr lang="en-US" i="1" dirty="0" err="1">
                <a:solidFill>
                  <a:srgbClr val="FFFF00"/>
                </a:solidFill>
              </a:rPr>
              <a:t>codeburst.io</a:t>
            </a:r>
            <a:r>
              <a:rPr lang="en-US" i="1" dirty="0">
                <a:solidFill>
                  <a:srgbClr val="FFFF00"/>
                </a:solidFill>
              </a:rPr>
              <a:t>/es6-tutorial-for-beginners-5f3c4e7960be</a:t>
            </a:r>
            <a:endParaRPr lang="en-US" sz="2400" b="0" i="1" u="none" strike="noStrike" cap="none" dirty="0">
              <a:solidFill>
                <a:srgbClr val="FFFF00"/>
              </a:solidFill>
              <a:sym typeface="Helvetica Neue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Shape 2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4500" y="1500187"/>
            <a:ext cx="5715000" cy="21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892968" y="1701105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45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Node.js provides a JavaScript runtime environment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Goals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Provide a JavaScript runtime environment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Event-driven, non-blocking I/O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fast/lightweight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Applications</a:t>
            </a:r>
          </a:p>
        </p:txBody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be used to create Tools, applications or services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Powered by Chrome’s V8 JavaScript engine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npm, package ecosystem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History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First written in 2009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By Ryan Dahl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2010 package manager npm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2011 native Windows version</a:t>
            </a:r>
          </a:p>
        </p:txBody>
      </p:sp>
      <p:pic>
        <p:nvPicPr>
          <p:cNvPr id="277" name="Shape 2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7433754" y="1879969"/>
            <a:ext cx="1713600" cy="192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Utilities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69726" y="1369590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 comes with the following:</a:t>
            </a:r>
          </a:p>
          <a:p>
            <a:pPr marL="571500" marR="0" lvl="1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I/O, Sockets(http/dns/udp/etc), crypto functions, data streams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Runs on Linux, Mac, Windows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Homework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69726" y="1369590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 ./javascript/</a:t>
            </a:r>
            <a:r>
              <a:rPr lang="en-US"/>
              <a:t>week2</a:t>
            </a: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</a:t>
            </a:r>
            <a:r>
              <a:rPr lang="en-US"/>
              <a:t>Readme</a:t>
            </a: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lang="en-US"/>
              <a:t>md</a:t>
            </a:r>
          </a:p>
          <a:p>
            <a:pPr marL="571500" marR="0" lvl="1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 a directory walker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Overview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Finalized on June 2015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Adds significant new syntax constructs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Browser support is not complete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be transpiled back to ES5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892968" y="1701105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Conclude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69726" y="669726"/>
            <a:ext cx="7804500" cy="3804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ECMAScript 6</a:t>
            </a:r>
          </a:p>
          <a:p>
            <a:pPr marL="571500" marR="0" lvl="1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Promises, Classes, destructering, let, const, arrow functions, var-args … etc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Node.js</a:t>
            </a:r>
          </a:p>
          <a:p>
            <a:pPr marL="571500" marR="0" lvl="1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What/Why/When/How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Support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</a:t>
            </a:r>
            <a:r>
              <a:rPr lang="en-US" sz="2400" b="0" i="0" u="none" strike="noStrike" cap="none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kangax.github.io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</a:t>
            </a:r>
            <a:r>
              <a:rPr lang="en-US" sz="2400" b="0" i="0" u="none" strike="noStrike" cap="none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compat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-table/es6/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92968" y="1701105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Let’s dive into it!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ctrTitle" idx="4294967295"/>
          </p:nvPr>
        </p:nvSpPr>
        <p:spPr>
          <a:xfrm>
            <a:off x="892968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Variables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subTitle" idx="4294967295"/>
          </p:nvPr>
        </p:nvSpPr>
        <p:spPr>
          <a:xfrm>
            <a:off x="892968" y="2652117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need for “var” anymore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Variables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hoisting, Block scoped instead of function scoped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 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661775" y="213458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</a:t>
            </a:r>
          </a:p>
        </p:txBody>
      </p:sp>
      <p:sp>
        <p:nvSpPr>
          <p:cNvPr id="107" name="Shape 107"/>
          <p:cNvSpPr/>
          <p:nvPr/>
        </p:nvSpPr>
        <p:spPr>
          <a:xfrm>
            <a:off x="583080" y="1624086"/>
            <a:ext cx="7977900" cy="20226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00" b="0" i="0" u="sng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300" b="0" i="0" u="none" strike="noStrike" cap="none" dirty="0" err="1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.log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(x); </a:t>
            </a:r>
            <a:r>
              <a:rPr lang="en-US" sz="20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Uncaught </a:t>
            </a:r>
            <a:r>
              <a:rPr lang="en-US" sz="2000" b="0" i="1" u="none" strike="noStrike" cap="none" dirty="0" err="1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ReferenceError</a:t>
            </a:r>
            <a:r>
              <a:rPr lang="en-US" sz="20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x is not defined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let x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"test"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</TotalTime>
  <Words>1213</Words>
  <Application>Microsoft Macintosh PowerPoint</Application>
  <PresentationFormat>On-screen Show (16:9)</PresentationFormat>
  <Paragraphs>235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Consolas</vt:lpstr>
      <vt:lpstr>Helvetica Neue</vt:lpstr>
      <vt:lpstr>Arial</vt:lpstr>
      <vt:lpstr>Black</vt:lpstr>
      <vt:lpstr>ECMAScript 6 node/browser</vt:lpstr>
      <vt:lpstr>Overview</vt:lpstr>
      <vt:lpstr>ECMAScript 6</vt:lpstr>
      <vt:lpstr>Overview</vt:lpstr>
      <vt:lpstr>Support</vt:lpstr>
      <vt:lpstr>Let’s dive into it!</vt:lpstr>
      <vt:lpstr>Variables</vt:lpstr>
      <vt:lpstr>Variables</vt:lpstr>
      <vt:lpstr>Example</vt:lpstr>
      <vt:lpstr>Example</vt:lpstr>
      <vt:lpstr>Arrow functions</vt:lpstr>
      <vt:lpstr>Arrow functions</vt:lpstr>
      <vt:lpstr>Arrow functions</vt:lpstr>
      <vt:lpstr>Arrow functions</vt:lpstr>
      <vt:lpstr>Arrow functions</vt:lpstr>
      <vt:lpstr>Arrow functions</vt:lpstr>
      <vt:lpstr>Default parameter values</vt:lpstr>
      <vt:lpstr>Spread attributes/Rest parameter</vt:lpstr>
      <vt:lpstr>String interpolation/Template literals </vt:lpstr>
      <vt:lpstr>Enhanced Object properties</vt:lpstr>
      <vt:lpstr>Enhanced Object properties</vt:lpstr>
      <vt:lpstr>Destructuring Assignment</vt:lpstr>
      <vt:lpstr>Modules</vt:lpstr>
      <vt:lpstr>Modules</vt:lpstr>
      <vt:lpstr>Classes</vt:lpstr>
      <vt:lpstr>Classes</vt:lpstr>
      <vt:lpstr>Classes</vt:lpstr>
      <vt:lpstr>Promises</vt:lpstr>
      <vt:lpstr>Promises</vt:lpstr>
      <vt:lpstr>Promises</vt:lpstr>
      <vt:lpstr>And many many more things</vt:lpstr>
      <vt:lpstr>Homework regarding ES6</vt:lpstr>
      <vt:lpstr>PowerPoint Presentation</vt:lpstr>
      <vt:lpstr>Node.js provides a JavaScript runtime environment </vt:lpstr>
      <vt:lpstr>Goals</vt:lpstr>
      <vt:lpstr>Applications</vt:lpstr>
      <vt:lpstr>History</vt:lpstr>
      <vt:lpstr>Utilities</vt:lpstr>
      <vt:lpstr>Homework</vt:lpstr>
      <vt:lpstr>To Conclude</vt:lpstr>
      <vt:lpstr>PowerPoint Presentation</vt:lpstr>
    </vt:vector>
  </TitlesOfParts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ECMAScript 6 node/browser</dc:title>
  <cp:lastModifiedBy>Eijgermans, Peter</cp:lastModifiedBy>
  <cp:revision>23</cp:revision>
  <dcterms:modified xsi:type="dcterms:W3CDTF">2018-02-11T17:42:14Z</dcterms:modified>
</cp:coreProperties>
</file>