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8" r:id="rId15"/>
    <p:sldId id="29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5" r:id="rId32"/>
    <p:sldId id="300" r:id="rId33"/>
    <p:sldId id="299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Merce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1"/>
    <p:restoredTop sz="72022"/>
  </p:normalViewPr>
  <p:slideViewPr>
    <p:cSldViewPr snapToGrid="0" snapToObjects="1">
      <p:cViewPr varScale="1">
        <p:scale>
          <a:sx n="81" d="100"/>
          <a:sy n="81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6T03:31:25.078" idx="1">
    <p:pos x="6000" y="0"/>
    <p:text>What are the top 3 new features?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codeburst.io</a:t>
            </a:r>
            <a:r>
              <a:rPr lang="en-US" dirty="0" smtClean="0"/>
              <a:t>/es6-tutorial-for-beginners-5f3c4e7960be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ECMAScript &lt; 6, hoisting would come in place and this code would have run (given that let was var)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 smtClean="0"/>
              <a:t>‘</a:t>
            </a:r>
            <a:r>
              <a:rPr lang="nl-NL" dirty="0" err="1" smtClean="0"/>
              <a:t>const</a:t>
            </a:r>
            <a:r>
              <a:rPr lang="nl-NL" dirty="0" smtClean="0"/>
              <a:t>’ </a:t>
            </a:r>
            <a:r>
              <a:rPr lang="nl-NL" dirty="0" err="1" smtClean="0"/>
              <a:t>works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level </a:t>
            </a:r>
            <a:r>
              <a:rPr lang="nl-NL" dirty="0" err="1" smtClean="0"/>
              <a:t>deep</a:t>
            </a:r>
            <a:r>
              <a:rPr lang="nl-NL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nl-NL" dirty="0" smtClean="0"/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Object.freeze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nl-NL" sz="2200" b="0" i="0" u="none" strike="noStrike" kern="1200" cap="none" dirty="0" smtClean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nl-NL" b="1" dirty="0" err="1" smtClean="0">
                <a:effectLst/>
              </a:rPr>
              <a:t>Object.freeze</a:t>
            </a:r>
            <a:r>
              <a:rPr lang="nl-NL" b="1" dirty="0" smtClean="0">
                <a:effectLst/>
              </a:rPr>
              <a:t>()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freezes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object: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is,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new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removed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their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enumerability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configurability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writability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also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prototype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 The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returns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passed</a:t>
            </a:r>
            <a:r>
              <a:rPr lang="nl-NL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object.</a:t>
            </a: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first part is just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a variable and assigning the function (</a:t>
            </a:r>
            <a:r>
              <a:rPr lang="en-US" sz="2200" b="1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() to it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It just says the variable is actually a function.</a:t>
            </a:r>
          </a:p>
          <a:p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Then the second part is 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the body part of the function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The arrow part with the curly braces defines the body part.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87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01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//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(test = 1) = means that 1 will be the default value if no parameter.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You could also just make a function: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let bicrement = function(test = 2) { return test + 2;}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MDN: The </a:t>
            </a:r>
            <a:r>
              <a:rPr lang="en-US" sz="2200" b="1" i="0" u="none" strike="noStrike" kern="1200" cap="none" dirty="0" err="1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destructuring</a:t>
            </a:r>
            <a:r>
              <a:rPr lang="en-US" sz="2200" b="1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assignment</a:t>
            </a:r>
            <a:r>
              <a:rPr lang="en-US" sz="2200" b="0" i="0" u="none" strike="noStrike" kern="1200" cap="none" dirty="0" smtClean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syntax is a JavaScript expression that makes it possible to extract data from arrays or objects into distinct variables.</a:t>
            </a: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export compare to </a:t>
            </a:r>
            <a:r>
              <a:rPr lang="en-US" dirty="0" smtClean="0"/>
              <a:t>public </a:t>
            </a:r>
            <a:r>
              <a:rPr lang="en-US" dirty="0"/>
              <a:t>in Java 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http://2ality.com/2014/09/es6-modules-final.html</a:t>
            </a:r>
            <a:endParaRPr lang="en-US" dirty="0"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Transpile = little less than compiling.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`Wat zijn de voordelen van typescript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62C99B02-DBAA-4F03-954B-2F74ED1216A4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72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: variable can’t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let: variable can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5F65C51-E4BF-4FAD-97FA-C994B8CE38B5}" type="datetimeFigureOut">
              <a:rPr lang="nl-NL" smtClean="0"/>
              <a:t>30-04-18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5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es6-features.or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node/browser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61775" y="213458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3080" y="1624086"/>
            <a:ext cx="79779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0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13" name="Shape 113"/>
          <p:cNvSpPr/>
          <p:nvPr/>
        </p:nvSpPr>
        <p:spPr>
          <a:xfrm>
            <a:off x="583080" y="1061516"/>
            <a:ext cx="7977900" cy="3147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4" indent="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3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Font typeface="Helvetica Neue"/>
              <a:buNone/>
            </a:pPr>
            <a:endParaRPr sz="2300" b="0" i="1" u="none" strike="noStrike" cap="none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300" b="0" i="1" u="none" strike="noStrike" cap="none" dirty="0" smtClean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lambda’s, anonymous inner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669726" y="1268886"/>
            <a:ext cx="7466109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accent2"/>
                </a:solidFill>
              </a:rPr>
              <a:t>// Old Syntax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oldOne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9726" y="2976540"/>
            <a:ext cx="7248315" cy="181217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rgbClr val="92D050"/>
                </a:solidFill>
              </a:rPr>
              <a:t>// New </a:t>
            </a:r>
            <a:r>
              <a:rPr lang="en-US" sz="2400" dirty="0" smtClean="0">
                <a:solidFill>
                  <a:srgbClr val="92D050"/>
                </a:solidFill>
              </a:rPr>
              <a:t>Syntax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newOne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() =&gt;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5" y="1753013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two parts of the syntax.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rgbClr val="FFC000"/>
                </a:solidFill>
              </a:rPr>
              <a:t>var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newOne</a:t>
            </a:r>
            <a:r>
              <a:rPr lang="en-US" sz="2400" dirty="0">
                <a:solidFill>
                  <a:srgbClr val="FFC000"/>
                </a:solidFill>
              </a:rPr>
              <a:t> = 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2. </a:t>
            </a:r>
            <a:r>
              <a:rPr lang="en-US" sz="2400" dirty="0" smtClean="0">
                <a:solidFill>
                  <a:srgbClr val="FFFF00"/>
                </a:solidFill>
              </a:rPr>
              <a:t>=&gt; </a:t>
            </a:r>
            <a:r>
              <a:rPr lang="en-US" sz="2400" dirty="0">
                <a:solidFill>
                  <a:srgbClr val="FFFF00"/>
                </a:solidFill>
              </a:rPr>
              <a:t>{}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3" y="1000369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vens = {2,4,6,8,10}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 smtClean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of:</a:t>
            </a: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50012" y="3315146"/>
            <a:ext cx="8993988" cy="1017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 smtClean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 even: v, odd: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(v,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6853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the same as Java 8 lambda’s 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is not bound to interface implementation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head is   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instead of  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758" y="1915417"/>
            <a:ext cx="78045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|this| properly refers to the person object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parameter values</a:t>
            </a:r>
          </a:p>
        </p:txBody>
      </p:sp>
      <p:sp>
        <p:nvSpPr>
          <p:cNvPr id="145" name="Shape 145"/>
          <p:cNvSpPr/>
          <p:nvPr/>
        </p:nvSpPr>
        <p:spPr>
          <a:xfrm>
            <a:off x="481397" y="2156525"/>
            <a:ext cx="7620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increment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increment(); 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9513" y="133945"/>
            <a:ext cx="9064487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/>
            <a:r>
              <a:rPr lang="en-US" sz="4000" b="1" dirty="0"/>
              <a:t>Spread attributes</a:t>
            </a:r>
            <a:r>
              <a:rPr lang="en-US" sz="4000" b="0" i="0" u="none" strike="noStrike" cap="none" dirty="0" smtClean="0">
                <a:solidFill>
                  <a:srgbClr val="FFFFFF"/>
                </a:solidFill>
                <a:sym typeface="Helvetica Neue"/>
              </a:rPr>
              <a:t>/Rest </a:t>
            </a:r>
            <a:r>
              <a:rPr lang="en-US" sz="4000" b="0" i="0" u="none" strike="noStrike" cap="none" dirty="0">
                <a:solidFill>
                  <a:srgbClr val="FFFFFF"/>
                </a:solidFill>
                <a:sym typeface="Helvetica Neue"/>
              </a:rPr>
              <a:t>parameter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868381" y="1841750"/>
            <a:ext cx="6832800" cy="1460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(x, y, ...a)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300" b="0" i="0" u="none" strike="noStrike" cap="none" dirty="0" err="1" smtClean="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lang="en-US" sz="2300" b="0" i="0" u="none" strike="noStrike" cap="none" dirty="0">
              <a:solidFill>
                <a:srgbClr val="CF6A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</p:txBody>
      </p:sp>
      <p:sp>
        <p:nvSpPr>
          <p:cNvPr id="152" name="Shape 152"/>
          <p:cNvSpPr/>
          <p:nvPr/>
        </p:nvSpPr>
        <p:spPr>
          <a:xfrm>
            <a:off x="669726" y="3583037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the last parameter just like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ECMAScript 6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FFFFFF"/>
                </a:solidFill>
                <a:sym typeface="Helvetica Neue"/>
              </a:rPr>
              <a:t>String 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sym typeface="Helvetica Neue"/>
              </a:rPr>
              <a:t>interpolation/</a:t>
            </a:r>
            <a:r>
              <a:rPr lang="en-US" sz="3200" b="1" dirty="0"/>
              <a:t>Template literals</a:t>
            </a:r>
            <a:br>
              <a:rPr lang="en-US" sz="3200" b="1" dirty="0"/>
            </a:br>
            <a:endParaRPr lang="en-US" sz="3200" b="0" i="0" u="none" strike="noStrike" cap="none" dirty="0">
              <a:solidFill>
                <a:srgbClr val="FFFFFF"/>
              </a:solidFill>
              <a:sym typeface="Helvetica Neu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7348" y="1701100"/>
            <a:ext cx="76368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`testing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y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“testing” +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 smtClean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77023" y="1741288"/>
            <a:ext cx="5402299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x, y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is equivalent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x: x, y: y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2144110" y="1497723"/>
            <a:ext cx="5960444" cy="283779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1"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19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Computed property names</a:t>
            </a:r>
            <a:endParaRPr lang="en-US" sz="1900" b="0" i="1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et </a:t>
            </a:r>
            <a:r>
              <a:rPr lang="mr-IN" sz="2000" dirty="0" err="1" smtClean="0">
                <a:solidFill>
                  <a:srgbClr val="00B050"/>
                </a:solidFill>
              </a:rPr>
              <a:t>prop</a:t>
            </a:r>
            <a:r>
              <a:rPr lang="nl-NL" sz="2000" dirty="0" err="1" smtClean="0">
                <a:solidFill>
                  <a:srgbClr val="00B050"/>
                </a:solidFill>
              </a:rPr>
              <a:t>erty</a:t>
            </a:r>
            <a:r>
              <a:rPr lang="mr-IN" sz="2000" dirty="0" smtClean="0">
                <a:solidFill>
                  <a:srgbClr val="00B050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= '</a:t>
            </a:r>
            <a:r>
              <a:rPr lang="mr-IN" sz="2000" dirty="0" err="1">
                <a:solidFill>
                  <a:schemeClr val="bg1"/>
                </a:solidFill>
              </a:rPr>
              <a:t>foo</a:t>
            </a:r>
            <a:r>
              <a:rPr lang="mr-IN" sz="2000" dirty="0">
                <a:solidFill>
                  <a:schemeClr val="bg1"/>
                </a:solidFill>
              </a:rPr>
              <a:t>';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endParaRPr lang="nl-NL" sz="2000" dirty="0" smtClean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l</a:t>
            </a:r>
            <a:r>
              <a:rPr lang="nl-NL" sz="2000" dirty="0" smtClean="0">
                <a:solidFill>
                  <a:schemeClr val="bg1"/>
                </a:solidFill>
              </a:rPr>
              <a:t>et </a:t>
            </a:r>
            <a:r>
              <a:rPr lang="mr-IN" sz="2000" dirty="0" err="1" smtClean="0">
                <a:solidFill>
                  <a:srgbClr val="FFFF00"/>
                </a:solidFill>
              </a:rPr>
              <a:t>o</a:t>
            </a:r>
            <a:r>
              <a:rPr lang="nl-NL" sz="2000" dirty="0" err="1" smtClean="0">
                <a:solidFill>
                  <a:srgbClr val="FFFF00"/>
                </a:solidFill>
              </a:rPr>
              <a:t>bj</a:t>
            </a:r>
            <a:r>
              <a:rPr lang="mr-IN" sz="2000" dirty="0" smtClean="0">
                <a:solidFill>
                  <a:srgbClr val="FFFF00"/>
                </a:solidFill>
              </a:rPr>
              <a:t> </a:t>
            </a:r>
            <a:r>
              <a:rPr lang="mr-IN" sz="2000" dirty="0" smtClean="0">
                <a:solidFill>
                  <a:schemeClr val="bg1"/>
                </a:solidFill>
              </a:rPr>
              <a:t>= </a:t>
            </a:r>
            <a:r>
              <a:rPr lang="mr-IN" sz="2000" dirty="0">
                <a:solidFill>
                  <a:schemeClr val="bg1"/>
                </a:solidFill>
              </a:rPr>
              <a:t>{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 smtClean="0">
                <a:solidFill>
                  <a:schemeClr val="bg1"/>
                </a:solidFill>
              </a:rPr>
              <a:t> 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 err="1" smtClean="0">
                <a:solidFill>
                  <a:srgbClr val="00B050"/>
                </a:solidFill>
              </a:rPr>
              <a:t>prop</a:t>
            </a:r>
            <a:r>
              <a:rPr lang="nl-NL" sz="2000" dirty="0" err="1" smtClean="0">
                <a:solidFill>
                  <a:srgbClr val="00B050"/>
                </a:solidFill>
              </a:rPr>
              <a:t>erty</a:t>
            </a:r>
            <a:r>
              <a:rPr lang="mr-IN" sz="2000" dirty="0" smtClean="0">
                <a:solidFill>
                  <a:schemeClr val="bg1"/>
                </a:solidFill>
              </a:rPr>
              <a:t>]: </a:t>
            </a:r>
            <a:r>
              <a:rPr lang="mr-IN" sz="2000" dirty="0">
                <a:solidFill>
                  <a:schemeClr val="bg1"/>
                </a:solidFill>
              </a:rPr>
              <a:t>'</a:t>
            </a:r>
            <a:r>
              <a:rPr lang="mr-IN" sz="2000" dirty="0" err="1">
                <a:solidFill>
                  <a:schemeClr val="bg1"/>
                </a:solidFill>
              </a:rPr>
              <a:t>hey</a:t>
            </a:r>
            <a:r>
              <a:rPr lang="mr-IN" sz="2000" dirty="0">
                <a:solidFill>
                  <a:schemeClr val="bg1"/>
                </a:solidFill>
              </a:rPr>
              <a:t>',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smtClean="0">
                <a:solidFill>
                  <a:schemeClr val="bg1"/>
                </a:solidFill>
              </a:rPr>
              <a:t>      </a:t>
            </a:r>
            <a:r>
              <a:rPr lang="mr-IN" sz="2000" dirty="0" smtClean="0">
                <a:solidFill>
                  <a:schemeClr val="bg1"/>
                </a:solidFill>
              </a:rPr>
              <a:t>[</a:t>
            </a:r>
            <a:r>
              <a:rPr lang="mr-IN" sz="2000" dirty="0">
                <a:solidFill>
                  <a:srgbClr val="FFC000"/>
                </a:solidFill>
              </a:rPr>
              <a:t>'</a:t>
            </a:r>
            <a:r>
              <a:rPr lang="mr-IN" sz="2000" dirty="0" err="1">
                <a:solidFill>
                  <a:srgbClr val="FFC000"/>
                </a:solidFill>
              </a:rPr>
              <a:t>b</a:t>
            </a:r>
            <a:r>
              <a:rPr lang="mr-IN" sz="2000" dirty="0">
                <a:solidFill>
                  <a:srgbClr val="FFC000"/>
                </a:solidFill>
              </a:rPr>
              <a:t>' + '</a:t>
            </a:r>
            <a:r>
              <a:rPr lang="mr-IN" sz="2000" dirty="0" err="1">
                <a:solidFill>
                  <a:srgbClr val="FFC000"/>
                </a:solidFill>
              </a:rPr>
              <a:t>ar</a:t>
            </a:r>
            <a:r>
              <a:rPr lang="mr-IN" sz="2000" dirty="0">
                <a:solidFill>
                  <a:srgbClr val="FFC000"/>
                </a:solidFill>
              </a:rPr>
              <a:t>'</a:t>
            </a:r>
            <a:r>
              <a:rPr lang="mr-IN" sz="2000" dirty="0">
                <a:solidFill>
                  <a:schemeClr val="bg1"/>
                </a:solidFill>
              </a:rPr>
              <a:t>]: '</a:t>
            </a:r>
            <a:r>
              <a:rPr lang="mr-IN" sz="2000" dirty="0" err="1">
                <a:solidFill>
                  <a:schemeClr val="bg1"/>
                </a:solidFill>
              </a:rPr>
              <a:t>there</a:t>
            </a:r>
            <a:r>
              <a:rPr lang="mr-IN" sz="2000" dirty="0">
                <a:solidFill>
                  <a:schemeClr val="bg1"/>
                </a:solidFill>
              </a:rPr>
              <a:t>' 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mr-IN" sz="2000" dirty="0" smtClean="0">
                <a:solidFill>
                  <a:schemeClr val="bg1"/>
                </a:solidFill>
              </a:rPr>
              <a:t>};</a:t>
            </a:r>
            <a:endParaRPr lang="nl-NL" sz="20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sz="19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Destructuring Assignment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6941" y="1560462"/>
            <a:ext cx="7088783" cy="315342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smtClean="0">
                <a:solidFill>
                  <a:schemeClr val="bg1"/>
                </a:solidFill>
              </a:rPr>
              <a:t>[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, ...</a:t>
            </a:r>
            <a:r>
              <a:rPr lang="mr-IN" sz="2400" dirty="0" err="1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] = [1, 2, 3, 4, 5];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2</a:t>
            </a:r>
            <a:r>
              <a:rPr lang="mr-IN" sz="2400" i="1" dirty="0">
                <a:solidFill>
                  <a:schemeClr val="bg1"/>
                </a:solidFill>
              </a:rPr>
              <a:t> </a:t>
            </a:r>
            <a:endParaRPr lang="nl-NL" sz="2400" i="1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400" dirty="0" smtClean="0">
                <a:solidFill>
                  <a:schemeClr val="bg1"/>
                </a:solidFill>
              </a:rPr>
              <a:t>c</a:t>
            </a:r>
            <a:r>
              <a:rPr lang="mr-IN" sz="2400" dirty="0" err="1" smtClean="0">
                <a:solidFill>
                  <a:schemeClr val="bg1"/>
                </a:solidFill>
              </a:rPr>
              <a:t>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[3, 4, 5] </a:t>
            </a:r>
            <a:endParaRPr lang="nl-NL" sz="2400" i="1" dirty="0" smtClean="0">
              <a:solidFill>
                <a:srgbClr val="FFFF00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en-US" sz="2300" b="0" i="1" u="none" strike="noStrike" cap="none" dirty="0" smtClean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>
                <a:solidFill>
                  <a:schemeClr val="bg1"/>
                </a:solidFill>
              </a:rPr>
              <a:t>({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} = {a:1, b:2});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 smtClean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 smtClean="0">
                <a:solidFill>
                  <a:schemeClr val="bg1"/>
                </a:solidFill>
              </a:rPr>
              <a:t>console.log</a:t>
            </a:r>
            <a:r>
              <a:rPr lang="mr-IN" sz="2400" dirty="0" smtClean="0">
                <a:solidFill>
                  <a:schemeClr val="bg1"/>
                </a:solidFill>
              </a:rPr>
              <a:t>(</a:t>
            </a:r>
            <a:r>
              <a:rPr lang="mr-IN" sz="2400" dirty="0" err="1" smtClean="0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2</a:t>
            </a:r>
            <a:endParaRPr lang="en-US" sz="2300" b="0" i="1" u="none" strike="noStrike" cap="none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3250" y="1419825"/>
            <a:ext cx="9247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AEAEAE"/>
              </a:buClr>
              <a:buSzPct val="25000"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lib.js</a:t>
            </a:r>
            <a:r>
              <a:rPr lang="en-US" sz="2400" dirty="0">
                <a:solidFill>
                  <a:schemeClr val="bg1"/>
                </a:solidFill>
              </a:rPr>
              <a:t> ------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chemeClr val="bg1"/>
                </a:solidFill>
              </a:rPr>
              <a:t>export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b="1" dirty="0" err="1">
                <a:solidFill>
                  <a:schemeClr val="bg1"/>
                </a:solidFill>
              </a:rPr>
              <a:t>Math</a:t>
            </a:r>
            <a:r>
              <a:rPr lang="en-US" sz="2400" dirty="0" err="1">
                <a:solidFill>
                  <a:schemeClr val="bg1"/>
                </a:solidFill>
              </a:rPr>
              <a:t>.sqrt</a:t>
            </a:r>
            <a:r>
              <a:rPr lang="en-US" sz="2400" dirty="0">
                <a:solidFill>
                  <a:schemeClr val="bg1"/>
                </a:solidFill>
              </a:rPr>
              <a:t>;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rgbClr val="FFFF00"/>
                </a:solidFill>
              </a:rPr>
              <a:t>export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square</a:t>
            </a:r>
            <a:r>
              <a:rPr lang="en-US" sz="2400" dirty="0">
                <a:solidFill>
                  <a:schemeClr val="bg1"/>
                </a:solidFill>
              </a:rPr>
              <a:t>(x)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x * x; }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smtClean="0">
                <a:solidFill>
                  <a:srgbClr val="FFFF00"/>
                </a:solidFill>
              </a:rPr>
              <a:t>export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(x, y)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(square(x) + square(y)); }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main.js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------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import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{ square, </a:t>
            </a:r>
            <a:r>
              <a:rPr lang="en-US" sz="2400" dirty="0" err="1">
                <a:solidFill>
                  <a:schemeClr val="bg1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 } </a:t>
            </a:r>
            <a:r>
              <a:rPr lang="en-US" sz="2400" b="1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bg1"/>
                </a:solidFill>
              </a:rPr>
              <a:t> 'lib';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console</a:t>
            </a:r>
            <a:r>
              <a:rPr lang="en-US" sz="2400" dirty="0" err="1" smtClean="0">
                <a:solidFill>
                  <a:schemeClr val="bg1"/>
                </a:solidFill>
              </a:rPr>
              <a:t>.log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smtClean="0">
                <a:solidFill>
                  <a:srgbClr val="C00000"/>
                </a:solidFill>
              </a:rPr>
              <a:t>square</a:t>
            </a:r>
            <a:r>
              <a:rPr lang="en-US" sz="2400" dirty="0" smtClean="0">
                <a:solidFill>
                  <a:schemeClr val="bg1"/>
                </a:solidFill>
              </a:rPr>
              <a:t>(11</a:t>
            </a:r>
            <a:r>
              <a:rPr lang="en-US" sz="2400" dirty="0">
                <a:solidFill>
                  <a:schemeClr val="bg1"/>
                </a:solidFill>
              </a:rPr>
              <a:t>)); // 121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 smtClean="0">
                <a:solidFill>
                  <a:schemeClr val="bg1"/>
                </a:solidFill>
              </a:rPr>
              <a:t>console</a:t>
            </a:r>
            <a:r>
              <a:rPr lang="en-US" sz="2400" dirty="0" err="1" smtClean="0">
                <a:solidFill>
                  <a:schemeClr val="bg1"/>
                </a:solidFill>
              </a:rPr>
              <a:t>.log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</a:rPr>
              <a:t>diag</a:t>
            </a:r>
            <a:r>
              <a:rPr lang="en-US" sz="2400" dirty="0" smtClean="0">
                <a:solidFill>
                  <a:schemeClr val="bg1"/>
                </a:solidFill>
              </a:rPr>
              <a:t>(4</a:t>
            </a:r>
            <a:r>
              <a:rPr lang="en-US" sz="2400" dirty="0">
                <a:solidFill>
                  <a:schemeClr val="bg1"/>
                </a:solidFill>
              </a:rPr>
              <a:t>, 3)); // 5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supports this feature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not supported in browsers yet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Transpiling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helps </a:t>
            </a:r>
            <a:endParaRPr lang="en-US" sz="2400" b="0" i="0" u="none" strike="noStrike" cap="none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3" indent="-279400"/>
            <a:r>
              <a:rPr lang="en-US" dirty="0"/>
              <a:t>http://2ality.com/2014/09/es6-modules-final.html</a:t>
            </a: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194" name="Shape 194"/>
          <p:cNvSpPr/>
          <p:nvPr/>
        </p:nvSpPr>
        <p:spPr>
          <a:xfrm>
            <a:off x="303524" y="1312675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0" name="Shape 200"/>
          <p:cNvSpPr/>
          <p:nvPr/>
        </p:nvSpPr>
        <p:spPr>
          <a:xfrm>
            <a:off x="506349" y="1560475"/>
            <a:ext cx="83682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3224" y="1519525"/>
            <a:ext cx="8488200" cy="2866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x, 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calcSize(length)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* length;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calcSize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69724" y="1366250"/>
            <a:ext cx="8284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compared to Java’s “Future” class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Handy for handling async operations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escaping callback 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ES6, ECMAScript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79600" y="1560462"/>
            <a:ext cx="8689446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1816" y="1419819"/>
            <a:ext cx="9244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newMap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>
                <a:solidFill>
                  <a:srgbClr val="C00000"/>
                </a:solidFill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>( )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('name', 'John'); 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('id', 2345796);</a:t>
            </a:r>
            <a:br>
              <a:rPr lang="en-US" dirty="0"/>
            </a:br>
            <a:r>
              <a:rPr lang="en-US" dirty="0" err="1" smtClean="0"/>
              <a:t>newMap.set</a:t>
            </a:r>
            <a:r>
              <a:rPr lang="en-US" dirty="0"/>
              <a:t>('interest', ['</a:t>
            </a:r>
            <a:r>
              <a:rPr lang="en-US" dirty="0" err="1"/>
              <a:t>js</a:t>
            </a:r>
            <a:r>
              <a:rPr lang="en-US" dirty="0"/>
              <a:t>', 'ruby', 'python</a:t>
            </a:r>
            <a:r>
              <a:rPr lang="en-US" dirty="0" smtClean="0"/>
              <a:t>']);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n</a:t>
            </a:r>
            <a:r>
              <a:rPr lang="en-US" dirty="0" err="1" smtClean="0">
                <a:solidFill>
                  <a:srgbClr val="FFC000"/>
                </a:solidFill>
              </a:rPr>
              <a:t>ewMap.get</a:t>
            </a:r>
            <a:r>
              <a:rPr lang="en-US" dirty="0">
                <a:solidFill>
                  <a:srgbClr val="FFC000"/>
                </a:solidFill>
              </a:rPr>
              <a:t>('name'); </a:t>
            </a:r>
            <a:r>
              <a:rPr lang="en-US" dirty="0">
                <a:solidFill>
                  <a:srgbClr val="FFFF00"/>
                </a:solidFill>
              </a:rPr>
              <a:t>// John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('id'); </a:t>
            </a:r>
            <a:r>
              <a:rPr lang="en-US" dirty="0">
                <a:solidFill>
                  <a:srgbClr val="FFFF00"/>
                </a:solidFill>
              </a:rPr>
              <a:t>// 2345796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('interest'); </a:t>
            </a:r>
            <a:r>
              <a:rPr lang="en-US" dirty="0">
                <a:solidFill>
                  <a:srgbClr val="FFFF00"/>
                </a:solidFill>
              </a:rPr>
              <a:t>// ['</a:t>
            </a:r>
            <a:r>
              <a:rPr lang="en-US" dirty="0" err="1">
                <a:solidFill>
                  <a:srgbClr val="FFFF00"/>
                </a:solidFill>
              </a:rPr>
              <a:t>js</a:t>
            </a:r>
            <a:r>
              <a:rPr lang="en-US" dirty="0">
                <a:solidFill>
                  <a:srgbClr val="FFFF00"/>
                </a:solidFill>
              </a:rPr>
              <a:t>', 'ruby', 'python']</a:t>
            </a:r>
          </a:p>
        </p:txBody>
      </p:sp>
    </p:spTree>
    <p:extLst>
      <p:ext uri="{BB962C8B-B14F-4D97-AF65-F5344CB8AC3E}">
        <p14:creationId xmlns:p14="http://schemas.microsoft.com/office/powerpoint/2010/main" val="12986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set </a:t>
            </a:r>
            <a:r>
              <a:rPr lang="en-US" dirty="0"/>
              <a:t>= new </a:t>
            </a:r>
            <a:r>
              <a:rPr lang="en-US" dirty="0" smtClean="0">
                <a:solidFill>
                  <a:srgbClr val="C00000"/>
                </a:solidFill>
              </a:rPr>
              <a:t>Set</a:t>
            </a:r>
            <a:r>
              <a:rPr lang="en-US" dirty="0" smtClean="0">
                <a:solidFill>
                  <a:srgbClr val="C00000"/>
                </a:solidFill>
              </a:rPr>
              <a:t>( )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/>
              <a:t>('name', 'John');</a:t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/>
              <a:t>('name', 'Andy');</a:t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 smtClean="0"/>
              <a:t>(1</a:t>
            </a:r>
            <a:r>
              <a:rPr lang="en-US" dirty="0"/>
              <a:t>, 'number one');</a:t>
            </a:r>
            <a:br>
              <a:rPr lang="en-US" dirty="0"/>
            </a:br>
            <a:r>
              <a:rPr lang="en-US" dirty="0" err="1" smtClean="0"/>
              <a:t>set.set</a:t>
            </a:r>
            <a:r>
              <a:rPr lang="en-US" dirty="0" smtClean="0"/>
              <a:t>(</a:t>
            </a:r>
            <a:r>
              <a:rPr lang="en-US" dirty="0" err="1" smtClean="0"/>
              <a:t>NaN</a:t>
            </a:r>
            <a:r>
              <a:rPr lang="en-US" dirty="0"/>
              <a:t>, 'No value</a:t>
            </a:r>
            <a:r>
              <a:rPr lang="en-US" dirty="0" smtClean="0"/>
              <a:t>');</a:t>
            </a:r>
          </a:p>
          <a:p>
            <a:pPr marL="114300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set.get</a:t>
            </a:r>
            <a:r>
              <a:rPr lang="en-US" dirty="0">
                <a:solidFill>
                  <a:srgbClr val="FFC000"/>
                </a:solidFill>
              </a:rPr>
              <a:t>('name');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// Andy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en-US" sz="1800" dirty="0">
                <a:solidFill>
                  <a:srgbClr val="FF0000"/>
                </a:solidFill>
              </a:rPr>
              <a:t>Note John is replaced by Andy.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rgbClr val="FFC000"/>
                </a:solidFill>
              </a:rPr>
              <a:t>set.get</a:t>
            </a:r>
            <a:r>
              <a:rPr lang="en-US" dirty="0" smtClean="0">
                <a:solidFill>
                  <a:srgbClr val="FFC000"/>
                </a:solidFill>
              </a:rPr>
              <a:t>(1</a:t>
            </a:r>
            <a:r>
              <a:rPr lang="en-US" dirty="0">
                <a:solidFill>
                  <a:srgbClr val="FFC000"/>
                </a:solidFill>
              </a:rPr>
              <a:t>); </a:t>
            </a:r>
            <a:r>
              <a:rPr lang="en-US" dirty="0">
                <a:solidFill>
                  <a:srgbClr val="FFFF00"/>
                </a:solidFill>
              </a:rPr>
              <a:t>// number one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set.get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NaN</a:t>
            </a:r>
            <a:r>
              <a:rPr lang="en-US" dirty="0">
                <a:solidFill>
                  <a:srgbClr val="FFC000"/>
                </a:solidFill>
              </a:rPr>
              <a:t>); </a:t>
            </a:r>
            <a:r>
              <a:rPr lang="en-US" dirty="0">
                <a:solidFill>
                  <a:srgbClr val="FFFF00"/>
                </a:solidFill>
              </a:rPr>
              <a:t>// No value</a:t>
            </a:r>
          </a:p>
        </p:txBody>
      </p:sp>
    </p:spTree>
    <p:extLst>
      <p:ext uri="{BB962C8B-B14F-4D97-AF65-F5344CB8AC3E}">
        <p14:creationId xmlns:p14="http://schemas.microsoft.com/office/powerpoint/2010/main" val="10665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 things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Symbols, generators, 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datasets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extensions on built-ins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about this, scan this page: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http://es6-features.org/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dirty="0" err="1" smtClean="0"/>
              <a:t>Opdracht</a:t>
            </a:r>
            <a:r>
              <a:rPr lang="en-US" sz="48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ES6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your solutions for week 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dirty="0" smtClean="0"/>
              <a:t>: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292100">
              <a:spcBef>
                <a:spcPts val="0"/>
              </a:spcBef>
            </a:pPr>
            <a:r>
              <a:rPr lang="en-US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 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allowed 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‘</a:t>
            </a:r>
            <a:r>
              <a:rPr lang="en-US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dirty="0"/>
              <a:t> or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‘function’.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‘let</a:t>
            </a:r>
            <a:r>
              <a:rPr lang="en-US" sz="2400" b="0" i="0" u="none" strike="noStrike" cap="none" dirty="0" smtClean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  <a:p>
            <a:pPr lvl="1" indent="-279400"/>
            <a:r>
              <a:rPr lang="en-US" dirty="0" smtClean="0"/>
              <a:t>HINT: </a:t>
            </a:r>
            <a:r>
              <a:rPr lang="en-US" i="1" dirty="0">
                <a:solidFill>
                  <a:srgbClr val="FFFF00"/>
                </a:solidFill>
              </a:rPr>
              <a:t>https://</a:t>
            </a:r>
            <a:r>
              <a:rPr lang="en-US" i="1" dirty="0" err="1">
                <a:solidFill>
                  <a:srgbClr val="FFFF00"/>
                </a:solidFill>
              </a:rPr>
              <a:t>codeburst.io</a:t>
            </a:r>
            <a:r>
              <a:rPr lang="en-US" i="1" dirty="0">
                <a:solidFill>
                  <a:srgbClr val="FFFF00"/>
                </a:solidFill>
              </a:rPr>
              <a:t>/es6-tutorial-for-beginners-5f3c4e7960be</a:t>
            </a:r>
            <a:endParaRPr lang="en-US" sz="2400" b="0" i="1" u="none" strike="noStrike" cap="none" dirty="0">
              <a:solidFill>
                <a:srgbClr val="FFFF00"/>
              </a:solidFill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1500187"/>
            <a:ext cx="5715000" cy="2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 provides a JavaScript runtime environment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 JavaScript runtime environment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Event-driven, non-blocking I/O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fast/lightweight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used to create Tools, applications or services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Powered by Chrome’s V8 JavaScript engine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npm, package ecosystem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on June 2015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significant new syntax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support is not complete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transpiled back to ES5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written in 2009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Ryan Dahl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 package manager npm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2011 native Windows version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433754" y="1879969"/>
            <a:ext cx="1713600" cy="1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Utilities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comes with the following: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I/O, Sockets(http/dns/udp/etc), crypto functions, data streams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on Linux, Mac,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Opdracht</a:t>
            </a:r>
            <a:r>
              <a:rPr lang="en-US" dirty="0"/>
              <a:t> </a:t>
            </a:r>
            <a:r>
              <a:rPr lang="en-US" dirty="0" smtClean="0"/>
              <a:t>Node</a:t>
            </a:r>
            <a:endParaRPr lang="en-US" sz="5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69726" y="1369590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400" b="0" i="0" u="sng" strike="noStrike" cap="none" dirty="0" smtClean="0">
                <a:solidFill>
                  <a:srgbClr val="FFC000"/>
                </a:solidFill>
                <a:sym typeface="Helvetica Neue"/>
              </a:rPr>
              <a:t>Open map:</a:t>
            </a:r>
            <a:r>
              <a:rPr lang="en-US" u="sng" dirty="0" smtClean="0">
                <a:solidFill>
                  <a:srgbClr val="FFC000"/>
                </a:solidFill>
              </a:rPr>
              <a:t>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3 </a:t>
            </a:r>
            <a:r>
              <a:rPr lang="en-US" dirty="0"/>
              <a:t>- </a:t>
            </a:r>
            <a:r>
              <a:rPr lang="en-US" dirty="0" err="1"/>
              <a:t>Javascript</a:t>
            </a:r>
            <a:r>
              <a:rPr lang="en-US" dirty="0"/>
              <a:t> + ECMAScript </a:t>
            </a:r>
            <a:r>
              <a:rPr lang="en-US" dirty="0" smtClean="0"/>
              <a:t>6/ECMAScript 6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dirty="0" err="1" smtClean="0"/>
              <a:t>Readme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dirty="0" err="1" smtClean="0"/>
              <a:t>md</a:t>
            </a:r>
            <a:endParaRPr lang="en-US" dirty="0"/>
          </a:p>
          <a:p>
            <a:pPr marL="292100" marR="0" lvl="1" indent="0" algn="ctr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 err="1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Opdracht</a:t>
            </a:r>
            <a:r>
              <a:rPr lang="en-US" sz="2400" b="0" i="0" u="none" strike="noStrike" cap="none" dirty="0" smtClean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</a:p>
          <a:p>
            <a:pPr marL="292100" marR="0" lvl="1" indent="0" algn="ctr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directory walker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Conclude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69726" y="669726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Promises, Classes, destructering, let, const, arrow functions, var-args … etc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What/Why/When/How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C000"/>
                </a:solidFill>
              </a:rPr>
              <a:t>ES6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en-US" dirty="0"/>
              <a:t>superset of </a:t>
            </a:r>
            <a:r>
              <a:rPr lang="en-US" dirty="0" smtClean="0"/>
              <a:t>ES5 </a:t>
            </a:r>
            <a:endParaRPr lang="en-US" dirty="0"/>
          </a:p>
          <a:p>
            <a:r>
              <a:rPr lang="nl-NL" dirty="0" err="1" smtClean="0"/>
              <a:t>Transpile</a:t>
            </a:r>
            <a:r>
              <a:rPr lang="nl-NL" dirty="0" smtClean="0"/>
              <a:t> ES6 </a:t>
            </a:r>
            <a:r>
              <a:rPr lang="nl-NL" dirty="0" err="1" smtClean="0"/>
              <a:t>to</a:t>
            </a:r>
            <a:r>
              <a:rPr lang="nl-NL" dirty="0" smtClean="0"/>
              <a:t> ES5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39" y="997564"/>
            <a:ext cx="3118733" cy="34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ES6 Support</a:t>
            </a:r>
            <a:endParaRPr lang="en-US" sz="5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679172" y="1366242"/>
            <a:ext cx="6966064" cy="155983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kangax.github.io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-table/es6/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2637365"/>
            <a:ext cx="3724101" cy="2086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dive into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“var” anymore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scoped instead of function scoped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1263</Words>
  <Application>Microsoft Macintosh PowerPoint</Application>
  <PresentationFormat>On-screen Show (16:9)</PresentationFormat>
  <Paragraphs>262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Consolas</vt:lpstr>
      <vt:lpstr>Helvetica Neue</vt:lpstr>
      <vt:lpstr>Arial</vt:lpstr>
      <vt:lpstr>Black</vt:lpstr>
      <vt:lpstr>ECMAScript 6 node/browser</vt:lpstr>
      <vt:lpstr>Overview</vt:lpstr>
      <vt:lpstr>ECMAScript 6</vt:lpstr>
      <vt:lpstr>Overview</vt:lpstr>
      <vt:lpstr>ES6</vt:lpstr>
      <vt:lpstr>ES6 Support</vt:lpstr>
      <vt:lpstr>Let’s dive into it!</vt:lpstr>
      <vt:lpstr>Variables</vt:lpstr>
      <vt:lpstr>Variables</vt:lpstr>
      <vt:lpstr>Example</vt:lpstr>
      <vt:lpstr>Example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Default parameter values</vt:lpstr>
      <vt:lpstr>Spread attributes/Rest parameter</vt:lpstr>
      <vt:lpstr>String interpolation/Template literals </vt:lpstr>
      <vt:lpstr>Enhanced Object properties</vt:lpstr>
      <vt:lpstr>Enhanced Object properties</vt:lpstr>
      <vt:lpstr>Destructuring Assignment</vt:lpstr>
      <vt:lpstr>Modules</vt:lpstr>
      <vt:lpstr>Modules</vt:lpstr>
      <vt:lpstr>Classes</vt:lpstr>
      <vt:lpstr>Classes</vt:lpstr>
      <vt:lpstr>Classes</vt:lpstr>
      <vt:lpstr>Promises</vt:lpstr>
      <vt:lpstr>Promises</vt:lpstr>
      <vt:lpstr>Promises</vt:lpstr>
      <vt:lpstr>Map</vt:lpstr>
      <vt:lpstr>Set</vt:lpstr>
      <vt:lpstr>And many many more things</vt:lpstr>
      <vt:lpstr>Opdracht ES6</vt:lpstr>
      <vt:lpstr>PowerPoint Presentation</vt:lpstr>
      <vt:lpstr>Node.js provides a JavaScript runtime environment </vt:lpstr>
      <vt:lpstr>Goals</vt:lpstr>
      <vt:lpstr>Applications</vt:lpstr>
      <vt:lpstr>History</vt:lpstr>
      <vt:lpstr>Utilities</vt:lpstr>
      <vt:lpstr>Opdracht Node</vt:lpstr>
      <vt:lpstr>To Conclude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node/browser</dc:title>
  <cp:lastModifiedBy>Eijgermans, Peter</cp:lastModifiedBy>
  <cp:revision>55</cp:revision>
  <dcterms:modified xsi:type="dcterms:W3CDTF">2018-04-30T17:54:30Z</dcterms:modified>
</cp:coreProperties>
</file>