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sldIdLst>
    <p:sldId id="258" r:id="rId2"/>
    <p:sldId id="269" r:id="rId3"/>
    <p:sldId id="268" r:id="rId4"/>
    <p:sldId id="270" r:id="rId5"/>
    <p:sldId id="271" r:id="rId6"/>
    <p:sldId id="272" r:id="rId7"/>
    <p:sldId id="274" r:id="rId8"/>
    <p:sldId id="275" r:id="rId9"/>
    <p:sldId id="273" r:id="rId10"/>
    <p:sldId id="276" r:id="rId11"/>
    <p:sldId id="259" r:id="rId12"/>
    <p:sldId id="257" r:id="rId13"/>
    <p:sldId id="260" r:id="rId14"/>
    <p:sldId id="261" r:id="rId15"/>
    <p:sldId id="262" r:id="rId16"/>
    <p:sldId id="263" r:id="rId17"/>
    <p:sldId id="264" r:id="rId18"/>
    <p:sldId id="265" r:id="rId19"/>
    <p:sldId id="266" r:id="rId20"/>
    <p:sldId id="277" r:id="rId21"/>
    <p:sldId id="278" r:id="rId22"/>
    <p:sldId id="281" r:id="rId23"/>
    <p:sldId id="286" r:id="rId24"/>
    <p:sldId id="279" r:id="rId25"/>
    <p:sldId id="280" r:id="rId26"/>
    <p:sldId id="282" r:id="rId27"/>
    <p:sldId id="283" r:id="rId28"/>
    <p:sldId id="284" r:id="rId29"/>
    <p:sldId id="285" r:id="rId30"/>
    <p:sldId id="287" r:id="rId31"/>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3"/>
    <p:restoredTop sz="79693"/>
  </p:normalViewPr>
  <p:slideViewPr>
    <p:cSldViewPr snapToGrid="0" snapToObjects="1">
      <p:cViewPr varScale="1">
        <p:scale>
          <a:sx n="52" d="100"/>
          <a:sy n="52" d="100"/>
        </p:scale>
        <p:origin x="1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5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17999"/>
              </a:lnSpc>
              <a:spcBef>
                <a:spcPts val="0"/>
              </a:spcBef>
              <a:spcAft>
                <a:spcPts val="0"/>
              </a:spcAft>
              <a:buClrTx/>
              <a:buSzTx/>
              <a:buFontTx/>
              <a:buNone/>
              <a:tabLst/>
              <a:defRPr/>
            </a:pPr>
            <a:r>
              <a:rPr lang="en-US" sz="2200" b="0" i="0" u="none" strike="noStrike" kern="1200" cap="none" dirty="0" smtClean="0">
                <a:solidFill>
                  <a:schemeClr val="tx1"/>
                </a:solidFill>
                <a:effectLst/>
                <a:latin typeface="Helvetica Neue"/>
                <a:ea typeface="Helvetica Neue"/>
                <a:cs typeface="Helvetica Neue"/>
                <a:sym typeface="Helvetica Neue"/>
              </a:rPr>
              <a:t>Think of </a:t>
            </a:r>
            <a:r>
              <a:rPr lang="en-US" dirty="0" smtClean="0"/>
              <a:t>map</a:t>
            </a:r>
            <a:r>
              <a:rPr lang="en-US" sz="2200" b="0" i="0" u="none" strike="noStrike" kern="1200" cap="none" dirty="0" smtClean="0">
                <a:solidFill>
                  <a:schemeClr val="tx1"/>
                </a:solidFill>
                <a:effectLst/>
                <a:latin typeface="Helvetica Neue"/>
                <a:ea typeface="Helvetica Neue"/>
                <a:cs typeface="Helvetica Neue"/>
                <a:sym typeface="Helvetica Neue"/>
              </a:rPr>
              <a:t> as a "for each" loop, that is specifically for </a:t>
            </a:r>
            <a:r>
              <a:rPr lang="en-US" sz="2200" b="0" i="1" u="none" strike="noStrike" kern="1200" cap="none" dirty="0" smtClean="0">
                <a:solidFill>
                  <a:schemeClr val="tx1"/>
                </a:solidFill>
                <a:effectLst/>
                <a:latin typeface="Helvetica Neue"/>
                <a:ea typeface="Helvetica Neue"/>
                <a:cs typeface="Helvetica Neue"/>
                <a:sym typeface="Helvetica Neue"/>
              </a:rPr>
              <a:t>transforming</a:t>
            </a:r>
            <a:r>
              <a:rPr lang="en-US" sz="2200" b="0" i="0" u="none" strike="noStrike" kern="1200" cap="none" dirty="0" smtClean="0">
                <a:solidFill>
                  <a:schemeClr val="tx1"/>
                </a:solidFill>
                <a:effectLst/>
                <a:latin typeface="Helvetica Neue"/>
                <a:ea typeface="Helvetica Neue"/>
                <a:cs typeface="Helvetica Neue"/>
                <a:sym typeface="Helvetica Neue"/>
              </a:rPr>
              <a:t> values - one input value corresponds to one 'transformed' output value.</a:t>
            </a:r>
            <a:endParaRPr lang="en-US" dirty="0" smtClean="0"/>
          </a:p>
          <a:p>
            <a:pPr lvl="0">
              <a:spcBef>
                <a:spcPts val="0"/>
              </a:spcBef>
              <a:buNone/>
            </a:pPr>
            <a:endParaRPr dirty="0"/>
          </a:p>
        </p:txBody>
      </p:sp>
    </p:spTree>
    <p:extLst>
      <p:ext uri="{BB962C8B-B14F-4D97-AF65-F5344CB8AC3E}">
        <p14:creationId xmlns:p14="http://schemas.microsoft.com/office/powerpoint/2010/main" val="49862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9847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'source array' has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X </a:t>
            </a:r>
            <a:r>
              <a:rPr lang="nl-NL" sz="2200" b="0" i="0" u="none" strike="noStrike" kern="1200" cap="none" dirty="0" err="1" smtClean="0">
                <a:solidFill>
                  <a:schemeClr val="tx1"/>
                </a:solidFill>
                <a:effectLst/>
                <a:latin typeface="Helvetica Neue"/>
                <a:ea typeface="Helvetica Neue"/>
                <a:cs typeface="Helvetica Neue"/>
                <a:sym typeface="Helvetica Neue"/>
              </a:rPr>
              <a:t>amount</a:t>
            </a:r>
            <a:r>
              <a:rPr lang="nl-NL" sz="2200" b="0" i="0" u="none" strike="noStrike" kern="1200" cap="none" dirty="0" smtClean="0">
                <a:solidFill>
                  <a:schemeClr val="tx1"/>
                </a:solidFill>
                <a:effectLst/>
                <a:latin typeface="Helvetica Neue"/>
                <a:ea typeface="Helvetica Neue"/>
                <a:cs typeface="Helvetica Neue"/>
                <a:sym typeface="Helvetica Neue"/>
              </a:rPr>
              <a:t> of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resulting</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aray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will</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also</a:t>
            </a:r>
            <a:r>
              <a:rPr lang="nl-NL" sz="2200" b="0" i="0" u="none" strike="noStrike" kern="1200" cap="none" dirty="0" smtClean="0">
                <a:solidFill>
                  <a:schemeClr val="tx1"/>
                </a:solidFill>
                <a:effectLst/>
                <a:latin typeface="Helvetica Neue"/>
                <a:ea typeface="Helvetica Neue"/>
                <a:cs typeface="Helvetica Neue"/>
                <a:sym typeface="Helvetica Neue"/>
              </a:rPr>
              <a:t> have X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What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this</a:t>
            </a:r>
            <a:r>
              <a:rPr lang="nl-NL" sz="2200" b="0" i="0" u="none" strike="noStrike" kern="1200" cap="none" dirty="0" smtClean="0">
                <a:solidFill>
                  <a:schemeClr val="tx1"/>
                </a:solidFill>
                <a:effectLst/>
                <a:latin typeface="Helvetica Neue"/>
                <a:ea typeface="Helvetica Neue"/>
                <a:cs typeface="Helvetica Neue"/>
                <a:sym typeface="Helvetica Neue"/>
              </a:rPr>
              <a:t> means, is </a:t>
            </a:r>
            <a:r>
              <a:rPr lang="nl-NL" sz="2200" b="0" i="0" u="none" strike="noStrike" kern="1200" cap="none" dirty="0" err="1" smtClean="0">
                <a:solidFill>
                  <a:schemeClr val="tx1"/>
                </a:solidFill>
                <a:effectLst/>
                <a:latin typeface="Helvetica Neue"/>
                <a:ea typeface="Helvetica Neue"/>
                <a:cs typeface="Helvetica Neue"/>
                <a:sym typeface="Helvetica Neue"/>
              </a:rPr>
              <a:t>really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just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shouldn't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objects</a:t>
            </a:r>
            <a:r>
              <a:rPr lang="nl-NL" sz="2200" b="0" i="0" u="none" strike="noStrike" kern="1200" cap="none" dirty="0" smtClean="0">
                <a:solidFill>
                  <a:schemeClr val="tx1"/>
                </a:solidFill>
                <a:effectLst/>
                <a:latin typeface="Helvetica Neue"/>
                <a:ea typeface="Helvetica Neue"/>
                <a:cs typeface="Helvetica Neue"/>
                <a:sym typeface="Helvetica Neue"/>
              </a:rPr>
              <a:t> or arrays </a:t>
            </a:r>
            <a:r>
              <a:rPr lang="nl-NL" sz="2200" b="0" i="0" u="none" strike="noStrike" kern="1200" cap="none" dirty="0" err="1" smtClean="0">
                <a:solidFill>
                  <a:schemeClr val="tx1"/>
                </a:solidFill>
                <a:effectLst/>
                <a:latin typeface="Helvetica Neue"/>
                <a:ea typeface="Helvetica Neue"/>
                <a:cs typeface="Helvetica Neue"/>
                <a:sym typeface="Helvetica Neue"/>
              </a:rPr>
              <a:t>directly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from</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within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your</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callbacks</a:t>
            </a:r>
            <a:r>
              <a:rPr lang="nl-NL" sz="2200" b="0" i="0" u="none" strike="noStrike" kern="1200" cap="none" dirty="0" smtClean="0">
                <a:solidFill>
                  <a:schemeClr val="tx1"/>
                </a:solidFill>
                <a:effectLst/>
                <a:latin typeface="Helvetica Neue"/>
                <a:ea typeface="Helvetica Neue"/>
                <a:cs typeface="Helvetica Neue"/>
                <a:sym typeface="Helvetica Neue"/>
              </a:rPr>
              <a:t> - </a:t>
            </a: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input </a:t>
            </a:r>
            <a:r>
              <a:rPr lang="nl-NL" sz="2200" b="0" i="0" u="none" strike="noStrike" kern="1200" cap="none" dirty="0" err="1" smtClean="0">
                <a:solidFill>
                  <a:schemeClr val="tx1"/>
                </a:solidFill>
                <a:effectLst/>
                <a:latin typeface="Helvetica Neue"/>
                <a:ea typeface="Helvetica Neue"/>
                <a:cs typeface="Helvetica Neue"/>
                <a:sym typeface="Helvetica Neue"/>
              </a:rPr>
              <a:t>value</a:t>
            </a:r>
            <a:r>
              <a:rPr lang="nl-NL" sz="2200" b="0" i="0" u="none" strike="noStrike" kern="1200" cap="none" dirty="0" smtClean="0">
                <a:solidFill>
                  <a:schemeClr val="tx1"/>
                </a:solidFill>
                <a:effectLst/>
                <a:latin typeface="Helvetica Neue"/>
                <a:ea typeface="Helvetica Neue"/>
                <a:cs typeface="Helvetica Neue"/>
                <a:sym typeface="Helvetica Neue"/>
              </a:rPr>
              <a:t> is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object or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array, </a:t>
            </a:r>
            <a:r>
              <a:rPr lang="nl-NL" sz="2200" b="0" i="1" u="none" strike="noStrike" kern="1200" cap="none" dirty="0" err="1" smtClean="0">
                <a:solidFill>
                  <a:schemeClr val="tx1"/>
                </a:solidFill>
                <a:effectLst/>
                <a:latin typeface="Helvetica Neue"/>
                <a:ea typeface="Helvetica Neue"/>
                <a:cs typeface="Helvetica Neue"/>
                <a:sym typeface="Helvetica Neue"/>
              </a:rPr>
              <a:t>clone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instead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and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copy.</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a:t>
            </a:r>
            <a:r>
              <a:rPr lang="nl-NL" sz="2200" b="0" i="0" u="none" strike="noStrike" kern="1200" cap="none" dirty="0" smtClean="0">
                <a:solidFill>
                  <a:schemeClr val="tx1"/>
                </a:solidFill>
                <a:effectLst/>
                <a:latin typeface="Helvetica Neue"/>
                <a:ea typeface="Helvetica Neue"/>
                <a:cs typeface="Helvetica Neue"/>
                <a:sym typeface="Helvetica Neue"/>
              </a:rPr>
              <a:t> never do </a:t>
            </a:r>
            <a:r>
              <a:rPr lang="nl-NL" sz="2200" b="0" i="0" u="none" strike="noStrike" kern="1200" cap="none" dirty="0" err="1" smtClean="0">
                <a:solidFill>
                  <a:schemeClr val="tx1"/>
                </a:solidFill>
                <a:effectLst/>
                <a:latin typeface="Helvetica Neue"/>
                <a:ea typeface="Helvetica Neue"/>
                <a:cs typeface="Helvetica Neue"/>
                <a:sym typeface="Helvetica Neue"/>
              </a:rPr>
              <a:t>anything</a:t>
            </a:r>
            <a:r>
              <a:rPr lang="nl-NL" sz="2200" b="0" i="0" u="none" strike="noStrike" kern="1200" cap="none" dirty="0" smtClean="0">
                <a:solidFill>
                  <a:schemeClr val="tx1"/>
                </a:solidFill>
                <a:effectLst/>
                <a:latin typeface="Helvetica Neue"/>
                <a:ea typeface="Helvetica Neue"/>
                <a:cs typeface="Helvetica Neue"/>
                <a:sym typeface="Helvetica Neue"/>
              </a:rPr>
              <a:t> in a </a:t>
            </a:r>
            <a:r>
              <a:rPr lang="nl-NL" dirty="0" smtClean="0"/>
              <a:t>map</a:t>
            </a:r>
            <a:r>
              <a:rPr lang="nl-NL" sz="2200" b="0" i="0" u="none" strike="noStrike" kern="1200" cap="none" dirty="0" smtClean="0">
                <a:solidFill>
                  <a:schemeClr val="tx1"/>
                </a:solidFill>
                <a:effectLst/>
                <a:latin typeface="Helvetica Neue"/>
                <a:ea typeface="Helvetica Neue"/>
                <a:cs typeface="Helvetica Neue"/>
                <a:sym typeface="Helvetica Neue"/>
              </a:rPr>
              <a:t> call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modifies</a:t>
            </a:r>
            <a:r>
              <a:rPr lang="nl-NL" sz="2200" b="0" i="0" u="none" strike="noStrike" kern="1200" cap="none" dirty="0" smtClean="0">
                <a:solidFill>
                  <a:schemeClr val="tx1"/>
                </a:solidFill>
                <a:effectLst/>
                <a:latin typeface="Helvetica Neue"/>
                <a:ea typeface="Helvetica Neue"/>
                <a:cs typeface="Helvetica Neue"/>
                <a:sym typeface="Helvetica Neue"/>
              </a:rPr>
              <a:t> 'state' </a:t>
            </a:r>
            <a:r>
              <a:rPr lang="nl-NL" sz="2200" b="0" i="0" u="none" strike="noStrike" kern="1200" cap="none" dirty="0" err="1" smtClean="0">
                <a:solidFill>
                  <a:schemeClr val="tx1"/>
                </a:solidFill>
                <a:effectLst/>
                <a:latin typeface="Helvetica Neue"/>
                <a:ea typeface="Helvetica Neue"/>
                <a:cs typeface="Helvetica Neue"/>
                <a:sym typeface="Helvetica Neue"/>
              </a:rPr>
              <a:t>elsewhere</a:t>
            </a:r>
            <a:r>
              <a:rPr lang="nl-NL" sz="2200" b="0" i="0" u="none" strike="noStrike" kern="1200" cap="none" dirty="0" smtClean="0">
                <a:solidFill>
                  <a:schemeClr val="tx1"/>
                </a:solidFill>
                <a:effectLst/>
                <a:latin typeface="Helvetica Neue"/>
                <a:ea typeface="Helvetica Neue"/>
                <a:cs typeface="Helvetica Neue"/>
                <a:sym typeface="Helvetica Neue"/>
              </a:rPr>
              <a:t>.</a:t>
            </a:r>
            <a:endParaRPr dirty="0"/>
          </a:p>
        </p:txBody>
      </p:sp>
    </p:spTree>
    <p:extLst>
      <p:ext uri="{BB962C8B-B14F-4D97-AF65-F5344CB8AC3E}">
        <p14:creationId xmlns:p14="http://schemas.microsoft.com/office/powerpoint/2010/main" val="188725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Welk </a:t>
            </a:r>
            <a:r>
              <a:rPr lang="en-US" sz="2200" b="0" i="0" u="none" strike="noStrike" kern="1200" cap="none" dirty="0" err="1" smtClean="0">
                <a:solidFill>
                  <a:schemeClr val="tx1"/>
                </a:solidFill>
                <a:effectLst/>
                <a:latin typeface="Helvetica Neue"/>
                <a:ea typeface="Helvetica Neue"/>
                <a:cs typeface="Helvetica Neue"/>
                <a:sym typeface="Helvetica Neue"/>
              </a:rPr>
              <a:t>getal</a:t>
            </a:r>
            <a:r>
              <a:rPr lang="en-US" sz="2200" b="0" i="0" u="none" strike="noStrike" kern="1200" cap="none" dirty="0" smtClean="0">
                <a:solidFill>
                  <a:schemeClr val="tx1"/>
                </a:solidFill>
                <a:effectLst/>
                <a:latin typeface="Helvetica Neue"/>
                <a:ea typeface="Helvetica Neue"/>
                <a:cs typeface="Helvetica Neue"/>
                <a:sym typeface="Helvetica Neue"/>
              </a:rPr>
              <a:t> is NIET </a:t>
            </a:r>
            <a:r>
              <a:rPr lang="en-US" sz="2200" b="0" i="0" u="none" strike="noStrike" kern="1200" cap="none" dirty="0" err="1" smtClean="0">
                <a:solidFill>
                  <a:schemeClr val="tx1"/>
                </a:solidFill>
                <a:effectLst/>
                <a:latin typeface="Helvetica Neue"/>
                <a:ea typeface="Helvetica Neue"/>
                <a:cs typeface="Helvetica Neue"/>
                <a:sym typeface="Helvetica Neue"/>
              </a:rPr>
              <a:t>deelbaar</a:t>
            </a:r>
            <a:r>
              <a:rPr lang="en-US" sz="2200" b="0" i="0" u="none" strike="noStrike" kern="1200" cap="none" dirty="0" smtClean="0">
                <a:solidFill>
                  <a:schemeClr val="tx1"/>
                </a:solidFill>
                <a:effectLst/>
                <a:latin typeface="Helvetica Neue"/>
                <a:ea typeface="Helvetica Neue"/>
                <a:cs typeface="Helvetica Neue"/>
                <a:sym typeface="Helvetica Neue"/>
              </a:rPr>
              <a:t> door 2. (1 </a:t>
            </a:r>
            <a:r>
              <a:rPr lang="en-US" sz="2200" b="0" i="0" u="none" strike="noStrike" kern="1200" cap="none" dirty="0" err="1" smtClean="0">
                <a:solidFill>
                  <a:schemeClr val="tx1"/>
                </a:solidFill>
                <a:effectLst/>
                <a:latin typeface="Helvetica Neue"/>
                <a:ea typeface="Helvetica Neue"/>
                <a:cs typeface="Helvetica Neue"/>
                <a:sym typeface="Helvetica Neue"/>
              </a:rPr>
              <a:t>en</a:t>
            </a:r>
            <a:r>
              <a:rPr lang="en-US" sz="2200" b="0" i="0" u="none" strike="noStrike" kern="1200" cap="none" dirty="0" smtClean="0">
                <a:solidFill>
                  <a:schemeClr val="tx1"/>
                </a:solidFill>
                <a:effectLst/>
                <a:latin typeface="Helvetica Neue"/>
                <a:ea typeface="Helvetica Neue"/>
                <a:cs typeface="Helvetica Neue"/>
                <a:sym typeface="Helvetica Neue"/>
              </a:rPr>
              <a:t> 3)</a:t>
            </a:r>
          </a:p>
        </p:txBody>
      </p:sp>
    </p:spTree>
    <p:extLst>
      <p:ext uri="{BB962C8B-B14F-4D97-AF65-F5344CB8AC3E}">
        <p14:creationId xmlns:p14="http://schemas.microsoft.com/office/powerpoint/2010/main" val="105427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7901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89319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559679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7616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Above is a function that causes a “side-effect” by changing the </a:t>
            </a:r>
            <a:r>
              <a:rPr lang="en-US" dirty="0" smtClean="0"/>
              <a:t>count</a:t>
            </a:r>
            <a:r>
              <a:rPr lang="en-US" sz="2200" b="0" i="0" u="none" strike="noStrike" kern="1200" cap="none" dirty="0" smtClean="0">
                <a:solidFill>
                  <a:schemeClr val="tx1"/>
                </a:solidFill>
                <a:effectLst/>
                <a:latin typeface="Helvetica Neue"/>
                <a:ea typeface="Helvetica Neue"/>
                <a:cs typeface="Helvetica Neue"/>
                <a:sym typeface="Helvetica Neue"/>
              </a:rPr>
              <a:t> variable outside of its scope.</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830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65112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47887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The curried version of </a:t>
            </a:r>
            <a:r>
              <a:rPr lang="en-US" dirty="0" smtClean="0"/>
              <a:t>sum3</a:t>
            </a:r>
            <a:r>
              <a:rPr lang="en-US" sz="2200" b="0" i="0" u="none" strike="noStrike" kern="1200" cap="none" dirty="0" smtClean="0">
                <a:solidFill>
                  <a:schemeClr val="tx1"/>
                </a:solidFill>
                <a:effectLst/>
                <a:latin typeface="Helvetica Neue"/>
                <a:ea typeface="Helvetica Neue"/>
                <a:cs typeface="Helvetica Neue"/>
                <a:sym typeface="Helvetica Neue"/>
              </a:rPr>
              <a:t> behaves a little differently. For starters, it accepts </a:t>
            </a:r>
            <a:r>
              <a:rPr lang="en-US" sz="2200" b="1" i="0" u="none" strike="noStrike" kern="1200" cap="none" dirty="0" smtClean="0">
                <a:solidFill>
                  <a:schemeClr val="tx1"/>
                </a:solidFill>
                <a:effectLst/>
                <a:latin typeface="Helvetica Neue"/>
                <a:ea typeface="Helvetica Neue"/>
                <a:cs typeface="Helvetica Neue"/>
                <a:sym typeface="Helvetica Neue"/>
              </a:rPr>
              <a:t>only one argument</a:t>
            </a:r>
            <a:r>
              <a:rPr lang="en-US" sz="2200" b="0" i="0" u="none" strike="noStrike" kern="1200" cap="none" dirty="0" smtClean="0">
                <a:solidFill>
                  <a:schemeClr val="tx1"/>
                </a:solidFill>
                <a:effectLst/>
                <a:latin typeface="Helvetica Neue"/>
                <a:ea typeface="Helvetica Neue"/>
                <a:cs typeface="Helvetica Neue"/>
                <a:sym typeface="Helvetica Neue"/>
              </a:rPr>
              <a:t> and returns a function. The returned function also accepts one argument and also returns a function.</a:t>
            </a:r>
          </a:p>
        </p:txBody>
      </p:sp>
    </p:spTree>
    <p:extLst>
      <p:ext uri="{BB962C8B-B14F-4D97-AF65-F5344CB8AC3E}">
        <p14:creationId xmlns:p14="http://schemas.microsoft.com/office/powerpoint/2010/main" val="319977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06988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3752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https://</a:t>
            </a:r>
            <a:r>
              <a:rPr lang="en-US" sz="2200" b="0" i="0" u="none" strike="noStrike" kern="1200" cap="none" dirty="0" err="1" smtClean="0">
                <a:solidFill>
                  <a:schemeClr val="tx1"/>
                </a:solidFill>
                <a:effectLst/>
                <a:latin typeface="Helvetica Neue"/>
                <a:ea typeface="Helvetica Neue"/>
                <a:cs typeface="Helvetica Neue"/>
                <a:sym typeface="Helvetica Neue"/>
              </a:rPr>
              <a:t>developer.mozilla.org</a:t>
            </a:r>
            <a:r>
              <a:rPr lang="en-US" sz="2200" b="0" i="0" u="none" strike="noStrike" kern="1200" cap="none" dirty="0" smtClean="0">
                <a:solidFill>
                  <a:schemeClr val="tx1"/>
                </a:solidFill>
                <a:effectLst/>
                <a:latin typeface="Helvetica Neue"/>
                <a:ea typeface="Helvetica Neue"/>
                <a:cs typeface="Helvetica Neue"/>
                <a:sym typeface="Helvetica Neue"/>
              </a:rPr>
              <a:t>/</a:t>
            </a:r>
            <a:r>
              <a:rPr lang="en-US" sz="2200" b="0" i="0" u="none" strike="noStrike" kern="1200" cap="none" dirty="0" err="1" smtClean="0">
                <a:solidFill>
                  <a:schemeClr val="tx1"/>
                </a:solidFill>
                <a:effectLst/>
                <a:latin typeface="Helvetica Neue"/>
                <a:ea typeface="Helvetica Neue"/>
                <a:cs typeface="Helvetica Neue"/>
                <a:sym typeface="Helvetica Neue"/>
              </a:rPr>
              <a:t>en</a:t>
            </a:r>
            <a:r>
              <a:rPr lang="en-US" sz="2200" b="0" i="0" u="none" strike="noStrike" kern="1200" cap="none" dirty="0" smtClean="0">
                <a:solidFill>
                  <a:schemeClr val="tx1"/>
                </a:solidFill>
                <a:effectLst/>
                <a:latin typeface="Helvetica Neue"/>
                <a:ea typeface="Helvetica Neue"/>
                <a:cs typeface="Helvetica Neue"/>
                <a:sym typeface="Helvetica Neue"/>
              </a:rPr>
              <a:t>-US/docs/Web/JavaScript/Reference</a:t>
            </a:r>
          </a:p>
        </p:txBody>
      </p:sp>
    </p:spTree>
    <p:extLst>
      <p:ext uri="{BB962C8B-B14F-4D97-AF65-F5344CB8AC3E}">
        <p14:creationId xmlns:p14="http://schemas.microsoft.com/office/powerpoint/2010/main" val="1203674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65100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6598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996307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See: https://</a:t>
            </a:r>
            <a:r>
              <a:rPr lang="en-US" sz="2200" b="0" i="0" u="none" strike="noStrike" kern="1200" cap="none" dirty="0" err="1" smtClean="0">
                <a:solidFill>
                  <a:schemeClr val="tx1"/>
                </a:solidFill>
                <a:effectLst/>
                <a:latin typeface="Helvetica Neue"/>
                <a:ea typeface="Helvetica Neue"/>
                <a:cs typeface="Helvetica Neue"/>
                <a:sym typeface="Helvetica Neue"/>
              </a:rPr>
              <a:t>www.sitepoint.com</a:t>
            </a:r>
            <a:r>
              <a:rPr lang="en-US" sz="2200" b="0" i="0" u="none" strike="noStrike" kern="1200" cap="none" dirty="0" smtClean="0">
                <a:solidFill>
                  <a:schemeClr val="tx1"/>
                </a:solidFill>
                <a:effectLst/>
                <a:latin typeface="Helvetica Neue"/>
                <a:ea typeface="Helvetica Neue"/>
                <a:cs typeface="Helvetica Neue"/>
                <a:sym typeface="Helvetica Neue"/>
              </a:rPr>
              <a:t>/currying-in-functional-</a:t>
            </a:r>
            <a:r>
              <a:rPr lang="en-US" sz="2200" b="0" i="0" u="none" strike="noStrike" kern="1200" cap="none" dirty="0" err="1" smtClean="0">
                <a:solidFill>
                  <a:schemeClr val="tx1"/>
                </a:solidFill>
                <a:effectLst/>
                <a:latin typeface="Helvetica Neue"/>
                <a:ea typeface="Helvetica Neue"/>
                <a:cs typeface="Helvetica Neue"/>
                <a:sym typeface="Helvetica Neue"/>
              </a:rPr>
              <a:t>javascript</a:t>
            </a:r>
            <a:r>
              <a:rPr lang="en-US" sz="2200" b="0" i="0" u="none" strike="noStrike" kern="1200" cap="none" dirty="0" smtClean="0">
                <a:solidFill>
                  <a:schemeClr val="tx1"/>
                </a:solidFill>
                <a:effectLst/>
                <a:latin typeface="Helvetica Neue"/>
                <a:ea typeface="Helvetica Neue"/>
                <a:cs typeface="Helvetica Neue"/>
                <a:sym typeface="Helvetica Neue"/>
              </a:rPr>
              <a:t>/</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7396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3200" b="0" i="0" u="none" strike="noStrike" kern="1200" cap="none" dirty="0" smtClean="0">
                <a:solidFill>
                  <a:schemeClr val="tx1"/>
                </a:solidFill>
                <a:effectLst/>
                <a:latin typeface="Helvetica Neue"/>
                <a:ea typeface="Helvetica Neue"/>
                <a:cs typeface="Helvetica Neue"/>
                <a:sym typeface="Helvetica Neue"/>
              </a:rPr>
              <a:t>The sort method mutates the array, so our </a:t>
            </a:r>
            <a:r>
              <a:rPr lang="en-US" sz="3200" dirty="0" smtClean="0"/>
              <a:t>[1,6,4,2]</a:t>
            </a:r>
            <a:r>
              <a:rPr lang="en-US" sz="3200" b="0" i="0" u="none" strike="noStrike" kern="1200" cap="none" dirty="0" smtClean="0">
                <a:solidFill>
                  <a:schemeClr val="tx1"/>
                </a:solidFill>
                <a:effectLst/>
                <a:latin typeface="Helvetica Neue"/>
                <a:ea typeface="Helvetica Neue"/>
                <a:cs typeface="Helvetica Neue"/>
                <a:sym typeface="Helvetica Neue"/>
              </a:rPr>
              <a:t> state is gone forever. </a:t>
            </a:r>
          </a:p>
          <a:p>
            <a:pPr lvl="0">
              <a:spcBef>
                <a:spcPts val="0"/>
              </a:spcBef>
              <a:buNone/>
            </a:pPr>
            <a:r>
              <a:rPr lang="en-US" sz="3200" b="0" i="0" u="none" strike="noStrike" kern="1200" cap="none" dirty="0" smtClean="0">
                <a:solidFill>
                  <a:schemeClr val="tx1"/>
                </a:solidFill>
                <a:effectLst/>
                <a:latin typeface="Helvetica Neue"/>
                <a:ea typeface="Helvetica Neue"/>
                <a:cs typeface="Helvetica Neue"/>
                <a:sym typeface="Helvetica Neue"/>
              </a:rPr>
              <a:t>A mutation is a side effect. The fewer things that change in a program, the less there is to keep track of, and the result is a simpler program.</a:t>
            </a: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8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41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When a function produces a side effect you have to know more than just its inputs and output to understand what that function does</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63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JE KAN NU</a:t>
            </a:r>
            <a:r>
              <a:rPr lang="en-US" sz="2200" b="0" i="0" u="none" strike="noStrike" kern="1200" cap="none" baseline="0" dirty="0" smtClean="0">
                <a:solidFill>
                  <a:schemeClr val="tx1"/>
                </a:solidFill>
                <a:effectLst/>
                <a:latin typeface="Helvetica Neue"/>
                <a:ea typeface="Helvetica Neue"/>
                <a:cs typeface="Helvetica Neue"/>
                <a:sym typeface="Helvetica Neue"/>
              </a:rPr>
              <a:t> DE FUNCTIE AANROEPEN VOOR DE JUISTE WAARDE </a:t>
            </a:r>
            <a:r>
              <a:rPr lang="en-US" sz="2200" b="0" i="0" u="none" strike="noStrike" kern="1200" cap="none" baseline="0" dirty="0" err="1" smtClean="0">
                <a:solidFill>
                  <a:schemeClr val="tx1"/>
                </a:solidFill>
                <a:effectLst/>
                <a:latin typeface="Helvetica Neue"/>
                <a:ea typeface="Helvetica Neue"/>
                <a:cs typeface="Helvetica Neue"/>
                <a:sym typeface="Helvetica Neue"/>
              </a:rPr>
              <a:t>ipv</a:t>
            </a:r>
            <a:r>
              <a:rPr lang="en-US" sz="2200" b="0" i="0" u="none" strike="noStrike" kern="1200" cap="none" baseline="0" dirty="0" smtClean="0">
                <a:solidFill>
                  <a:schemeClr val="tx1"/>
                </a:solidFill>
                <a:effectLst/>
                <a:latin typeface="Helvetica Neue"/>
                <a:ea typeface="Helvetica Neue"/>
                <a:cs typeface="Helvetica Neue"/>
                <a:sym typeface="Helvetica Neue"/>
              </a:rPr>
              <a:t> DE GLOBALE ‘COUNT’ VAR.</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2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1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We can’t change immutable data types, so we have to make a copy.</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1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40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619250" y="660400"/>
            <a:ext cx="9758015" cy="59055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1270000" y="6718300"/>
            <a:ext cx="10464800" cy="1422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1270000" y="8191500"/>
            <a:ext cx="10464800" cy="11302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0000" y="3225800"/>
            <a:ext cx="10464800" cy="3301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6718299" y="638918"/>
            <a:ext cx="5325769" cy="8216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952500" y="635000"/>
            <a:ext cx="5333999" cy="3987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FFFFF"/>
              </a:buClr>
              <a:buFont typeface="Helvetica Neue"/>
              <a:buNone/>
              <a:defRPr sz="6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952500" y="4762500"/>
            <a:ext cx="5333999" cy="41148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3999" cy="62864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3999" cy="6286499"/>
          </a:xfrm>
          <a:prstGeom prst="rect">
            <a:avLst/>
          </a:prstGeom>
          <a:noFill/>
          <a:ln>
            <a:noFill/>
          </a:ln>
        </p:spPr>
        <p:txBody>
          <a:bodyPr lIns="91425" tIns="91425" rIns="91425" bIns="91425" anchor="ctr" anchorCtr="0"/>
          <a:lstStyle>
            <a:lvl1pPr marL="342900" marR="0" lvl="0"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1pPr>
            <a:lvl2pPr marL="685800" marR="0" lvl="1"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2pPr>
            <a:lvl3pPr marL="1231900" marR="0" lvl="2"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3pPr>
            <a:lvl4pPr marL="1676400" marR="0" lvl="3"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4pPr>
            <a:lvl5pPr marL="2120900" marR="0" lvl="4"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31000" y="49657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31000" y="6350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635000"/>
            <a:ext cx="5333999" cy="82296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98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2400" b="0" i="1"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200"/>
            <a:ext cx="10464800" cy="6857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3175" y="0"/>
            <a:ext cx="13004799" cy="97535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4172808"/>
            <a:ext cx="10464800" cy="1422400"/>
          </a:xfrm>
        </p:spPr>
        <p:txBody>
          <a:bodyPr/>
          <a:lstStyle/>
          <a:p>
            <a:r>
              <a:rPr lang="en-US" dirty="0" smtClean="0"/>
              <a:t>Functional programming</a:t>
            </a:r>
            <a:endParaRPr lang="en-US" dirty="0"/>
          </a:p>
        </p:txBody>
      </p:sp>
    </p:spTree>
    <p:extLst>
      <p:ext uri="{BB962C8B-B14F-4D97-AF65-F5344CB8AC3E}">
        <p14:creationId xmlns:p14="http://schemas.microsoft.com/office/powerpoint/2010/main" val="140789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4000" dirty="0">
                <a:solidFill>
                  <a:srgbClr val="FFFF00"/>
                </a:solidFill>
              </a:rPr>
              <a:t>Array</a:t>
            </a:r>
            <a:r>
              <a:rPr lang="en-US" sz="2000" dirty="0">
                <a:solidFill>
                  <a:srgbClr val="FFFF00"/>
                </a:solidFill>
              </a:rPr>
              <a:t/>
            </a:r>
            <a:br>
              <a:rPr lang="en-US" sz="2000" dirty="0">
                <a:solidFill>
                  <a:srgbClr val="FFFF00"/>
                </a:solidFill>
              </a:rPr>
            </a:br>
            <a:r>
              <a:rPr lang="en-US" sz="2000" dirty="0">
                <a:solidFill>
                  <a:srgbClr val="FFFF00"/>
                </a:solidFill>
              </a:rPr>
              <a:t>https://</a:t>
            </a:r>
            <a:r>
              <a:rPr lang="en-US" sz="2000" dirty="0" err="1">
                <a:solidFill>
                  <a:srgbClr val="FFFF00"/>
                </a:solidFill>
              </a:rPr>
              <a:t>developer.mozilla.org</a:t>
            </a:r>
            <a:r>
              <a:rPr lang="en-US" sz="2000" dirty="0">
                <a:solidFill>
                  <a:srgbClr val="FFFF00"/>
                </a:solidFill>
              </a:rPr>
              <a:t>/</a:t>
            </a:r>
            <a:r>
              <a:rPr lang="en-US" sz="2000" dirty="0" err="1">
                <a:solidFill>
                  <a:srgbClr val="FFFF00"/>
                </a:solidFill>
              </a:rPr>
              <a:t>en</a:t>
            </a:r>
            <a:r>
              <a:rPr lang="en-US" sz="2000" dirty="0">
                <a:solidFill>
                  <a:srgbClr val="FFFF00"/>
                </a:solidFill>
              </a:rPr>
              <a:t>-US/docs/Web/JavaScript/Reference/</a:t>
            </a:r>
            <a:r>
              <a:rPr lang="en-US" sz="2000" dirty="0" err="1">
                <a:solidFill>
                  <a:srgbClr val="FFFF00"/>
                </a:solidFill>
              </a:rPr>
              <a:t>Global_Objects</a:t>
            </a:r>
            <a:r>
              <a:rPr lang="en-US" sz="2000" dirty="0">
                <a:solidFill>
                  <a:srgbClr val="FFFF00"/>
                </a:solidFill>
              </a:rPr>
              <a:t>/Array/</a:t>
            </a:r>
            <a:r>
              <a:rPr lang="en-US" sz="2000" dirty="0" err="1">
                <a:solidFill>
                  <a:srgbClr val="FFFF00"/>
                </a:solidFill>
              </a:rPr>
              <a:t>prototype#Mutator_methods</a:t>
            </a:r>
            <a:endParaRPr lang="en-US" sz="2000" dirty="0">
              <a:solidFill>
                <a:srgbClr val="FFFF00"/>
              </a:solidFill>
            </a:endParaRPr>
          </a:p>
        </p:txBody>
      </p:sp>
      <p:sp>
        <p:nvSpPr>
          <p:cNvPr id="163" name="Shape 163"/>
          <p:cNvSpPr/>
          <p:nvPr/>
        </p:nvSpPr>
        <p:spPr>
          <a:xfrm>
            <a:off x="2473378" y="4814454"/>
            <a:ext cx="8874176" cy="2563103"/>
          </a:xfrm>
          <a:prstGeom prst="rect">
            <a:avLst/>
          </a:prstGeom>
          <a:noFill/>
          <a:ln>
            <a:noFill/>
          </a:ln>
        </p:spPr>
        <p:txBody>
          <a:bodyPr lIns="46578" tIns="46578" rIns="46578" bIns="46578" anchor="ctr" anchorCtr="0">
            <a:noAutofit/>
          </a:bodyPr>
          <a:lstStyle/>
          <a:p>
            <a:pPr>
              <a:buClr>
                <a:srgbClr val="99CF50"/>
              </a:buClr>
              <a:buSzPct val="25000"/>
            </a:pP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a:t>
            </a:r>
          </a:p>
          <a:p>
            <a:pPr marL="457200" indent="-457200">
              <a:buClr>
                <a:srgbClr val="99CF50"/>
              </a:buClr>
              <a:buSzPct val="25000"/>
              <a:buFont typeface="Arial" charset="0"/>
              <a:buChar char="•"/>
            </a:pPr>
            <a:r>
              <a:rPr lang="en-US" sz="2800" dirty="0" smtClean="0">
                <a:solidFill>
                  <a:srgbClr val="FF0000"/>
                </a:solidFill>
              </a:rPr>
              <a:t>push()</a:t>
            </a:r>
          </a:p>
          <a:p>
            <a:pPr marL="457200" indent="-457200">
              <a:buClr>
                <a:srgbClr val="99CF50"/>
              </a:buClr>
              <a:buSzPct val="25000"/>
              <a:buFont typeface="Arial" charset="0"/>
              <a:buChar char="•"/>
            </a:pPr>
            <a:r>
              <a:rPr lang="en-US" sz="2800" dirty="0" smtClean="0">
                <a:solidFill>
                  <a:srgbClr val="FF0000"/>
                </a:solidFill>
              </a:rPr>
              <a:t>sort</a:t>
            </a:r>
            <a:r>
              <a:rPr lang="en-US" sz="4000" dirty="0" smtClean="0">
                <a:solidFill>
                  <a:srgbClr val="FF0000"/>
                </a:solidFill>
              </a:rPr>
              <a:t>()</a:t>
            </a:r>
          </a:p>
          <a:p>
            <a:pPr>
              <a:buClr>
                <a:srgbClr val="99CF50"/>
              </a:buClr>
              <a:buSzPct val="25000"/>
            </a:pPr>
            <a:endParaRPr lang="en-US" sz="4000" dirty="0" smtClean="0">
              <a:solidFill>
                <a:schemeClr val="bg1"/>
              </a:solidFill>
            </a:endParaRPr>
          </a:p>
          <a:p>
            <a:pPr>
              <a:buClr>
                <a:srgbClr val="99CF50"/>
              </a:buClr>
              <a:buSzPct val="25000"/>
            </a:pPr>
            <a:r>
              <a:rPr lang="en-US" sz="4000" dirty="0" smtClean="0">
                <a:solidFill>
                  <a:schemeClr val="bg1"/>
                </a:solidFill>
              </a:rPr>
              <a:t>non-</a:t>
            </a: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 </a:t>
            </a:r>
            <a:r>
              <a:rPr lang="en-US" sz="2800" dirty="0" smtClean="0">
                <a:solidFill>
                  <a:schemeClr val="bg1"/>
                </a:solidFill>
              </a:rPr>
              <a:t>(immutable)</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m</a:t>
            </a:r>
            <a:r>
              <a:rPr lang="en-US" sz="2800" dirty="0" smtClean="0">
                <a:solidFill>
                  <a:srgbClr val="FFFF00"/>
                </a:solidFill>
                <a:latin typeface="+mn-lt"/>
                <a:ea typeface="Consolas"/>
                <a:cs typeface="Consolas"/>
                <a:sym typeface="Consolas"/>
              </a:rPr>
              <a:t>ap()</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f</a:t>
            </a:r>
            <a:r>
              <a:rPr lang="en-US" sz="2800" dirty="0" smtClean="0">
                <a:solidFill>
                  <a:srgbClr val="FFFF00"/>
                </a:solidFill>
                <a:latin typeface="+mn-lt"/>
                <a:ea typeface="Consolas"/>
                <a:cs typeface="Consolas"/>
                <a:sym typeface="Consolas"/>
              </a:rPr>
              <a:t>ilter()</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r</a:t>
            </a:r>
            <a:r>
              <a:rPr lang="en-US" sz="2800" dirty="0" smtClean="0">
                <a:solidFill>
                  <a:srgbClr val="FFFF00"/>
                </a:solidFill>
                <a:latin typeface="+mn-lt"/>
                <a:ea typeface="Consolas"/>
                <a:cs typeface="Consolas"/>
                <a:sym typeface="Consolas"/>
              </a:rPr>
              <a:t>educe()</a:t>
            </a:r>
          </a:p>
        </p:txBody>
      </p:sp>
    </p:spTree>
    <p:extLst>
      <p:ext uri="{BB962C8B-B14F-4D97-AF65-F5344CB8AC3E}">
        <p14:creationId xmlns:p14="http://schemas.microsoft.com/office/powerpoint/2010/main" val="120039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395" b="1" dirty="0" smtClean="0">
                <a:solidFill>
                  <a:srgbClr val="FFFF00"/>
                </a:solidFill>
              </a:rPr>
              <a:t>Array</a:t>
            </a:r>
            <a:endParaRPr lang="en-US" sz="7395"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r>
              <a:rPr lang="en-US" sz="4000" b="1" dirty="0" err="1">
                <a:solidFill>
                  <a:schemeClr val="bg1"/>
                </a:solidFill>
              </a:rPr>
              <a:t>var</a:t>
            </a:r>
            <a:r>
              <a:rPr lang="en-US" sz="4000" dirty="0">
                <a:solidFill>
                  <a:schemeClr val="bg1"/>
                </a:solidFill>
              </a:rPr>
              <a:t> numbers </a:t>
            </a:r>
            <a:r>
              <a:rPr lang="en-US" sz="4000" b="1" dirty="0">
                <a:solidFill>
                  <a:schemeClr val="bg1"/>
                </a:solidFill>
              </a:rPr>
              <a:t>=</a:t>
            </a:r>
            <a:r>
              <a:rPr lang="en-US" sz="4000" dirty="0">
                <a:solidFill>
                  <a:schemeClr val="bg1"/>
                </a:solidFill>
              </a:rPr>
              <a:t> [1, 2, 3, 4]; </a:t>
            </a:r>
          </a:p>
          <a:p>
            <a:pPr>
              <a:buClr>
                <a:srgbClr val="99CF50"/>
              </a:buClr>
              <a:buSzPct val="25000"/>
            </a:pP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99752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b="1" dirty="0" smtClean="0">
                <a:solidFill>
                  <a:srgbClr val="FFFF00"/>
                </a:solidFill>
              </a:rPr>
              <a:t>For-loop</a:t>
            </a:r>
            <a:endParaRPr lang="en-US" b="1"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For-loop use </a:t>
            </a:r>
            <a:r>
              <a:rPr lang="en-US" b="1" dirty="0" err="1" smtClean="0">
                <a:solidFill>
                  <a:srgbClr val="FFFF00"/>
                </a:solidFill>
              </a:rPr>
              <a:t>Array.map</a:t>
            </a:r>
            <a:r>
              <a:rPr lang="en-US" b="1" dirty="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smtClean="0"/>
              <a:t>numbers</a:t>
            </a:r>
            <a:r>
              <a:rPr lang="en-US" dirty="0" err="1" smtClean="0">
                <a:solidFill>
                  <a:srgbClr val="FFFF00"/>
                </a:solidFill>
              </a:rPr>
              <a:t>.</a:t>
            </a:r>
            <a:r>
              <a:rPr lang="en-US" dirty="0" err="1" smtClean="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extLst>
      <p:ext uri="{BB962C8B-B14F-4D97-AF65-F5344CB8AC3E}">
        <p14:creationId xmlns:p14="http://schemas.microsoft.com/office/powerpoint/2010/main" val="187280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Chaining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1;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a:t>
            </a:r>
            <a:r>
              <a:rPr lang="en-US" dirty="0" smtClean="0"/>
              <a:t>numbers </a:t>
            </a:r>
            <a:r>
              <a:rPr lang="en-US" dirty="0"/>
              <a:t>are", </a:t>
            </a:r>
            <a:r>
              <a:rPr lang="en-US" dirty="0" err="1"/>
              <a:t>newNumbers</a:t>
            </a:r>
            <a:r>
              <a:rPr lang="en-US" dirty="0"/>
              <a:t>); </a:t>
            </a:r>
            <a:r>
              <a:rPr lang="en-US" i="1" dirty="0"/>
              <a:t>// </a:t>
            </a:r>
            <a:r>
              <a:rPr lang="en-US" i="1" dirty="0" smtClean="0"/>
              <a:t>[3,5,7,9]</a:t>
            </a:r>
            <a:endParaRPr lang="en-US" dirty="0"/>
          </a:p>
        </p:txBody>
      </p:sp>
    </p:spTree>
    <p:extLst>
      <p:ext uri="{BB962C8B-B14F-4D97-AF65-F5344CB8AC3E}">
        <p14:creationId xmlns:p14="http://schemas.microsoft.com/office/powerpoint/2010/main" val="187682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Rules map-method</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The amount of input elements is equal to the amount of output elements</a:t>
            </a:r>
          </a:p>
          <a:p>
            <a:pPr marL="180975" indent="0">
              <a:spcBef>
                <a:spcPts val="0"/>
              </a:spcBef>
              <a:buNone/>
            </a:pPr>
            <a:endParaRPr lang="en-US" dirty="0" smtClean="0"/>
          </a:p>
          <a:p>
            <a:pPr marL="180975" indent="0">
              <a:spcBef>
                <a:spcPts val="0"/>
              </a:spcBef>
              <a:buNone/>
            </a:pPr>
            <a:r>
              <a:rPr lang="en-US" b="1" dirty="0"/>
              <a:t>Your callbacks shouldn't 'mutate' values</a:t>
            </a:r>
          </a:p>
          <a:p>
            <a:pPr marL="180975" indent="0">
              <a:spcBef>
                <a:spcPts val="0"/>
              </a:spcBef>
              <a:buNone/>
            </a:pPr>
            <a:endParaRPr lang="en-US" dirty="0" smtClean="0"/>
          </a:p>
          <a:p>
            <a:pPr marL="180975" indent="0">
              <a:spcBef>
                <a:spcPts val="0"/>
              </a:spcBef>
              <a:buNone/>
            </a:pPr>
            <a:r>
              <a:rPr lang="en-US" b="1" dirty="0"/>
              <a:t>Don't cause side-effects!</a:t>
            </a:r>
          </a:p>
          <a:p>
            <a:pPr marL="180975" indent="0">
              <a:spcBef>
                <a:spcPts val="0"/>
              </a:spcBef>
              <a:buNone/>
            </a:pPr>
            <a:endParaRPr lang="en-US" dirty="0"/>
          </a:p>
        </p:txBody>
      </p:sp>
    </p:spTree>
    <p:extLst>
      <p:ext uri="{BB962C8B-B14F-4D97-AF65-F5344CB8AC3E}">
        <p14:creationId xmlns:p14="http://schemas.microsoft.com/office/powerpoint/2010/main" val="150783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a:t>
            </a:r>
            <a:r>
              <a:rPr lang="en-US" dirty="0" smtClean="0"/>
              <a:t>{</a:t>
            </a:r>
          </a:p>
          <a:p>
            <a:pPr marL="180975" indent="0">
              <a:spcBef>
                <a:spcPts val="0"/>
              </a:spcBef>
              <a:buNone/>
            </a:pPr>
            <a:r>
              <a:rPr lang="en-US" dirty="0"/>
              <a:t>	</a:t>
            </a:r>
            <a:r>
              <a:rPr lang="en-US" b="1" dirty="0" smtClean="0"/>
              <a:t>if</a:t>
            </a:r>
            <a:r>
              <a:rPr lang="en-US" dirty="0" smtClean="0"/>
              <a:t>(numbers[</a:t>
            </a:r>
            <a:r>
              <a:rPr lang="en-US" dirty="0" err="1" smtClean="0"/>
              <a:t>i</a:t>
            </a:r>
            <a:r>
              <a:rPr lang="en-US" dirty="0"/>
              <a:t>] </a:t>
            </a:r>
            <a:r>
              <a:rPr lang="en-US" b="1" dirty="0"/>
              <a:t>%</a:t>
            </a:r>
            <a:r>
              <a:rPr lang="en-US" dirty="0"/>
              <a:t> 2 </a:t>
            </a:r>
            <a:r>
              <a:rPr lang="en-US" b="1" dirty="0"/>
              <a:t>!==</a:t>
            </a:r>
            <a:r>
              <a:rPr lang="en-US" dirty="0"/>
              <a:t> 0) { </a:t>
            </a:r>
            <a:endParaRPr lang="en-US" dirty="0" smtClean="0"/>
          </a:p>
          <a:p>
            <a:pPr marL="180975" indent="0">
              <a:spcBef>
                <a:spcPts val="0"/>
              </a:spcBef>
              <a:buNone/>
            </a:pPr>
            <a:r>
              <a:rPr lang="en-US" dirty="0" smtClean="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 </a:t>
            </a:r>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144453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 use </a:t>
            </a:r>
            <a:r>
              <a:rPr lang="en-US" sz="7200" b="1" dirty="0" err="1" smtClean="0">
                <a:solidFill>
                  <a:srgbClr val="FFFF00"/>
                </a:solidFill>
              </a:rPr>
              <a:t>Array.Filter</a:t>
            </a:r>
            <a:r>
              <a:rPr lang="en-US" sz="7200" b="1" dirty="0" smtClean="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filter</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r>
              <a:rPr lang="en-US" b="1" dirty="0"/>
              <a:t>!==</a:t>
            </a:r>
            <a:r>
              <a:rPr lang="en-US" dirty="0"/>
              <a:t> 0); </a:t>
            </a:r>
            <a:endParaRPr lang="en-US" dirty="0" smtClean="0"/>
          </a:p>
          <a:p>
            <a:pPr marL="180975" indent="0">
              <a:spcBef>
                <a:spcPts val="0"/>
              </a:spcBef>
              <a:buNone/>
            </a:pPr>
            <a:r>
              <a:rPr lang="en-US" dirty="0" smtClean="0">
                <a:solidFill>
                  <a:schemeClr val="bg1"/>
                </a:solidFill>
              </a:rPr>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2</a:t>
            </a:r>
            <a:r>
              <a:rPr lang="en-US" dirty="0" smtClean="0"/>
              <a:t>;</a:t>
            </a:r>
          </a:p>
          <a:p>
            <a:pPr marL="180975" indent="0">
              <a:spcBef>
                <a:spcPts val="0"/>
              </a:spcBef>
              <a:buNone/>
            </a:pPr>
            <a:r>
              <a:rPr lang="en-US" dirty="0" smtClean="0"/>
              <a:t>});</a:t>
            </a:r>
            <a:endParaRPr lang="en-US" dirty="0"/>
          </a:p>
          <a:p>
            <a:pPr marL="180975" indent="0">
              <a:spcBef>
                <a:spcPts val="0"/>
              </a:spcBef>
              <a:buNone/>
            </a:pPr>
            <a:endParaRPr lang="en-US" dirty="0" smtClean="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42154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0; </a:t>
            </a:r>
            <a:endParaRPr lang="en-US" dirty="0" smtClean="0"/>
          </a:p>
          <a:p>
            <a:pPr marL="180975" indent="0">
              <a:spcBef>
                <a:spcPts val="0"/>
              </a:spcBef>
              <a:buNone/>
            </a:pPr>
            <a:endParaRPr lang="en-US" b="1" dirty="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totalNumber</a:t>
            </a:r>
            <a:r>
              <a:rPr lang="en-US" dirty="0" smtClean="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03835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 use reduce-method</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dirty="0" smtClean="0"/>
              <a:t> </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a:t>
            </a:r>
            <a:r>
              <a:rPr lang="en-US" dirty="0" smtClean="0"/>
              <a:t> {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reduce</a:t>
            </a:r>
            <a:r>
              <a:rPr lang="en-US" dirty="0" smtClean="0"/>
              <a:t>(</a:t>
            </a:r>
            <a:r>
              <a:rPr lang="en-US" b="1" dirty="0" smtClean="0"/>
              <a:t> </a:t>
            </a:r>
            <a:r>
              <a:rPr lang="en-US" dirty="0" smtClean="0"/>
              <a:t>(</a:t>
            </a:r>
            <a:r>
              <a:rPr lang="en-US" dirty="0"/>
              <a:t>total, number</a:t>
            </a:r>
            <a:r>
              <a:rPr lang="en-US" dirty="0" smtClean="0"/>
              <a:t>) </a:t>
            </a:r>
            <a:r>
              <a:rPr lang="en-US" dirty="0" smtClean="0">
                <a:solidFill>
                  <a:srgbClr val="FFC000"/>
                </a:solidFill>
              </a:rPr>
              <a:t>=&gt;</a:t>
            </a:r>
            <a:r>
              <a:rPr lang="en-US" dirty="0" smtClean="0"/>
              <a:t> { </a:t>
            </a:r>
          </a:p>
          <a:p>
            <a:pPr marL="180975" indent="0">
              <a:spcBef>
                <a:spcPts val="0"/>
              </a:spcBef>
              <a:buNone/>
            </a:pPr>
            <a:r>
              <a:rPr lang="en-US" b="1" dirty="0"/>
              <a:t>	</a:t>
            </a:r>
            <a:r>
              <a:rPr lang="en-US" b="1" dirty="0" smtClean="0"/>
              <a:t>return</a:t>
            </a:r>
            <a:r>
              <a:rPr lang="en-US" dirty="0" smtClean="0"/>
              <a:t> </a:t>
            </a:r>
            <a:r>
              <a:rPr lang="en-US" dirty="0"/>
              <a:t>total </a:t>
            </a:r>
            <a:r>
              <a:rPr lang="en-US" b="1" dirty="0"/>
              <a:t>+</a:t>
            </a:r>
            <a:r>
              <a:rPr lang="en-US" dirty="0"/>
              <a:t> number; </a:t>
            </a:r>
            <a:endParaRPr lang="en-US" dirty="0" smtClean="0"/>
          </a:p>
          <a:p>
            <a:pPr marL="180975" indent="0">
              <a:spcBef>
                <a:spcPts val="0"/>
              </a:spcBef>
              <a:buNone/>
            </a:pPr>
            <a:r>
              <a:rPr lang="en-US" dirty="0" smtClean="0"/>
              <a:t>},</a:t>
            </a:r>
            <a:r>
              <a:rPr lang="en-US" dirty="0" smtClean="0">
                <a:solidFill>
                  <a:srgbClr val="FFFF00"/>
                </a:solidFill>
              </a:rPr>
              <a:t> </a:t>
            </a:r>
            <a:r>
              <a:rPr lang="en-US" dirty="0">
                <a:solidFill>
                  <a:srgbClr val="FFFF00"/>
                </a:solidFill>
              </a:rPr>
              <a:t>0</a:t>
            </a:r>
            <a:r>
              <a:rPr lang="en-US" dirty="0" smtClean="0"/>
              <a:t>);</a:t>
            </a:r>
          </a:p>
          <a:p>
            <a:pPr marL="180975" indent="0">
              <a:spcBef>
                <a:spcPts val="0"/>
              </a:spcBef>
              <a:buNone/>
            </a:pPr>
            <a:endParaRPr lang="en-US" dirty="0" smtClean="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420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200" dirty="0">
                <a:solidFill>
                  <a:srgbClr val="FFFF00"/>
                </a:solidFill>
              </a:rPr>
              <a:t>F</a:t>
            </a:r>
            <a:r>
              <a:rPr lang="en-US" sz="7200" dirty="0" smtClean="0">
                <a:solidFill>
                  <a:srgbClr val="FFFF00"/>
                </a:solidFill>
              </a:rPr>
              <a:t>unctional </a:t>
            </a:r>
            <a:r>
              <a:rPr lang="en-US" sz="7200" dirty="0">
                <a:solidFill>
                  <a:srgbClr val="FFFF00"/>
                </a:solidFill>
              </a:rPr>
              <a:t>paradigm</a:t>
            </a:r>
            <a:endParaRPr lang="en-US" sz="7395" dirty="0">
              <a:solidFill>
                <a:srgbClr val="FFFF00"/>
              </a:solidFill>
            </a:endParaRPr>
          </a:p>
        </p:txBody>
      </p:sp>
      <p:sp>
        <p:nvSpPr>
          <p:cNvPr id="163" name="Shape 163"/>
          <p:cNvSpPr/>
          <p:nvPr/>
        </p:nvSpPr>
        <p:spPr>
          <a:xfrm>
            <a:off x="2842205" y="4932873"/>
            <a:ext cx="7320320" cy="2563103"/>
          </a:xfrm>
          <a:prstGeom prst="rect">
            <a:avLst/>
          </a:prstGeom>
          <a:noFill/>
          <a:ln>
            <a:noFill/>
          </a:ln>
        </p:spPr>
        <p:txBody>
          <a:bodyPr lIns="46578" tIns="46578" rIns="46578" bIns="46578" anchor="ctr" anchorCtr="0">
            <a:noAutofit/>
          </a:bodyPr>
          <a:lstStyle/>
          <a:p>
            <a:pPr marL="180975" algn="ctr"/>
            <a:r>
              <a:rPr lang="en-US" sz="4000" i="1" dirty="0">
                <a:solidFill>
                  <a:schemeClr val="bg1"/>
                </a:solidFill>
              </a:rPr>
              <a:t>Pure Functional Programming is simply about </a:t>
            </a:r>
            <a:endParaRPr lang="en-US" sz="4000" i="1" dirty="0" smtClean="0">
              <a:solidFill>
                <a:schemeClr val="bg1"/>
              </a:solidFill>
            </a:endParaRPr>
          </a:p>
          <a:p>
            <a:pPr marL="180975" algn="ctr"/>
            <a:r>
              <a:rPr lang="en-US" sz="4000" i="1" dirty="0" smtClean="0">
                <a:solidFill>
                  <a:srgbClr val="92D050"/>
                </a:solidFill>
              </a:rPr>
              <a:t>avoiding</a:t>
            </a:r>
            <a:r>
              <a:rPr lang="en-US" sz="4000" i="1" dirty="0" smtClean="0">
                <a:solidFill>
                  <a:schemeClr val="bg1"/>
                </a:solidFill>
              </a:rPr>
              <a:t> </a:t>
            </a:r>
            <a:r>
              <a:rPr lang="en-US" sz="4000" i="1" dirty="0">
                <a:solidFill>
                  <a:schemeClr val="bg1"/>
                </a:solidFill>
              </a:rPr>
              <a:t>side-effects</a:t>
            </a:r>
            <a:r>
              <a:rPr lang="en-US" sz="4000" i="1" dirty="0" smtClean="0">
                <a:solidFill>
                  <a:schemeClr val="bg1"/>
                </a:solidFill>
              </a:rPr>
              <a:t>.</a:t>
            </a:r>
          </a:p>
          <a:p>
            <a:pPr marL="180975" algn="ctr"/>
            <a:endParaRPr lang="en-US" sz="4000" i="1" dirty="0" smtClean="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r>
              <a:rPr lang="en-US" sz="1800" dirty="0">
                <a:solidFill>
                  <a:schemeClr val="bg1"/>
                </a:solidFill>
                <a:latin typeface="Consolas"/>
                <a:ea typeface="Consolas"/>
                <a:cs typeface="Consolas"/>
                <a:sym typeface="Consolas"/>
              </a:rPr>
              <a:t>https://</a:t>
            </a:r>
            <a:r>
              <a:rPr lang="en-US" sz="1800" dirty="0" err="1">
                <a:solidFill>
                  <a:schemeClr val="bg1"/>
                </a:solidFill>
                <a:latin typeface="Consolas"/>
                <a:ea typeface="Consolas"/>
                <a:cs typeface="Consolas"/>
                <a:sym typeface="Consolas"/>
              </a:rPr>
              <a:t>www.aomran.com</a:t>
            </a:r>
            <a:r>
              <a:rPr lang="en-US" sz="1800" dirty="0">
                <a:solidFill>
                  <a:schemeClr val="bg1"/>
                </a:solidFill>
                <a:latin typeface="Consolas"/>
                <a:ea typeface="Consolas"/>
                <a:cs typeface="Consolas"/>
                <a:sym typeface="Consolas"/>
              </a:rPr>
              <a:t>/pure-functional-programming/</a:t>
            </a:r>
            <a:endParaRPr lang="en-US" sz="1800"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146099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r>
              <a:rPr lang="en-US" dirty="0"/>
              <a:t>T</a:t>
            </a:r>
            <a:r>
              <a:rPr lang="en-US" dirty="0" smtClean="0"/>
              <a:t>akes </a:t>
            </a:r>
            <a:r>
              <a:rPr lang="en-US" dirty="0"/>
              <a:t>one or more functions as </a:t>
            </a:r>
            <a:r>
              <a:rPr lang="en-US" dirty="0" smtClean="0">
                <a:solidFill>
                  <a:srgbClr val="FFC000"/>
                </a:solidFill>
              </a:rPr>
              <a:t>input-arguments </a:t>
            </a:r>
          </a:p>
          <a:p>
            <a:pPr marL="1069975" lvl="2" indent="0">
              <a:buNone/>
            </a:pPr>
            <a:r>
              <a:rPr lang="en-US" dirty="0" smtClean="0"/>
              <a:t>		</a:t>
            </a:r>
            <a:r>
              <a:rPr lang="en-US" i="1" dirty="0" smtClean="0">
                <a:solidFill>
                  <a:srgbClr val="92D050"/>
                </a:solidFill>
              </a:rPr>
              <a:t>and / or</a:t>
            </a:r>
          </a:p>
          <a:p>
            <a:r>
              <a:rPr lang="en-US" dirty="0" smtClean="0">
                <a:solidFill>
                  <a:srgbClr val="FFC000"/>
                </a:solidFill>
              </a:rPr>
              <a:t>Returns </a:t>
            </a:r>
            <a:r>
              <a:rPr lang="en-US" dirty="0">
                <a:solidFill>
                  <a:srgbClr val="FFC000"/>
                </a:solidFill>
              </a:rPr>
              <a:t>a function </a:t>
            </a:r>
            <a:r>
              <a:rPr lang="en-US" dirty="0"/>
              <a:t>as its result</a:t>
            </a:r>
          </a:p>
          <a:p>
            <a:pPr marL="180975" indent="0">
              <a:spcBef>
                <a:spcPts val="0"/>
              </a:spcBef>
              <a:buNone/>
            </a:pPr>
            <a:endParaRPr lang="en-US" dirty="0"/>
          </a:p>
        </p:txBody>
      </p:sp>
    </p:spTree>
    <p:extLst>
      <p:ext uri="{BB962C8B-B14F-4D97-AF65-F5344CB8AC3E}">
        <p14:creationId xmlns:p14="http://schemas.microsoft.com/office/powerpoint/2010/main" val="1274399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buNone/>
            </a:pPr>
            <a:r>
              <a:rPr lang="en-US" sz="2000" dirty="0">
                <a:solidFill>
                  <a:srgbClr val="FFC000"/>
                </a:solidFill>
              </a:rPr>
              <a:t>// The function </a:t>
            </a:r>
            <a:r>
              <a:rPr lang="en-US" sz="2000" dirty="0" err="1">
                <a:solidFill>
                  <a:srgbClr val="FFC000"/>
                </a:solidFill>
              </a:rPr>
              <a:t>addThenSquare</a:t>
            </a:r>
            <a:r>
              <a:rPr lang="en-US" sz="2000" dirty="0">
                <a:solidFill>
                  <a:srgbClr val="FFC000"/>
                </a:solidFill>
              </a:rPr>
              <a:t> is made by combining the functions add and square. </a:t>
            </a:r>
            <a:endParaRPr lang="en-US" sz="2000" dirty="0" smtClean="0">
              <a:solidFill>
                <a:srgbClr val="FFC000"/>
              </a:solidFill>
            </a:endParaRPr>
          </a:p>
          <a:p>
            <a:pPr marL="36000" indent="0" fontAlgn="base">
              <a:spcBef>
                <a:spcPts val="1200"/>
              </a:spcBef>
              <a:buNone/>
            </a:pPr>
            <a:r>
              <a:rPr lang="en-US" sz="2800" dirty="0" err="1" smtClean="0"/>
              <a:t>const</a:t>
            </a:r>
            <a:r>
              <a:rPr lang="en-US" sz="2800" dirty="0" smtClean="0"/>
              <a:t> </a:t>
            </a:r>
            <a:r>
              <a:rPr lang="en-US" sz="2800" dirty="0"/>
              <a:t>add = function ( x, y ) { </a:t>
            </a:r>
            <a:endParaRPr lang="en-US" sz="2800" dirty="0" smtClean="0"/>
          </a:p>
          <a:p>
            <a:pPr marL="36000" indent="0" fontAlgn="base">
              <a:spcBef>
                <a:spcPts val="1200"/>
              </a:spcBef>
              <a:buNone/>
            </a:pPr>
            <a:r>
              <a:rPr lang="en-US" sz="2800" dirty="0" smtClean="0"/>
              <a:t>	return </a:t>
            </a:r>
            <a:r>
              <a:rPr lang="en-US" sz="2800" dirty="0"/>
              <a:t>x + y</a:t>
            </a:r>
            <a:r>
              <a:rPr lang="en-US" sz="2800" dirty="0" smtClean="0"/>
              <a:t>;</a:t>
            </a:r>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a:t>square = function ( x ) { </a:t>
            </a:r>
            <a:endParaRPr lang="en-US" sz="2800" dirty="0" smtClean="0"/>
          </a:p>
          <a:p>
            <a:pPr marL="36000" indent="0" fontAlgn="base">
              <a:spcBef>
                <a:spcPts val="1200"/>
              </a:spcBef>
              <a:buNone/>
            </a:pPr>
            <a:r>
              <a:rPr lang="en-US" sz="2800" dirty="0" smtClean="0"/>
              <a:t>	return </a:t>
            </a:r>
            <a:r>
              <a:rPr lang="en-US" sz="2800" dirty="0"/>
              <a:t>x * x; </a:t>
            </a:r>
            <a:endParaRPr lang="en-US" sz="2800" dirty="0" smtClean="0"/>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err="1"/>
              <a:t>addThenSquare</a:t>
            </a:r>
            <a:r>
              <a:rPr lang="en-US" sz="2800" dirty="0"/>
              <a:t> = function ( x, y ) { </a:t>
            </a:r>
            <a:endParaRPr lang="en-US" sz="2800" dirty="0" smtClean="0"/>
          </a:p>
          <a:p>
            <a:pPr marL="36000" indent="0" fontAlgn="base">
              <a:spcBef>
                <a:spcPts val="1200"/>
              </a:spcBef>
              <a:buNone/>
            </a:pPr>
            <a:r>
              <a:rPr lang="en-US" sz="2800" dirty="0" smtClean="0"/>
              <a:t>	return </a:t>
            </a:r>
            <a:r>
              <a:rPr lang="en-US" sz="2800" dirty="0"/>
              <a:t>square(add( x, y )); </a:t>
            </a:r>
            <a:endParaRPr lang="en-US" sz="2800" dirty="0" smtClean="0"/>
          </a:p>
          <a:p>
            <a:pPr marL="36000" indent="0" fontAlgn="base">
              <a:spcBef>
                <a:spcPts val="1200"/>
              </a:spcBef>
              <a:buNone/>
            </a:pPr>
            <a:r>
              <a:rPr lang="en-US" sz="2800" dirty="0" smtClean="0"/>
              <a:t>};</a:t>
            </a:r>
          </a:p>
          <a:p>
            <a:pPr marL="36000" indent="0" fontAlgn="base">
              <a:spcBef>
                <a:spcPts val="1200"/>
              </a:spcBef>
              <a:buNone/>
            </a:pPr>
            <a:r>
              <a:rPr lang="en-US" sz="2800" dirty="0" err="1"/>
              <a:t>const</a:t>
            </a:r>
            <a:r>
              <a:rPr lang="en-US" sz="2800" dirty="0"/>
              <a:t> </a:t>
            </a:r>
            <a:r>
              <a:rPr lang="en-US" sz="2800" dirty="0" smtClean="0"/>
              <a:t>result = </a:t>
            </a:r>
            <a:r>
              <a:rPr lang="en-US" sz="2800" dirty="0" err="1"/>
              <a:t>addThenSquare</a:t>
            </a:r>
            <a:r>
              <a:rPr lang="en-US" sz="2800" dirty="0"/>
              <a:t> </a:t>
            </a:r>
            <a:r>
              <a:rPr lang="en-US" sz="2800" dirty="0" smtClean="0"/>
              <a:t>( 1, 2);</a:t>
            </a:r>
            <a:endParaRPr lang="en-US" sz="2800" dirty="0"/>
          </a:p>
        </p:txBody>
      </p:sp>
    </p:spTree>
    <p:extLst>
      <p:ext uri="{BB962C8B-B14F-4D97-AF65-F5344CB8AC3E}">
        <p14:creationId xmlns:p14="http://schemas.microsoft.com/office/powerpoint/2010/main" val="883521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600" i="1" dirty="0"/>
              <a:t>Currying</a:t>
            </a:r>
            <a:r>
              <a:rPr lang="en-US" sz="3600" dirty="0"/>
              <a:t> is the process of translating a function that takes multiple arguments into a series of functions that each take one argument</a:t>
            </a:r>
            <a:r>
              <a:rPr lang="en-US" sz="3600" dirty="0" smtClean="0"/>
              <a:t>.</a:t>
            </a:r>
          </a:p>
          <a:p>
            <a:pPr marL="180975" indent="0">
              <a:spcBef>
                <a:spcPts val="0"/>
              </a:spcBef>
              <a:buNone/>
            </a:pPr>
            <a:endParaRPr lang="en-US" sz="3600" dirty="0"/>
          </a:p>
          <a:p>
            <a:pPr marL="180975" indent="0">
              <a:spcBef>
                <a:spcPts val="0"/>
              </a:spcBef>
              <a:buNone/>
            </a:pPr>
            <a:r>
              <a:rPr lang="en-US" sz="3600" dirty="0"/>
              <a:t>https://</a:t>
            </a:r>
            <a:r>
              <a:rPr lang="en-US" sz="3600" dirty="0" err="1"/>
              <a:t>www.sitepoint.com</a:t>
            </a:r>
            <a:r>
              <a:rPr lang="en-US" sz="3600" dirty="0"/>
              <a:t>/currying-in-functional-</a:t>
            </a:r>
            <a:r>
              <a:rPr lang="en-US" sz="3600" dirty="0" err="1"/>
              <a:t>javascript</a:t>
            </a:r>
            <a:r>
              <a:rPr lang="en-US" sz="3600" dirty="0"/>
              <a:t>/</a:t>
            </a:r>
          </a:p>
        </p:txBody>
      </p:sp>
    </p:spTree>
    <p:extLst>
      <p:ext uri="{BB962C8B-B14F-4D97-AF65-F5344CB8AC3E}">
        <p14:creationId xmlns:p14="http://schemas.microsoft.com/office/powerpoint/2010/main" val="18540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a:t>function </a:t>
            </a:r>
            <a:r>
              <a:rPr lang="en-US" sz="2400" b="1" dirty="0"/>
              <a:t>sum3</a:t>
            </a:r>
            <a:r>
              <a:rPr lang="en-US" sz="2400" dirty="0"/>
              <a:t>(x, y, z) {</a:t>
            </a:r>
            <a:br>
              <a:rPr lang="en-US" sz="2400" dirty="0"/>
            </a:br>
            <a:r>
              <a:rPr lang="en-US" sz="2400" dirty="0" smtClean="0"/>
              <a:t>	return </a:t>
            </a:r>
            <a:r>
              <a:rPr lang="en-US" sz="2400" dirty="0"/>
              <a:t>x + y + z;</a:t>
            </a:r>
            <a:br>
              <a:rPr lang="en-US" sz="2400" dirty="0"/>
            </a:br>
            <a:r>
              <a:rPr lang="en-US" sz="2400" dirty="0" smtClean="0"/>
              <a:t>}</a:t>
            </a:r>
          </a:p>
          <a:p>
            <a:pPr marL="180975" indent="0">
              <a:spcBef>
                <a:spcPts val="0"/>
              </a:spcBef>
              <a:buNone/>
            </a:pPr>
            <a:r>
              <a:rPr lang="en-US" sz="2400" dirty="0" err="1" smtClean="0"/>
              <a:t>console.log</a:t>
            </a:r>
            <a:r>
              <a:rPr lang="en-US" sz="2400" dirty="0" smtClean="0"/>
              <a:t>(sum3(1</a:t>
            </a:r>
            <a:r>
              <a:rPr lang="en-US" sz="2400" dirty="0"/>
              <a:t>, 2, 3) // </a:t>
            </a:r>
            <a:r>
              <a:rPr lang="en-US" sz="2400" dirty="0" smtClean="0"/>
              <a:t>6</a:t>
            </a:r>
          </a:p>
          <a:p>
            <a:pPr marL="180975" indent="0">
              <a:spcBef>
                <a:spcPts val="0"/>
              </a:spcBef>
              <a:buNone/>
            </a:pPr>
            <a:endParaRPr lang="en-US" sz="2400" dirty="0"/>
          </a:p>
          <a:p>
            <a:pPr marL="180975" indent="0">
              <a:spcBef>
                <a:spcPts val="0"/>
              </a:spcBef>
              <a:buNone/>
            </a:pPr>
            <a:endParaRPr lang="en-US" sz="2400" dirty="0" smtClean="0"/>
          </a:p>
          <a:p>
            <a:pPr marL="180975" indent="0">
              <a:spcBef>
                <a:spcPts val="0"/>
              </a:spcBef>
              <a:buNone/>
            </a:pPr>
            <a:r>
              <a:rPr lang="en-US" sz="2400" b="1" i="1" u="sng" dirty="0" smtClean="0">
                <a:solidFill>
                  <a:srgbClr val="FFC000"/>
                </a:solidFill>
              </a:rPr>
              <a:t>Currying</a:t>
            </a:r>
          </a:p>
          <a:p>
            <a:pPr marL="180975" indent="0">
              <a:spcBef>
                <a:spcPts val="0"/>
              </a:spcBef>
              <a:buNone/>
            </a:pPr>
            <a:r>
              <a:rPr lang="mr-IN" sz="2400" dirty="0" err="1"/>
              <a:t>function</a:t>
            </a:r>
            <a:r>
              <a:rPr lang="mr-IN" sz="2400" dirty="0"/>
              <a:t> sum3(</a:t>
            </a:r>
            <a:r>
              <a:rPr lang="mr-IN" sz="2400" b="1" dirty="0" err="1"/>
              <a:t>x</a:t>
            </a:r>
            <a:r>
              <a:rPr lang="mr-IN" sz="2400" dirty="0"/>
              <a: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y</a:t>
            </a:r>
            <a:r>
              <a:rPr lang="mr-IN" sz="2400" dirty="0"/>
              <a:t>) =&gt;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z</a:t>
            </a:r>
            <a:r>
              <a:rPr lang="mr-IN" sz="2400" dirty="0"/>
              <a:t>) =&gt; {</a:t>
            </a:r>
            <a:br>
              <a:rPr lang="mr-IN" sz="2400" dirty="0"/>
            </a:br>
            <a:r>
              <a:rPr lang="nl-NL" sz="2400" dirty="0" smtClean="0"/>
              <a:t>			</a:t>
            </a:r>
            <a:r>
              <a:rPr lang="mr-IN" sz="2400" dirty="0" err="1" smtClean="0"/>
              <a:t>return</a:t>
            </a:r>
            <a:r>
              <a:rPr lang="mr-IN" sz="2400" dirty="0" smtClean="0"/>
              <a:t> </a:t>
            </a:r>
            <a:r>
              <a:rPr lang="mr-IN" sz="2400" dirty="0" err="1"/>
              <a:t>x</a:t>
            </a:r>
            <a:r>
              <a:rPr lang="mr-IN" sz="2400" dirty="0"/>
              <a:t> + </a:t>
            </a:r>
            <a:r>
              <a:rPr lang="mr-IN" sz="2400" dirty="0" err="1"/>
              <a:t>y</a:t>
            </a:r>
            <a:r>
              <a:rPr lang="mr-IN" sz="2400" dirty="0"/>
              <a:t> + </a:t>
            </a:r>
            <a:r>
              <a:rPr lang="mr-IN" sz="2400" dirty="0" err="1"/>
              <a:t>z</a:t>
            </a:r>
            <a:r>
              <a:rPr lang="mr-IN" sz="2400" dirty="0"/>
              <a:t>;</a:t>
            </a:r>
            <a:br>
              <a:rPr lang="mr-IN" sz="2400" dirty="0"/>
            </a:br>
            <a:r>
              <a:rPr lang="nl-NL" sz="2400" dirty="0" smtClean="0"/>
              <a:t>		</a:t>
            </a:r>
            <a:r>
              <a:rPr lang="mr-IN" sz="2400" dirty="0" smtClean="0"/>
              <a:t>};</a:t>
            </a:r>
            <a:r>
              <a:rPr lang="mr-IN" sz="2400" dirty="0"/>
              <a:t/>
            </a:r>
            <a:br>
              <a:rPr lang="mr-IN" sz="2400" dirty="0"/>
            </a:br>
            <a:r>
              <a:rPr lang="nl-NL" sz="2400" dirty="0" smtClean="0"/>
              <a:t>	</a:t>
            </a:r>
            <a:r>
              <a:rPr lang="mr-IN" sz="2400" dirty="0" smtClean="0"/>
              <a:t>};</a:t>
            </a:r>
            <a:r>
              <a:rPr lang="mr-IN" sz="2400" dirty="0"/>
              <a:t/>
            </a:r>
            <a:br>
              <a:rPr lang="mr-IN" sz="2400" dirty="0"/>
            </a:br>
            <a:r>
              <a:rPr lang="mr-IN" sz="2400" dirty="0" smtClean="0"/>
              <a:t>}</a:t>
            </a:r>
            <a:endParaRPr lang="nl-NL" sz="2400" dirty="0" smtClean="0"/>
          </a:p>
          <a:p>
            <a:pPr marL="180975" indent="0">
              <a:spcBef>
                <a:spcPts val="0"/>
              </a:spcBef>
              <a:buNone/>
            </a:pPr>
            <a:r>
              <a:rPr lang="mr-IN" sz="2400" dirty="0"/>
              <a:t/>
            </a:r>
            <a:br>
              <a:rPr lang="mr-IN" sz="2400" dirty="0"/>
            </a:br>
            <a:r>
              <a:rPr lang="mr-IN" sz="2400" dirty="0" err="1"/>
              <a:t>console.log</a:t>
            </a:r>
            <a:r>
              <a:rPr lang="mr-IN" sz="2400" dirty="0"/>
              <a:t>(</a:t>
            </a:r>
            <a:r>
              <a:rPr lang="mr-IN" sz="2400" b="1" dirty="0"/>
              <a:t>sum3(1)(2)(3)</a:t>
            </a:r>
            <a:r>
              <a:rPr lang="mr-IN" sz="2400" dirty="0"/>
              <a:t>) // 6</a:t>
            </a:r>
            <a:endParaRPr lang="en-US" sz="2400" dirty="0" smtClean="0"/>
          </a:p>
          <a:p>
            <a:pPr marL="180975" indent="0">
              <a:spcBef>
                <a:spcPts val="0"/>
              </a:spcBef>
              <a:buNone/>
            </a:pPr>
            <a:endParaRPr lang="en-US" sz="2400" dirty="0"/>
          </a:p>
          <a:p>
            <a:pPr marL="180975" indent="0">
              <a:spcBef>
                <a:spcPts val="0"/>
              </a:spcBef>
              <a:buNone/>
            </a:pPr>
            <a:endParaRPr lang="en-US" sz="2400" dirty="0"/>
          </a:p>
        </p:txBody>
      </p:sp>
    </p:spTree>
    <p:extLst>
      <p:ext uri="{BB962C8B-B14F-4D97-AF65-F5344CB8AC3E}">
        <p14:creationId xmlns:p14="http://schemas.microsoft.com/office/powerpoint/2010/main" val="2053333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err="1"/>
              <a:t>const</a:t>
            </a:r>
            <a:r>
              <a:rPr lang="en-US" sz="2400" dirty="0"/>
              <a:t> </a:t>
            </a:r>
            <a:r>
              <a:rPr lang="en-US" sz="2400" dirty="0">
                <a:solidFill>
                  <a:srgbClr val="FFC000"/>
                </a:solidFill>
              </a:rPr>
              <a:t>multiply </a:t>
            </a:r>
            <a:r>
              <a:rPr lang="en-US" sz="2400" dirty="0"/>
              <a:t>= function ( x, y ) { </a:t>
            </a:r>
            <a:endParaRPr lang="en-US" sz="2400" dirty="0" smtClean="0"/>
          </a:p>
          <a:p>
            <a:pPr marL="180975" indent="0">
              <a:spcBef>
                <a:spcPts val="0"/>
              </a:spcBef>
              <a:buNone/>
            </a:pPr>
            <a:r>
              <a:rPr lang="en-US" sz="2400" dirty="0" smtClean="0"/>
              <a:t>	return </a:t>
            </a:r>
            <a:r>
              <a:rPr lang="en-US" sz="2400" dirty="0"/>
              <a:t>x * y;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a:solidFill>
                  <a:srgbClr val="FFC000"/>
                </a:solidFill>
              </a:rPr>
              <a:t>curry </a:t>
            </a:r>
            <a:r>
              <a:rPr lang="en-US" sz="2400" dirty="0"/>
              <a:t>= function ( </a:t>
            </a:r>
            <a:r>
              <a:rPr lang="en-US" sz="2400" dirty="0" err="1"/>
              <a:t>fn</a:t>
            </a:r>
            <a:r>
              <a:rPr lang="en-US" sz="2400" dirty="0"/>
              <a:t> ) { </a:t>
            </a:r>
            <a:endParaRPr lang="en-US" sz="2400" dirty="0" smtClean="0"/>
          </a:p>
          <a:p>
            <a:pPr marL="180975" indent="0">
              <a:spcBef>
                <a:spcPts val="0"/>
              </a:spcBef>
              <a:buNone/>
            </a:pPr>
            <a:r>
              <a:rPr lang="en-US" sz="2400" dirty="0"/>
              <a:t>	</a:t>
            </a:r>
            <a:r>
              <a:rPr lang="en-US" sz="2400" dirty="0" smtClean="0"/>
              <a:t>return </a:t>
            </a:r>
            <a:r>
              <a:rPr lang="en-US" sz="2400" dirty="0"/>
              <a:t>function ( x ) { </a:t>
            </a:r>
            <a:endParaRPr lang="en-US" sz="2400" dirty="0" smtClean="0"/>
          </a:p>
          <a:p>
            <a:pPr marL="180975" indent="0">
              <a:spcBef>
                <a:spcPts val="0"/>
              </a:spcBef>
              <a:buNone/>
            </a:pPr>
            <a:r>
              <a:rPr lang="en-US" sz="2400" dirty="0"/>
              <a:t>	</a:t>
            </a:r>
            <a:r>
              <a:rPr lang="en-US" sz="2400" dirty="0" smtClean="0"/>
              <a:t>	return </a:t>
            </a:r>
            <a:r>
              <a:rPr lang="en-US" sz="2400" dirty="0"/>
              <a:t>function ( y ) { </a:t>
            </a:r>
            <a:endParaRPr lang="en-US" sz="2400" dirty="0" smtClean="0"/>
          </a:p>
          <a:p>
            <a:pPr marL="180975" indent="0">
              <a:spcBef>
                <a:spcPts val="0"/>
              </a:spcBef>
              <a:buNone/>
            </a:pPr>
            <a:r>
              <a:rPr lang="en-US" sz="2400" dirty="0"/>
              <a:t>	</a:t>
            </a:r>
            <a:r>
              <a:rPr lang="en-US" sz="2400" dirty="0" smtClean="0"/>
              <a:t>		return </a:t>
            </a:r>
            <a:r>
              <a:rPr lang="en-US" sz="2400" dirty="0" err="1"/>
              <a:t>fn</a:t>
            </a:r>
            <a:r>
              <a:rPr lang="en-US" sz="2400" dirty="0"/>
              <a:t>( x, y ); </a:t>
            </a:r>
            <a:endParaRPr lang="en-US" sz="2400" dirty="0" smtClean="0"/>
          </a:p>
          <a:p>
            <a:pPr marL="180975" indent="0">
              <a:spcBef>
                <a:spcPts val="0"/>
              </a:spcBef>
              <a:buNone/>
            </a:pPr>
            <a:r>
              <a:rPr lang="en-US" sz="2400" dirty="0" smtClean="0"/>
              <a:t>		};</a:t>
            </a:r>
          </a:p>
          <a:p>
            <a:pPr marL="180975" indent="0">
              <a:spcBef>
                <a:spcPts val="0"/>
              </a:spcBef>
              <a:buNone/>
            </a:pPr>
            <a:r>
              <a:rPr lang="en-US" sz="2400" dirty="0" smtClean="0"/>
              <a:t>	 </a:t>
            </a:r>
            <a:r>
              <a:rPr lang="en-US" sz="2400" dirty="0"/>
              <a:t>};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err="1"/>
              <a:t>curriedMultiply</a:t>
            </a:r>
            <a:r>
              <a:rPr lang="en-US" sz="2400" dirty="0"/>
              <a:t> = </a:t>
            </a:r>
            <a:r>
              <a:rPr lang="en-US" sz="2400" dirty="0">
                <a:solidFill>
                  <a:srgbClr val="FFC000"/>
                </a:solidFill>
              </a:rPr>
              <a:t>curry</a:t>
            </a:r>
            <a:r>
              <a:rPr lang="en-US" sz="2400" dirty="0"/>
              <a:t>( multiply ); </a:t>
            </a:r>
            <a:endParaRPr lang="en-US" sz="2400" dirty="0" smtClean="0"/>
          </a:p>
          <a:p>
            <a:pPr marL="180975" indent="0">
              <a:spcBef>
                <a:spcPts val="0"/>
              </a:spcBef>
              <a:buNone/>
            </a:pPr>
            <a:r>
              <a:rPr lang="en-US" sz="2400" dirty="0" err="1" smtClean="0"/>
              <a:t>const</a:t>
            </a:r>
            <a:r>
              <a:rPr lang="en-US" sz="2400" dirty="0" smtClean="0"/>
              <a:t> </a:t>
            </a:r>
            <a:r>
              <a:rPr lang="en-US" sz="2400" dirty="0"/>
              <a:t>double = </a:t>
            </a:r>
            <a:r>
              <a:rPr lang="en-US" sz="2400" dirty="0" err="1"/>
              <a:t>curriedMultiply</a:t>
            </a:r>
            <a:r>
              <a:rPr lang="en-US" sz="2400" dirty="0"/>
              <a:t>( 2 ); </a:t>
            </a:r>
            <a:endParaRPr lang="en-US" sz="2400" dirty="0" smtClean="0"/>
          </a:p>
          <a:p>
            <a:pPr marL="180975" indent="0">
              <a:spcBef>
                <a:spcPts val="0"/>
              </a:spcBef>
              <a:buNone/>
            </a:pPr>
            <a:r>
              <a:rPr lang="en-US" sz="2400" dirty="0" err="1" smtClean="0"/>
              <a:t>const</a:t>
            </a:r>
            <a:r>
              <a:rPr lang="en-US" sz="2400" dirty="0" smtClean="0"/>
              <a:t> </a:t>
            </a:r>
            <a:r>
              <a:rPr lang="en-US" sz="2400" dirty="0"/>
              <a:t>triple = </a:t>
            </a:r>
            <a:r>
              <a:rPr lang="en-US" sz="2400" dirty="0" err="1"/>
              <a:t>curriedMultiply</a:t>
            </a:r>
            <a:r>
              <a:rPr lang="en-US" sz="2400" dirty="0"/>
              <a:t>( 3 ); </a:t>
            </a:r>
            <a:endParaRPr lang="en-US" sz="2400" dirty="0" smtClean="0"/>
          </a:p>
          <a:p>
            <a:pPr marL="180975" indent="0">
              <a:spcBef>
                <a:spcPts val="0"/>
              </a:spcBef>
              <a:buNone/>
            </a:pPr>
            <a:r>
              <a:rPr lang="en-US" sz="2400" dirty="0" err="1" smtClean="0"/>
              <a:t>const</a:t>
            </a:r>
            <a:r>
              <a:rPr lang="en-US" sz="2400" dirty="0" smtClean="0"/>
              <a:t> </a:t>
            </a:r>
            <a:r>
              <a:rPr lang="en-US" sz="2400" dirty="0"/>
              <a:t>quadruple = </a:t>
            </a:r>
            <a:r>
              <a:rPr lang="en-US" sz="2400" dirty="0" err="1"/>
              <a:t>curriedMultiply</a:t>
            </a:r>
            <a:r>
              <a:rPr lang="en-US" sz="2400" dirty="0"/>
              <a:t>( 4 ); </a:t>
            </a:r>
            <a:endParaRPr lang="en-US" sz="2400" dirty="0" smtClean="0"/>
          </a:p>
          <a:p>
            <a:pPr marL="180975" indent="0">
              <a:spcBef>
                <a:spcPts val="0"/>
              </a:spcBef>
              <a:buNone/>
            </a:pPr>
            <a:endParaRPr lang="en-US" sz="2400" dirty="0"/>
          </a:p>
          <a:p>
            <a:pPr marL="180975" indent="0">
              <a:spcBef>
                <a:spcPts val="0"/>
              </a:spcBef>
              <a:buNone/>
            </a:pPr>
            <a:r>
              <a:rPr lang="en-US" sz="2400" dirty="0" err="1" smtClean="0"/>
              <a:t>console.log</a:t>
            </a:r>
            <a:r>
              <a:rPr lang="en-US" sz="2400" dirty="0" smtClean="0"/>
              <a:t>(triple</a:t>
            </a:r>
            <a:r>
              <a:rPr lang="en-US" sz="2400" dirty="0"/>
              <a:t>( 6 )); // 18</a:t>
            </a:r>
          </a:p>
        </p:txBody>
      </p:sp>
    </p:spTree>
    <p:extLst>
      <p:ext uri="{BB962C8B-B14F-4D97-AF65-F5344CB8AC3E}">
        <p14:creationId xmlns:p14="http://schemas.microsoft.com/office/powerpoint/2010/main" val="1283732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Recursion</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200" dirty="0" err="1"/>
              <a:t>const</a:t>
            </a:r>
            <a:r>
              <a:rPr lang="en-US" sz="3200" dirty="0"/>
              <a:t> </a:t>
            </a:r>
            <a:r>
              <a:rPr lang="en-US" sz="3200" b="1" dirty="0">
                <a:solidFill>
                  <a:srgbClr val="92D050"/>
                </a:solidFill>
              </a:rPr>
              <a:t>factorial</a:t>
            </a:r>
            <a:r>
              <a:rPr lang="en-US" sz="3200" dirty="0"/>
              <a:t> = function ( n ) { </a:t>
            </a:r>
            <a:endParaRPr lang="en-US" sz="3200" dirty="0" smtClean="0"/>
          </a:p>
          <a:p>
            <a:pPr marL="180975" indent="0">
              <a:spcBef>
                <a:spcPts val="0"/>
              </a:spcBef>
              <a:buNone/>
            </a:pPr>
            <a:r>
              <a:rPr lang="en-US" sz="3200" dirty="0"/>
              <a:t>	</a:t>
            </a:r>
            <a:r>
              <a:rPr lang="en-US" sz="3200" dirty="0" smtClean="0"/>
              <a:t>if </a:t>
            </a:r>
            <a:r>
              <a:rPr lang="en-US" sz="3200" dirty="0"/>
              <a:t>( n === 0 ) { </a:t>
            </a:r>
            <a:endParaRPr lang="en-US" sz="3200" dirty="0" smtClean="0"/>
          </a:p>
          <a:p>
            <a:pPr marL="180975" indent="0">
              <a:spcBef>
                <a:spcPts val="0"/>
              </a:spcBef>
              <a:buNone/>
            </a:pPr>
            <a:r>
              <a:rPr lang="en-US" sz="3200" dirty="0"/>
              <a:t>	</a:t>
            </a:r>
            <a:r>
              <a:rPr lang="en-US" sz="3200" dirty="0" smtClean="0"/>
              <a:t>	return </a:t>
            </a:r>
            <a:r>
              <a:rPr lang="en-US" sz="3200" dirty="0"/>
              <a:t>1</a:t>
            </a:r>
            <a:r>
              <a:rPr lang="en-US" sz="3200" dirty="0" smtClean="0"/>
              <a:t>;</a:t>
            </a:r>
          </a:p>
          <a:p>
            <a:pPr marL="180975" indent="0">
              <a:spcBef>
                <a:spcPts val="0"/>
              </a:spcBef>
              <a:buNone/>
            </a:pPr>
            <a:r>
              <a:rPr lang="en-US" sz="3200" dirty="0"/>
              <a:t>	</a:t>
            </a:r>
            <a:r>
              <a:rPr lang="en-US" sz="3200" dirty="0" smtClean="0"/>
              <a:t> </a:t>
            </a:r>
            <a:r>
              <a:rPr lang="en-US" sz="3200" dirty="0"/>
              <a:t>} </a:t>
            </a:r>
            <a:endParaRPr lang="en-US" sz="3200" dirty="0" smtClean="0"/>
          </a:p>
          <a:p>
            <a:pPr marL="180975" indent="0">
              <a:spcBef>
                <a:spcPts val="0"/>
              </a:spcBef>
              <a:buNone/>
            </a:pPr>
            <a:r>
              <a:rPr lang="en-US" sz="3200" dirty="0"/>
              <a:t>	</a:t>
            </a:r>
            <a:r>
              <a:rPr lang="en-US" sz="3200" dirty="0" smtClean="0"/>
              <a:t>return </a:t>
            </a:r>
            <a:r>
              <a:rPr lang="en-US" sz="3200" dirty="0"/>
              <a:t>n * </a:t>
            </a:r>
            <a:r>
              <a:rPr lang="en-US" sz="3200" b="1" dirty="0">
                <a:solidFill>
                  <a:srgbClr val="92D050"/>
                </a:solidFill>
              </a:rPr>
              <a:t>factorial</a:t>
            </a:r>
            <a:r>
              <a:rPr lang="en-US" sz="3200" dirty="0"/>
              <a:t>( n - 1 ); </a:t>
            </a:r>
            <a:endParaRPr lang="en-US" sz="3200" dirty="0" smtClean="0"/>
          </a:p>
          <a:p>
            <a:pPr marL="180975" indent="0">
              <a:spcBef>
                <a:spcPts val="0"/>
              </a:spcBef>
              <a:buNone/>
            </a:pPr>
            <a:r>
              <a:rPr lang="en-US" sz="3200" dirty="0" smtClean="0"/>
              <a:t>}; </a:t>
            </a:r>
          </a:p>
          <a:p>
            <a:pPr marL="180975" indent="0">
              <a:spcBef>
                <a:spcPts val="0"/>
              </a:spcBef>
              <a:buNone/>
            </a:pPr>
            <a:endParaRPr lang="en-US" sz="3200" dirty="0" smtClean="0"/>
          </a:p>
          <a:p>
            <a:pPr marL="180975" indent="0">
              <a:spcBef>
                <a:spcPts val="0"/>
              </a:spcBef>
              <a:buNone/>
            </a:pPr>
            <a:r>
              <a:rPr lang="en-US" sz="3200" dirty="0" err="1" smtClean="0"/>
              <a:t>console.log</a:t>
            </a:r>
            <a:r>
              <a:rPr lang="en-US" sz="3200" dirty="0" smtClean="0"/>
              <a:t>(</a:t>
            </a:r>
            <a:r>
              <a:rPr lang="en-US" sz="3200" b="1" dirty="0" smtClean="0">
                <a:solidFill>
                  <a:srgbClr val="92D050"/>
                </a:solidFill>
              </a:rPr>
              <a:t>factorial</a:t>
            </a:r>
            <a:r>
              <a:rPr lang="en-US" sz="3200" dirty="0"/>
              <a:t>( 10 )); // 3628800</a:t>
            </a:r>
          </a:p>
        </p:txBody>
      </p:sp>
    </p:spTree>
    <p:extLst>
      <p:ext uri="{BB962C8B-B14F-4D97-AF65-F5344CB8AC3E}">
        <p14:creationId xmlns:p14="http://schemas.microsoft.com/office/powerpoint/2010/main" val="2035945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82480" y="0"/>
            <a:ext cx="11099700" cy="2159100"/>
          </a:xfrm>
          <a:prstGeom prst="rect">
            <a:avLst/>
          </a:prstGeom>
        </p:spPr>
        <p:txBody>
          <a:bodyPr lIns="91425" tIns="91425" rIns="91425" bIns="91425" anchor="ctr" anchorCtr="0">
            <a:noAutofit/>
          </a:bodyPr>
          <a:lstStyle/>
          <a:p>
            <a:r>
              <a:rPr lang="en-US" sz="6000" b="1" dirty="0" smtClean="0">
                <a:solidFill>
                  <a:srgbClr val="C00000"/>
                </a:solidFill>
              </a:rPr>
              <a:t>Exercise </a:t>
            </a:r>
            <a:r>
              <a:rPr lang="en-US" sz="6000" b="1" dirty="0" err="1" smtClean="0">
                <a:solidFill>
                  <a:srgbClr val="C00000"/>
                </a:solidFill>
              </a:rPr>
              <a:t>Array.Reduce</a:t>
            </a:r>
            <a:r>
              <a:rPr lang="en-US" sz="6000" b="1" dirty="0" smtClean="0">
                <a:solidFill>
                  <a:srgbClr val="C00000"/>
                </a:solidFill>
              </a:rPr>
              <a:t>()</a:t>
            </a:r>
            <a:endParaRPr lang="en-US" sz="6000"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smtClean="0"/>
              <a:t>const</a:t>
            </a:r>
            <a:r>
              <a:rPr lang="en-US" sz="3200" dirty="0" smtClean="0"/>
              <a:t> </a:t>
            </a:r>
            <a:r>
              <a:rPr lang="en-US" sz="3200" dirty="0">
                <a:solidFill>
                  <a:srgbClr val="FFC000"/>
                </a:solidFill>
              </a:rPr>
              <a:t>array1</a:t>
            </a:r>
            <a:r>
              <a:rPr lang="en-US" sz="3200" dirty="0"/>
              <a:t> = [1, 2, 3, 4</a:t>
            </a:r>
            <a:r>
              <a:rPr lang="en-US" sz="3200" dirty="0" smtClean="0"/>
              <a:t>];</a:t>
            </a:r>
          </a:p>
          <a:p>
            <a:pPr marL="180975" indent="0">
              <a:spcBef>
                <a:spcPts val="0"/>
              </a:spcBef>
              <a:buNone/>
            </a:pPr>
            <a:endParaRPr lang="en-US" sz="3200" dirty="0"/>
          </a:p>
          <a:p>
            <a:pPr marL="180975" indent="0">
              <a:spcBef>
                <a:spcPts val="0"/>
              </a:spcBef>
              <a:buNone/>
            </a:pPr>
            <a:r>
              <a:rPr lang="en-US" sz="3200" dirty="0" err="1" smtClean="0"/>
              <a:t>const</a:t>
            </a:r>
            <a:r>
              <a:rPr lang="en-US" sz="3200" dirty="0" smtClean="0"/>
              <a:t> </a:t>
            </a:r>
            <a:r>
              <a:rPr lang="en-US" sz="3200" dirty="0">
                <a:solidFill>
                  <a:srgbClr val="FFC000"/>
                </a:solidFill>
              </a:rPr>
              <a:t>reducer</a:t>
            </a:r>
            <a:r>
              <a:rPr lang="en-US" sz="3200" dirty="0"/>
              <a:t> = (accumulator, </a:t>
            </a:r>
            <a:r>
              <a:rPr lang="en-US" sz="3200" dirty="0" err="1"/>
              <a:t>currentValue</a:t>
            </a:r>
            <a:r>
              <a:rPr lang="en-US" sz="3200" dirty="0"/>
              <a:t>) =&gt; accumulator + </a:t>
            </a:r>
            <a:r>
              <a:rPr lang="en-US" sz="3200" dirty="0" err="1"/>
              <a:t>currentValue</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a:solidFill>
                  <a:srgbClr val="FFFF00"/>
                </a:solidFill>
              </a:rPr>
              <a:t>Questions</a:t>
            </a:r>
            <a:r>
              <a:rPr lang="en-US" sz="3200" u="sng" dirty="0" smtClean="0">
                <a:solidFill>
                  <a:srgbClr val="FFFF00"/>
                </a:solidFill>
              </a:rPr>
              <a:t>:</a:t>
            </a:r>
            <a:endParaRPr lang="en-US" sz="3200" dirty="0">
              <a:solidFill>
                <a:srgbClr val="FFFF00"/>
              </a:solidFill>
            </a:endParaRPr>
          </a:p>
          <a:p>
            <a:pPr marL="695325" indent="-514350">
              <a:spcBef>
                <a:spcPts val="0"/>
              </a:spcBef>
              <a:buAutoNum type="arabicPeriod"/>
            </a:pPr>
            <a:r>
              <a:rPr lang="en-US" sz="3200" dirty="0" smtClean="0">
                <a:solidFill>
                  <a:srgbClr val="FFC000"/>
                </a:solidFill>
              </a:rPr>
              <a:t>add </a:t>
            </a:r>
            <a:r>
              <a:rPr lang="en-US" sz="3200" dirty="0">
                <a:solidFill>
                  <a:srgbClr val="FFC000"/>
                </a:solidFill>
              </a:rPr>
              <a:t>all values </a:t>
            </a:r>
            <a:r>
              <a:rPr lang="en-US" sz="3200" dirty="0" smtClean="0">
                <a:solidFill>
                  <a:srgbClr val="FFC000"/>
                </a:solidFill>
              </a:rPr>
              <a:t>in the </a:t>
            </a:r>
            <a:r>
              <a:rPr lang="en-US" sz="3200" dirty="0">
                <a:solidFill>
                  <a:srgbClr val="FFC000"/>
                </a:solidFill>
              </a:rPr>
              <a:t>array and print the total. Only use: </a:t>
            </a:r>
            <a:r>
              <a:rPr lang="en-US" sz="3200" dirty="0" err="1">
                <a:solidFill>
                  <a:srgbClr val="FFC000"/>
                </a:solidFill>
              </a:rPr>
              <a:t>Array.reduce</a:t>
            </a:r>
            <a:r>
              <a:rPr lang="en-US" sz="3200" dirty="0">
                <a:solidFill>
                  <a:srgbClr val="FFC000"/>
                </a:solidFill>
              </a:rPr>
              <a:t> </a:t>
            </a:r>
            <a:r>
              <a:rPr lang="en-US" sz="3200" dirty="0" smtClean="0">
                <a:solidFill>
                  <a:srgbClr val="FFC000"/>
                </a:solidFill>
              </a:rPr>
              <a:t>()</a:t>
            </a:r>
          </a:p>
          <a:p>
            <a:pPr marL="695325" indent="-514350">
              <a:spcBef>
                <a:spcPts val="0"/>
              </a:spcBef>
              <a:buAutoNum type="arabicPeriod"/>
            </a:pPr>
            <a:endParaRPr lang="en-US" sz="3200" b="1" dirty="0">
              <a:solidFill>
                <a:srgbClr val="FFC000"/>
              </a:solidFill>
            </a:endParaRPr>
          </a:p>
          <a:p>
            <a:pPr marL="180975" indent="0">
              <a:spcBef>
                <a:spcPts val="0"/>
              </a:spcBef>
              <a:buNone/>
            </a:pPr>
            <a:r>
              <a:rPr lang="en-US" sz="3200" b="1" dirty="0" smtClean="0">
                <a:solidFill>
                  <a:srgbClr val="FFC000"/>
                </a:solidFill>
              </a:rPr>
              <a:t>2. </a:t>
            </a:r>
            <a:r>
              <a:rPr lang="en-US" sz="3200" dirty="0">
                <a:solidFill>
                  <a:srgbClr val="FFC000"/>
                </a:solidFill>
              </a:rPr>
              <a:t>add all values </a:t>
            </a:r>
            <a:r>
              <a:rPr lang="en-US" sz="3200" dirty="0" smtClean="0">
                <a:solidFill>
                  <a:srgbClr val="FFC000"/>
                </a:solidFill>
              </a:rPr>
              <a:t>in </a:t>
            </a:r>
            <a:r>
              <a:rPr lang="en-US" sz="3200" dirty="0">
                <a:solidFill>
                  <a:srgbClr val="FFC000"/>
                </a:solidFill>
              </a:rPr>
              <a:t>the array + add an initial value and print the total. Only use: </a:t>
            </a:r>
            <a:r>
              <a:rPr lang="en-US" sz="3200" dirty="0" err="1">
                <a:solidFill>
                  <a:srgbClr val="FFC000"/>
                </a:solidFill>
              </a:rPr>
              <a:t>Array.reduce</a:t>
            </a:r>
            <a:r>
              <a:rPr lang="en-US" sz="3200" dirty="0">
                <a:solidFill>
                  <a:srgbClr val="FFC000"/>
                </a:solidFill>
              </a:rPr>
              <a:t> </a:t>
            </a:r>
            <a:r>
              <a:rPr lang="en-US" sz="3200" dirty="0" smtClean="0">
                <a:solidFill>
                  <a:srgbClr val="FFC000"/>
                </a:solidFill>
              </a:rPr>
              <a:t>()</a:t>
            </a:r>
          </a:p>
          <a:p>
            <a:pPr marL="180975" indent="0">
              <a:spcBef>
                <a:spcPts val="0"/>
              </a:spcBef>
              <a:buNone/>
            </a:pPr>
            <a:endParaRPr lang="en-US" sz="3200" b="1" dirty="0">
              <a:solidFill>
                <a:srgbClr val="FFC000"/>
              </a:solidFill>
            </a:endParaRPr>
          </a:p>
          <a:p>
            <a:pPr marL="180975" indent="0">
              <a:spcBef>
                <a:spcPts val="0"/>
              </a:spcBef>
              <a:buNone/>
            </a:pPr>
            <a:r>
              <a:rPr lang="en-US" sz="3200" u="sng" dirty="0" smtClean="0">
                <a:solidFill>
                  <a:srgbClr val="FFFF00"/>
                </a:solidFill>
              </a:rPr>
              <a:t>Hint:</a:t>
            </a:r>
            <a:endParaRPr lang="en-US" sz="3200" u="sng" dirty="0">
              <a:solidFill>
                <a:srgbClr val="FFFF00"/>
              </a:solidFill>
            </a:endParaRPr>
          </a:p>
          <a:p>
            <a:pPr marL="180975" indent="0">
              <a:spcBef>
                <a:spcPts val="0"/>
              </a:spcBef>
              <a:buNone/>
            </a:pPr>
            <a:r>
              <a:rPr lang="en-US" sz="3200" dirty="0" smtClean="0">
                <a:solidFill>
                  <a:srgbClr val="FFC000"/>
                </a:solidFill>
              </a:rPr>
              <a:t>Use editor in </a:t>
            </a:r>
            <a:r>
              <a:rPr lang="en-US" sz="3200" dirty="0" smtClean="0">
                <a:solidFill>
                  <a:srgbClr val="FFC000"/>
                </a:solidFill>
              </a:rPr>
              <a:t>MDN:</a:t>
            </a:r>
            <a:r>
              <a:rPr lang="en-US" sz="3200" dirty="0">
                <a:solidFill>
                  <a:srgbClr val="FFC000"/>
                </a:solidFill>
              </a:rPr>
              <a:t> </a:t>
            </a:r>
            <a:r>
              <a:rPr lang="en-US" sz="3200" dirty="0" smtClean="0">
                <a:solidFill>
                  <a:srgbClr val="FFC000"/>
                </a:solidFill>
              </a:rPr>
              <a:t> </a:t>
            </a:r>
            <a:r>
              <a:rPr lang="en-US" sz="3200" b="1" dirty="0" smtClean="0">
                <a:solidFill>
                  <a:srgbClr val="FFFF00"/>
                </a:solidFill>
              </a:rPr>
              <a:t>https</a:t>
            </a:r>
            <a:r>
              <a:rPr lang="en-US" sz="3200" b="1" dirty="0">
                <a:solidFill>
                  <a:srgbClr val="FFFF00"/>
                </a:solidFill>
              </a:rPr>
              <a:t>://</a:t>
            </a:r>
            <a:r>
              <a:rPr lang="en-US" sz="3200" b="1" dirty="0" err="1">
                <a:solidFill>
                  <a:srgbClr val="FFFF00"/>
                </a:solidFill>
              </a:rPr>
              <a:t>developer.mozilla.org</a:t>
            </a:r>
            <a:r>
              <a:rPr lang="en-US" sz="3200" b="1" dirty="0">
                <a:solidFill>
                  <a:srgbClr val="FFFF00"/>
                </a:solidFill>
              </a:rPr>
              <a:t>/</a:t>
            </a:r>
            <a:r>
              <a:rPr lang="en-US" sz="3200" b="1" dirty="0" err="1">
                <a:solidFill>
                  <a:srgbClr val="FFFF00"/>
                </a:solidFill>
              </a:rPr>
              <a:t>en</a:t>
            </a:r>
            <a:r>
              <a:rPr lang="en-US" sz="3200" b="1" dirty="0">
                <a:solidFill>
                  <a:srgbClr val="FFFF00"/>
                </a:solidFill>
              </a:rPr>
              <a:t>-US/docs/Web/JavaScript/Reference </a:t>
            </a:r>
          </a:p>
          <a:p>
            <a:pPr marL="180975" indent="0">
              <a:spcBef>
                <a:spcPts val="0"/>
              </a:spcBef>
              <a:buNone/>
            </a:pPr>
            <a:endParaRPr lang="en-US" sz="3200" b="1" dirty="0">
              <a:solidFill>
                <a:srgbClr val="FFC000"/>
              </a:solidFill>
            </a:endParaRPr>
          </a:p>
          <a:p>
            <a:pPr marL="180975" indent="0">
              <a:spcBef>
                <a:spcPts val="0"/>
              </a:spcBef>
              <a:buNone/>
            </a:pPr>
            <a:endParaRPr lang="en-US" sz="3200" dirty="0"/>
          </a:p>
        </p:txBody>
      </p:sp>
    </p:spTree>
    <p:extLst>
      <p:ext uri="{BB962C8B-B14F-4D97-AF65-F5344CB8AC3E}">
        <p14:creationId xmlns:p14="http://schemas.microsoft.com/office/powerpoint/2010/main" val="360903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07530" y="164892"/>
            <a:ext cx="11099700" cy="148371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Array.map</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640729" y="2772864"/>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a:t>
            </a:r>
            <a:r>
              <a:rPr lang="en-US" sz="3200" dirty="0">
                <a:solidFill>
                  <a:srgbClr val="FFC000"/>
                </a:solidFill>
              </a:rPr>
              <a:t>array1</a:t>
            </a:r>
            <a:r>
              <a:rPr lang="en-US" sz="3200" dirty="0"/>
              <a:t> = [1, 4, 9, 16</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smtClean="0">
                <a:solidFill>
                  <a:srgbClr val="FFFF00"/>
                </a:solidFill>
              </a:rPr>
              <a:t>Question:</a:t>
            </a:r>
            <a:endParaRPr lang="en-US" sz="3200" u="sng" dirty="0">
              <a:solidFill>
                <a:srgbClr val="FFFF00"/>
              </a:solidFill>
            </a:endParaRPr>
          </a:p>
          <a:p>
            <a:pPr marL="180975" indent="0">
              <a:spcBef>
                <a:spcPts val="0"/>
              </a:spcBef>
              <a:buNone/>
            </a:pPr>
            <a:r>
              <a:rPr lang="en-US" sz="3200" dirty="0" smtClean="0">
                <a:solidFill>
                  <a:srgbClr val="FFC000"/>
                </a:solidFill>
              </a:rPr>
              <a:t>Pass </a:t>
            </a:r>
            <a:r>
              <a:rPr lang="en-US" sz="3200" dirty="0">
                <a:solidFill>
                  <a:srgbClr val="FFC000"/>
                </a:solidFill>
              </a:rPr>
              <a:t>a function to </a:t>
            </a:r>
            <a:r>
              <a:rPr lang="en-US" sz="3200" dirty="0" smtClean="0">
                <a:solidFill>
                  <a:srgbClr val="FFC000"/>
                </a:solidFill>
              </a:rPr>
              <a:t>map, </a:t>
            </a:r>
            <a:r>
              <a:rPr lang="en-US" sz="3200" dirty="0">
                <a:solidFill>
                  <a:srgbClr val="FFC000"/>
                </a:solidFill>
              </a:rPr>
              <a:t>s</a:t>
            </a:r>
            <a:r>
              <a:rPr lang="en-US" sz="3200" dirty="0" smtClean="0">
                <a:solidFill>
                  <a:srgbClr val="FFC000"/>
                </a:solidFill>
              </a:rPr>
              <a:t>o that the </a:t>
            </a:r>
            <a:r>
              <a:rPr lang="en-US" sz="3200" dirty="0">
                <a:solidFill>
                  <a:srgbClr val="FFC000"/>
                </a:solidFill>
              </a:rPr>
              <a:t>expected </a:t>
            </a:r>
            <a:r>
              <a:rPr lang="en-US" sz="3200" dirty="0" smtClean="0">
                <a:solidFill>
                  <a:srgbClr val="FFC000"/>
                </a:solidFill>
              </a:rPr>
              <a:t>output is: </a:t>
            </a:r>
            <a:r>
              <a:rPr lang="en-US" sz="3200" dirty="0">
                <a:solidFill>
                  <a:srgbClr val="FFC000"/>
                </a:solidFill>
              </a:rPr>
              <a:t>Array [2, 8, 18, 32]</a:t>
            </a:r>
          </a:p>
          <a:p>
            <a:pPr marL="180975" indent="0">
              <a:spcBef>
                <a:spcPts val="0"/>
              </a:spcBef>
              <a:buNone/>
            </a:pPr>
            <a:endParaRPr lang="en-US" sz="3200" dirty="0" smtClean="0"/>
          </a:p>
          <a:p>
            <a:pPr marL="180975" indent="0">
              <a:spcBef>
                <a:spcPts val="0"/>
              </a:spcBef>
              <a:buNone/>
            </a:pPr>
            <a:endParaRPr lang="en-US" sz="3200" dirty="0" smtClean="0"/>
          </a:p>
          <a:p>
            <a:pPr marL="180975" indent="0">
              <a:spcBef>
                <a:spcPts val="0"/>
              </a:spcBef>
              <a:buNone/>
            </a:pPr>
            <a:r>
              <a:rPr lang="en-US" sz="3200" dirty="0"/>
              <a:t> </a:t>
            </a:r>
            <a:r>
              <a:rPr lang="en-US" sz="3200" dirty="0" smtClean="0"/>
              <a:t>  </a:t>
            </a:r>
            <a:r>
              <a:rPr lang="en-US" sz="3200" dirty="0" err="1" smtClean="0"/>
              <a:t>const</a:t>
            </a:r>
            <a:r>
              <a:rPr lang="en-US" sz="3200" dirty="0" smtClean="0"/>
              <a:t> </a:t>
            </a:r>
            <a:r>
              <a:rPr lang="en-US" sz="3200" dirty="0"/>
              <a:t>map1 = </a:t>
            </a:r>
            <a:r>
              <a:rPr lang="en-US" sz="3200" dirty="0" smtClean="0">
                <a:solidFill>
                  <a:srgbClr val="FFC000"/>
                </a:solidFill>
              </a:rPr>
              <a:t>array1</a:t>
            </a:r>
            <a:r>
              <a:rPr lang="en-US" sz="3200" dirty="0" smtClean="0"/>
              <a:t>.map(</a:t>
            </a:r>
            <a:r>
              <a:rPr lang="en-US" sz="3200" dirty="0" smtClean="0">
                <a:solidFill>
                  <a:srgbClr val="FFC000"/>
                </a:solidFill>
              </a:rPr>
              <a:t>?</a:t>
            </a:r>
            <a:r>
              <a:rPr lang="en-US" sz="3200" dirty="0" smtClean="0"/>
              <a:t>);</a:t>
            </a:r>
          </a:p>
          <a:p>
            <a:pPr marL="180975" indent="0">
              <a:spcBef>
                <a:spcPts val="0"/>
              </a:spcBef>
              <a:buNone/>
            </a:pPr>
            <a:endParaRPr lang="en-US" sz="3200" dirty="0"/>
          </a:p>
          <a:p>
            <a:pPr marL="180975" indent="0">
              <a:spcBef>
                <a:spcPts val="0"/>
              </a:spcBef>
              <a:buNone/>
            </a:pPr>
            <a:r>
              <a:rPr lang="en-US" sz="3200" dirty="0"/>
              <a:t> </a:t>
            </a:r>
            <a:r>
              <a:rPr lang="en-US" sz="3200" dirty="0" smtClean="0"/>
              <a:t>  </a:t>
            </a:r>
            <a:r>
              <a:rPr lang="en-US" sz="3200" dirty="0" err="1" smtClean="0"/>
              <a:t>console.log</a:t>
            </a:r>
            <a:r>
              <a:rPr lang="en-US" sz="3200" dirty="0" smtClean="0"/>
              <a:t>(map1); </a:t>
            </a:r>
          </a:p>
          <a:p>
            <a:pPr marL="180975" indent="0">
              <a:spcBef>
                <a:spcPts val="0"/>
              </a:spcBef>
              <a:buNone/>
            </a:pPr>
            <a:endParaRPr lang="en-US" sz="3200" dirty="0"/>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endParaRPr lang="en-US" sz="3200" dirty="0"/>
          </a:p>
          <a:p>
            <a:pPr marL="180975" indent="0">
              <a:spcBef>
                <a:spcPts val="0"/>
              </a:spcBef>
              <a:buNone/>
            </a:pPr>
            <a:endParaRPr lang="en-US" sz="3200" b="1" dirty="0"/>
          </a:p>
          <a:p>
            <a:pPr marL="180975" indent="0">
              <a:spcBef>
                <a:spcPts val="0"/>
              </a:spcBef>
              <a:buNone/>
            </a:pPr>
            <a:endParaRPr lang="en-US" sz="3200" dirty="0"/>
          </a:p>
        </p:txBody>
      </p:sp>
    </p:spTree>
    <p:extLst>
      <p:ext uri="{BB962C8B-B14F-4D97-AF65-F5344CB8AC3E}">
        <p14:creationId xmlns:p14="http://schemas.microsoft.com/office/powerpoint/2010/main" val="115216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67491" y="-285646"/>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Array.filter</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words = ['spray', 'limit', 'elite', 'exuberant', 'destruction', 'present</a:t>
            </a:r>
            <a:r>
              <a:rPr lang="en-US" sz="3200" dirty="0" smtClean="0"/>
              <a:t>'];</a:t>
            </a:r>
          </a:p>
          <a:p>
            <a:pPr marL="180975" indent="0">
              <a:spcBef>
                <a:spcPts val="0"/>
              </a:spcBef>
              <a:buNone/>
            </a:pPr>
            <a:endParaRPr lang="en-US" sz="3200" b="1" dirty="0"/>
          </a:p>
          <a:p>
            <a:pPr marL="180975" indent="0">
              <a:spcBef>
                <a:spcPts val="0"/>
              </a:spcBef>
              <a:buNone/>
            </a:pPr>
            <a:endParaRPr lang="en-US" sz="3200" b="1" dirty="0"/>
          </a:p>
          <a:p>
            <a:pPr marL="180975" indent="0">
              <a:spcBef>
                <a:spcPts val="0"/>
              </a:spcBef>
              <a:buNone/>
            </a:pPr>
            <a:r>
              <a:rPr lang="en-US" sz="3200" dirty="0" err="1"/>
              <a:t>const</a:t>
            </a:r>
            <a:r>
              <a:rPr lang="en-US" sz="3200" dirty="0"/>
              <a:t> result = </a:t>
            </a:r>
            <a:r>
              <a:rPr lang="en-US" sz="3200" dirty="0" err="1"/>
              <a:t>words.filter</a:t>
            </a:r>
            <a:r>
              <a:rPr lang="en-US" sz="3200" dirty="0"/>
              <a:t>(word =&gt; </a:t>
            </a:r>
            <a:r>
              <a:rPr lang="en-US" sz="3200" dirty="0" smtClean="0"/>
              <a:t>{</a:t>
            </a:r>
          </a:p>
          <a:p>
            <a:pPr marL="180975" indent="0">
              <a:spcBef>
                <a:spcPts val="0"/>
              </a:spcBef>
              <a:buNone/>
            </a:pPr>
            <a:r>
              <a:rPr lang="en-US" sz="3200" dirty="0" smtClean="0"/>
              <a:t>	?</a:t>
            </a:r>
          </a:p>
          <a:p>
            <a:pPr marL="180975" indent="0">
              <a:spcBef>
                <a:spcPts val="0"/>
              </a:spcBef>
              <a:buNone/>
            </a:pPr>
            <a:r>
              <a:rPr lang="en-US" sz="3200" dirty="0" smtClean="0"/>
              <a:t>});</a:t>
            </a:r>
          </a:p>
          <a:p>
            <a:pPr marL="180975" indent="0">
              <a:spcBef>
                <a:spcPts val="0"/>
              </a:spcBef>
              <a:buNone/>
            </a:pPr>
            <a:endParaRPr lang="en-US" sz="3200" dirty="0"/>
          </a:p>
          <a:p>
            <a:pPr marL="180975" indent="0">
              <a:spcBef>
                <a:spcPts val="0"/>
              </a:spcBef>
              <a:buNone/>
            </a:pPr>
            <a:r>
              <a:rPr lang="en-US" sz="3200" u="sng" dirty="0" smtClean="0">
                <a:solidFill>
                  <a:srgbClr val="FFFF00"/>
                </a:solidFill>
              </a:rPr>
              <a:t>Question:</a:t>
            </a:r>
            <a:endParaRPr lang="en-US" sz="3200" u="sng" dirty="0">
              <a:solidFill>
                <a:srgbClr val="FFFF00"/>
              </a:solidFill>
            </a:endParaRPr>
          </a:p>
          <a:p>
            <a:pPr marL="180975" indent="0">
              <a:spcBef>
                <a:spcPts val="0"/>
              </a:spcBef>
              <a:buNone/>
            </a:pPr>
            <a:r>
              <a:rPr lang="en-US" sz="3200" dirty="0" smtClean="0">
                <a:solidFill>
                  <a:srgbClr val="FFC000"/>
                </a:solidFill>
              </a:rPr>
              <a:t>Filter all words which are longer than 6</a:t>
            </a:r>
          </a:p>
          <a:p>
            <a:pPr marL="180975" indent="0">
              <a:spcBef>
                <a:spcPts val="0"/>
              </a:spcBef>
              <a:buNone/>
            </a:pPr>
            <a:endParaRPr lang="en-US" sz="3200" dirty="0">
              <a:solidFill>
                <a:srgbClr val="FFC000"/>
              </a:solidFill>
            </a:endParaRPr>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endParaRPr lang="en-US" sz="3200" dirty="0"/>
          </a:p>
        </p:txBody>
      </p:sp>
    </p:spTree>
    <p:extLst>
      <p:ext uri="{BB962C8B-B14F-4D97-AF65-F5344CB8AC3E}">
        <p14:creationId xmlns:p14="http://schemas.microsoft.com/office/powerpoint/2010/main" val="1464793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Higher order functions</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dirty="0" err="1" smtClean="0"/>
              <a:t>const</a:t>
            </a:r>
            <a:r>
              <a:rPr lang="en-US" sz="2800" dirty="0" smtClean="0"/>
              <a:t> result = </a:t>
            </a:r>
            <a:r>
              <a:rPr lang="en-US" sz="2800" dirty="0" err="1" smtClean="0"/>
              <a:t>addDivideThenSquareMultiply</a:t>
            </a:r>
            <a:r>
              <a:rPr lang="en-US" sz="2800" dirty="0" smtClean="0"/>
              <a:t> ( 2, 8);</a:t>
            </a:r>
          </a:p>
          <a:p>
            <a:pPr marL="36000" indent="0" fontAlgn="base">
              <a:spcBef>
                <a:spcPts val="1200"/>
              </a:spcBef>
              <a:buNone/>
            </a:pPr>
            <a:endParaRPr lang="en-US" sz="2800" dirty="0"/>
          </a:p>
          <a:p>
            <a:pPr marL="36000" indent="0" fontAlgn="base">
              <a:spcBef>
                <a:spcPts val="1200"/>
              </a:spcBef>
              <a:buNone/>
            </a:pPr>
            <a:r>
              <a:rPr lang="en-US" sz="2800" u="sng" dirty="0" smtClean="0">
                <a:solidFill>
                  <a:srgbClr val="FFFF00"/>
                </a:solidFill>
              </a:rPr>
              <a:t>Question:</a:t>
            </a:r>
          </a:p>
          <a:p>
            <a:pPr marL="36000" indent="0" fontAlgn="base">
              <a:spcBef>
                <a:spcPts val="1200"/>
              </a:spcBef>
              <a:buNone/>
            </a:pPr>
            <a:r>
              <a:rPr lang="en-US" sz="2800" dirty="0" smtClean="0">
                <a:solidFill>
                  <a:srgbClr val="FFC000"/>
                </a:solidFill>
              </a:rPr>
              <a:t>Make a higher </a:t>
            </a:r>
            <a:r>
              <a:rPr lang="en-US" sz="2800" dirty="0">
                <a:solidFill>
                  <a:srgbClr val="FFC000"/>
                </a:solidFill>
              </a:rPr>
              <a:t>order function for </a:t>
            </a:r>
            <a:r>
              <a:rPr lang="en-US" sz="2800" dirty="0" err="1" smtClean="0">
                <a:solidFill>
                  <a:srgbClr val="FFC000"/>
                </a:solidFill>
              </a:rPr>
              <a:t>addDivideThenSquareMultiply</a:t>
            </a:r>
            <a:r>
              <a:rPr lang="en-US" sz="2800" dirty="0" smtClean="0">
                <a:solidFill>
                  <a:srgbClr val="FFC000"/>
                </a:solidFill>
              </a:rPr>
              <a:t>. </a:t>
            </a:r>
          </a:p>
          <a:p>
            <a:pPr marL="36000" indent="0" fontAlgn="base">
              <a:spcBef>
                <a:spcPts val="1200"/>
              </a:spcBef>
              <a:buNone/>
            </a:pPr>
            <a:r>
              <a:rPr lang="en-US" sz="2800" dirty="0" smtClean="0">
                <a:solidFill>
                  <a:srgbClr val="FFC000"/>
                </a:solidFill>
              </a:rPr>
              <a:t>What is the result?</a:t>
            </a:r>
            <a:endParaRPr lang="en-US" sz="2800" dirty="0">
              <a:solidFill>
                <a:srgbClr val="FFC000"/>
              </a:solidFill>
            </a:endParaRPr>
          </a:p>
        </p:txBody>
      </p:sp>
    </p:spTree>
    <p:extLst>
      <p:ext uri="{BB962C8B-B14F-4D97-AF65-F5344CB8AC3E}">
        <p14:creationId xmlns:p14="http://schemas.microsoft.com/office/powerpoint/2010/main" val="92950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1</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modifies state</a:t>
            </a:r>
            <a:r>
              <a:rPr lang="en-US" sz="3200" b="1" dirty="0" smtClean="0">
                <a:solidFill>
                  <a:srgbClr val="FFC000"/>
                </a:solidFill>
              </a:rPr>
              <a:t>:</a:t>
            </a:r>
          </a:p>
          <a:p>
            <a:pPr marL="180975"/>
            <a:endParaRPr lang="en-US" sz="3200" b="1" dirty="0">
              <a:solidFill>
                <a:srgbClr val="FFC000"/>
              </a:solidFill>
            </a:endParaRPr>
          </a:p>
          <a:p>
            <a:pPr marL="180975"/>
            <a:r>
              <a:rPr lang="en-US" sz="4000" b="1" dirty="0" smtClean="0">
                <a:solidFill>
                  <a:schemeClr val="bg1"/>
                </a:solidFill>
              </a:rPr>
              <a:t>let</a:t>
            </a:r>
            <a:r>
              <a:rPr lang="en-US" sz="4000" dirty="0" smtClean="0">
                <a:solidFill>
                  <a:schemeClr val="bg1"/>
                </a:solidFill>
              </a:rPr>
              <a:t> </a:t>
            </a:r>
            <a:r>
              <a:rPr lang="en-US" sz="4000" dirty="0">
                <a:solidFill>
                  <a:schemeClr val="bg1"/>
                </a:solidFill>
              </a:rPr>
              <a:t>count </a:t>
            </a:r>
            <a:r>
              <a:rPr lang="en-US" sz="4000" b="1" dirty="0">
                <a:solidFill>
                  <a:schemeClr val="bg1"/>
                </a:solidFill>
              </a:rPr>
              <a:t>=</a:t>
            </a:r>
            <a:r>
              <a:rPr lang="en-US" sz="4000" dirty="0">
                <a:solidFill>
                  <a:schemeClr val="bg1"/>
                </a:solidFill>
              </a:rPr>
              <a:t> 0 </a:t>
            </a:r>
            <a:r>
              <a:rPr lang="en-US" sz="4000" i="1" dirty="0">
                <a:solidFill>
                  <a:srgbClr val="FFFF00"/>
                </a:solidFill>
              </a:rPr>
              <a:t>// starting state</a:t>
            </a:r>
            <a:r>
              <a:rPr lang="en-US" sz="4000" dirty="0">
                <a:solidFill>
                  <a:srgbClr val="FFFF00"/>
                </a:solidFill>
              </a:rPr>
              <a:t> </a:t>
            </a:r>
            <a:r>
              <a:rPr lang="en-US" sz="4000" b="1" dirty="0" err="1">
                <a:solidFill>
                  <a:schemeClr val="bg1"/>
                </a:solidFill>
              </a:rPr>
              <a:t>const</a:t>
            </a:r>
            <a:r>
              <a:rPr lang="en-US" sz="4000" dirty="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 </a:t>
            </a:r>
            <a:r>
              <a:rPr lang="en-US" sz="4000" b="1" dirty="0">
                <a:solidFill>
                  <a:schemeClr val="bg1"/>
                </a:solidFill>
              </a:rPr>
              <a:t>=&gt;</a:t>
            </a:r>
            <a:r>
              <a:rPr lang="en-US" sz="4000" dirty="0">
                <a:solidFill>
                  <a:schemeClr val="bg1"/>
                </a:solidFill>
              </a:rPr>
              <a:t> { </a:t>
            </a:r>
            <a:r>
              <a:rPr lang="en-US" sz="4000" dirty="0" smtClean="0">
                <a:solidFill>
                  <a:schemeClr val="bg1"/>
                </a:solidFill>
              </a:rPr>
              <a:t>	count </a:t>
            </a:r>
            <a:r>
              <a:rPr lang="en-US" sz="4000" b="1" dirty="0">
                <a:solidFill>
                  <a:schemeClr val="bg1"/>
                </a:solidFill>
              </a:rPr>
              <a:t>+</a:t>
            </a:r>
            <a:r>
              <a:rPr lang="en-US" sz="4000" dirty="0">
                <a:solidFill>
                  <a:schemeClr val="bg1"/>
                </a:solidFill>
              </a:rPr>
              <a:t> 1; </a:t>
            </a:r>
            <a:endParaRPr lang="en-US" sz="4000" dirty="0" smtClean="0">
              <a:solidFill>
                <a:schemeClr val="bg1"/>
              </a:solidFill>
            </a:endParaRPr>
          </a:p>
          <a:p>
            <a:pPr marL="180975"/>
            <a:r>
              <a:rPr lang="en-US" sz="4000" dirty="0" smtClean="0">
                <a:solidFill>
                  <a:schemeClr val="bg1"/>
                </a:solidFill>
              </a:rPr>
              <a:t>};</a:t>
            </a: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485604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Currying</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u="sng" dirty="0" smtClean="0">
                <a:solidFill>
                  <a:srgbClr val="FFFF00"/>
                </a:solidFill>
              </a:rPr>
              <a:t>Question:</a:t>
            </a:r>
          </a:p>
          <a:p>
            <a:pPr marL="36000" indent="0" fontAlgn="base">
              <a:spcBef>
                <a:spcPts val="1200"/>
              </a:spcBef>
              <a:buNone/>
            </a:pPr>
            <a:r>
              <a:rPr lang="en-US" sz="2800" dirty="0" smtClean="0">
                <a:solidFill>
                  <a:srgbClr val="FFC000"/>
                </a:solidFill>
              </a:rPr>
              <a:t>Make a curried version of this function:</a:t>
            </a:r>
          </a:p>
          <a:p>
            <a:pPr marL="36000" indent="0" fontAlgn="base">
              <a:spcBef>
                <a:spcPts val="1200"/>
              </a:spcBef>
              <a:buNone/>
            </a:pPr>
            <a:endParaRPr lang="en-US" sz="2800" dirty="0"/>
          </a:p>
          <a:p>
            <a:pPr marL="36000" indent="0" fontAlgn="base">
              <a:spcBef>
                <a:spcPts val="1200"/>
              </a:spcBef>
              <a:buNone/>
            </a:pPr>
            <a:r>
              <a:rPr lang="en-US" sz="2800" dirty="0" err="1" smtClean="0"/>
              <a:t>var</a:t>
            </a:r>
            <a:r>
              <a:rPr lang="en-US" sz="2800" dirty="0" smtClean="0"/>
              <a:t> </a:t>
            </a:r>
            <a:r>
              <a:rPr lang="en-US" sz="2800" dirty="0"/>
              <a:t>greet = function(greeting, name) { </a:t>
            </a:r>
            <a:endParaRPr lang="en-US" sz="2800" dirty="0" smtClean="0"/>
          </a:p>
          <a:p>
            <a:pPr marL="36000" indent="0" fontAlgn="base">
              <a:spcBef>
                <a:spcPts val="1200"/>
              </a:spcBef>
              <a:buNone/>
            </a:pPr>
            <a:r>
              <a:rPr lang="en-US" sz="2800" dirty="0"/>
              <a:t>	</a:t>
            </a:r>
            <a:r>
              <a:rPr lang="en-US" sz="2800" dirty="0" err="1" smtClean="0"/>
              <a:t>console.log</a:t>
            </a:r>
            <a:r>
              <a:rPr lang="en-US" sz="2800" dirty="0" smtClean="0"/>
              <a:t>(greeting </a:t>
            </a:r>
            <a:r>
              <a:rPr lang="en-US" sz="2800" dirty="0"/>
              <a:t>+ ", " + name); </a:t>
            </a:r>
            <a:endParaRPr lang="en-US" sz="2800" dirty="0" smtClean="0"/>
          </a:p>
          <a:p>
            <a:pPr marL="36000" indent="0" fontAlgn="base">
              <a:spcBef>
                <a:spcPts val="1200"/>
              </a:spcBef>
              <a:buNone/>
            </a:pPr>
            <a:r>
              <a:rPr lang="en-US" sz="2800" dirty="0" smtClean="0"/>
              <a:t>}; </a:t>
            </a:r>
          </a:p>
          <a:p>
            <a:pPr marL="36000" indent="0" fontAlgn="base">
              <a:spcBef>
                <a:spcPts val="1200"/>
              </a:spcBef>
              <a:buNone/>
            </a:pPr>
            <a:r>
              <a:rPr lang="en-US" sz="2800" dirty="0" smtClean="0"/>
              <a:t>greet</a:t>
            </a:r>
            <a:r>
              <a:rPr lang="en-US" sz="2800" dirty="0"/>
              <a:t>("Hello", "Heidi"); //"Hello, </a:t>
            </a:r>
            <a:r>
              <a:rPr lang="en-US" sz="2800" dirty="0" smtClean="0"/>
              <a:t>Heidi”</a:t>
            </a:r>
          </a:p>
          <a:p>
            <a:pPr marL="36000" indent="0" fontAlgn="base">
              <a:spcBef>
                <a:spcPts val="1200"/>
              </a:spcBef>
              <a:buNone/>
            </a:pPr>
            <a:endParaRPr lang="en-US" sz="2800" dirty="0"/>
          </a:p>
          <a:p>
            <a:pPr marL="36000" indent="0" fontAlgn="base">
              <a:spcBef>
                <a:spcPts val="1200"/>
              </a:spcBef>
              <a:buNone/>
            </a:pPr>
            <a:r>
              <a:rPr lang="en-US" sz="2800" u="sng" dirty="0" smtClean="0">
                <a:solidFill>
                  <a:srgbClr val="FFFF00"/>
                </a:solidFill>
              </a:rPr>
              <a:t>Solution:</a:t>
            </a:r>
          </a:p>
          <a:p>
            <a:pPr marL="36000" indent="0" fontAlgn="base">
              <a:spcBef>
                <a:spcPts val="1200"/>
              </a:spcBef>
              <a:buNone/>
            </a:pPr>
            <a:r>
              <a:rPr lang="en-US" sz="2800" dirty="0"/>
              <a:t>https://</a:t>
            </a:r>
            <a:r>
              <a:rPr lang="en-US" sz="2800" dirty="0" err="1"/>
              <a:t>www.sitepoint.com</a:t>
            </a:r>
            <a:r>
              <a:rPr lang="en-US" sz="2800" dirty="0"/>
              <a:t>/currying-in-functional-</a:t>
            </a:r>
            <a:r>
              <a:rPr lang="en-US" sz="2800" dirty="0" err="1"/>
              <a:t>javascript</a:t>
            </a:r>
            <a:r>
              <a:rPr lang="en-US" sz="2800" dirty="0"/>
              <a:t>/</a:t>
            </a:r>
          </a:p>
          <a:p>
            <a:pPr marL="36000" indent="0" fontAlgn="base">
              <a:spcBef>
                <a:spcPts val="1200"/>
              </a:spcBef>
              <a:buNone/>
            </a:pPr>
            <a:endParaRPr lang="en-US" sz="2800" dirty="0"/>
          </a:p>
        </p:txBody>
      </p:sp>
    </p:spTree>
    <p:extLst>
      <p:ext uri="{BB962C8B-B14F-4D97-AF65-F5344CB8AC3E}">
        <p14:creationId xmlns:p14="http://schemas.microsoft.com/office/powerpoint/2010/main" val="198260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2</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mutates data:</a:t>
            </a:r>
          </a:p>
          <a:p>
            <a:pPr marL="180975"/>
            <a:endParaRPr lang="en-US" sz="3200" b="1" dirty="0" smtClean="0">
              <a:solidFill>
                <a:schemeClr val="bg1"/>
              </a:solidFill>
            </a:endParaRPr>
          </a:p>
          <a:p>
            <a:pPr marL="180975"/>
            <a:r>
              <a:rPr lang="mr-IN" sz="3200" b="1" dirty="0" err="1">
                <a:solidFill>
                  <a:schemeClr val="bg1"/>
                </a:solidFill>
              </a:rPr>
              <a:t>const</a:t>
            </a:r>
            <a:r>
              <a:rPr lang="mr-IN" sz="3200" dirty="0">
                <a:solidFill>
                  <a:schemeClr val="bg1"/>
                </a:solidFill>
              </a:rPr>
              <a:t> </a:t>
            </a:r>
            <a:r>
              <a:rPr lang="mr-IN" sz="3200" dirty="0" err="1">
                <a:solidFill>
                  <a:schemeClr val="bg1"/>
                </a:solidFill>
              </a:rPr>
              <a:t>array</a:t>
            </a:r>
            <a:r>
              <a:rPr lang="mr-IN" sz="3200" dirty="0">
                <a:solidFill>
                  <a:schemeClr val="bg1"/>
                </a:solidFill>
              </a:rPr>
              <a:t> </a:t>
            </a:r>
            <a:r>
              <a:rPr lang="mr-IN" sz="3200" b="1" dirty="0">
                <a:solidFill>
                  <a:schemeClr val="bg1"/>
                </a:solidFill>
              </a:rPr>
              <a:t>=</a:t>
            </a:r>
            <a:r>
              <a:rPr lang="mr-IN" sz="3200" dirty="0">
                <a:solidFill>
                  <a:schemeClr val="bg1"/>
                </a:solidFill>
              </a:rPr>
              <a:t> [1,6,4,2]; </a:t>
            </a:r>
            <a:endParaRPr lang="nl-NL" sz="3200" dirty="0" smtClean="0">
              <a:solidFill>
                <a:schemeClr val="bg1"/>
              </a:solidFill>
            </a:endParaRPr>
          </a:p>
          <a:p>
            <a:pPr marL="180975"/>
            <a:r>
              <a:rPr lang="mr-IN" sz="3200" b="1" dirty="0" err="1" smtClean="0">
                <a:solidFill>
                  <a:schemeClr val="bg1"/>
                </a:solidFill>
              </a:rPr>
              <a:t>const</a:t>
            </a:r>
            <a:r>
              <a:rPr lang="mr-IN" sz="3200" dirty="0" smtClean="0">
                <a:solidFill>
                  <a:schemeClr val="bg1"/>
                </a:solidFill>
              </a:rPr>
              <a:t> </a:t>
            </a:r>
            <a:r>
              <a:rPr lang="mr-IN" sz="3200" dirty="0" err="1">
                <a:solidFill>
                  <a:schemeClr val="bg1"/>
                </a:solidFill>
              </a:rPr>
              <a:t>sorter</a:t>
            </a:r>
            <a:r>
              <a:rPr lang="mr-IN" sz="3200" dirty="0">
                <a:solidFill>
                  <a:schemeClr val="bg1"/>
                </a:solidFill>
              </a:rPr>
              <a:t> </a:t>
            </a:r>
            <a:r>
              <a:rPr lang="mr-IN" sz="3200" b="1" dirty="0">
                <a:solidFill>
                  <a:schemeClr val="bg1"/>
                </a:solidFill>
              </a:rPr>
              <a:t>=</a:t>
            </a:r>
            <a:r>
              <a:rPr lang="mr-IN" sz="3200" dirty="0">
                <a:solidFill>
                  <a:schemeClr val="bg1"/>
                </a:solidFill>
              </a:rPr>
              <a:t> () </a:t>
            </a:r>
            <a:r>
              <a:rPr lang="mr-IN" sz="3200" b="1" dirty="0">
                <a:solidFill>
                  <a:schemeClr val="bg1"/>
                </a:solidFill>
              </a:rPr>
              <a:t>=&gt;</a:t>
            </a:r>
            <a:r>
              <a:rPr lang="mr-IN" sz="3200" dirty="0">
                <a:solidFill>
                  <a:schemeClr val="bg1"/>
                </a:solidFill>
              </a:rPr>
              <a:t> { </a:t>
            </a:r>
            <a:endParaRPr lang="nl-NL" sz="3200" dirty="0" smtClean="0">
              <a:solidFill>
                <a:schemeClr val="bg1"/>
              </a:solidFill>
            </a:endParaRPr>
          </a:p>
          <a:p>
            <a:pPr marL="180975"/>
            <a:r>
              <a:rPr lang="nl-NL" sz="3200" dirty="0" smtClean="0">
                <a:solidFill>
                  <a:schemeClr val="bg1"/>
                </a:solidFill>
              </a:rPr>
              <a:t>	</a:t>
            </a:r>
            <a:r>
              <a:rPr lang="mr-IN" sz="3200" dirty="0" err="1" smtClean="0">
                <a:solidFill>
                  <a:schemeClr val="bg1"/>
                </a:solidFill>
              </a:rPr>
              <a:t>array.sort</a:t>
            </a:r>
            <a:r>
              <a:rPr lang="mr-IN" sz="3200" dirty="0">
                <a:solidFill>
                  <a:schemeClr val="bg1"/>
                </a:solidFill>
              </a:rPr>
              <a:t>(); </a:t>
            </a:r>
            <a:endParaRPr lang="nl-NL" sz="3200" dirty="0" smtClean="0">
              <a:solidFill>
                <a:schemeClr val="bg1"/>
              </a:solidFill>
            </a:endParaRPr>
          </a:p>
          <a:p>
            <a:pPr marL="180975"/>
            <a:r>
              <a:rPr lang="mr-IN"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36570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3</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interacts with I/O</a:t>
            </a:r>
          </a:p>
          <a:p>
            <a:pPr marL="180975"/>
            <a:endParaRPr lang="en-US" sz="3200" b="1" dirty="0" smtClean="0">
              <a:solidFill>
                <a:schemeClr val="bg1"/>
              </a:solidFill>
            </a:endParaRPr>
          </a:p>
          <a:p>
            <a:pPr marL="180975"/>
            <a:r>
              <a:rPr lang="en-US" sz="3200" b="1" dirty="0" err="1">
                <a:solidFill>
                  <a:schemeClr val="bg1"/>
                </a:solidFill>
              </a:rPr>
              <a:t>const</a:t>
            </a:r>
            <a:r>
              <a:rPr lang="en-US" sz="3200" dirty="0">
                <a:solidFill>
                  <a:schemeClr val="bg1"/>
                </a:solidFill>
              </a:rPr>
              <a:t> </a:t>
            </a:r>
            <a:r>
              <a:rPr lang="en-US" sz="3200" dirty="0" err="1">
                <a:solidFill>
                  <a:schemeClr val="bg1"/>
                </a:solidFill>
              </a:rPr>
              <a:t>myLogger</a:t>
            </a:r>
            <a:r>
              <a:rPr lang="en-US" sz="3200" dirty="0">
                <a:solidFill>
                  <a:schemeClr val="bg1"/>
                </a:solidFill>
              </a:rPr>
              <a:t> </a:t>
            </a:r>
            <a:r>
              <a:rPr lang="en-US" sz="3200" b="1" dirty="0">
                <a:solidFill>
                  <a:schemeClr val="bg1"/>
                </a:solidFill>
              </a:rPr>
              <a:t>=</a:t>
            </a:r>
            <a:r>
              <a:rPr lang="en-US" sz="3200" dirty="0">
                <a:solidFill>
                  <a:schemeClr val="bg1"/>
                </a:solidFill>
              </a:rPr>
              <a:t> (output) </a:t>
            </a:r>
            <a:r>
              <a:rPr lang="en-US" sz="3200" b="1" dirty="0">
                <a:solidFill>
                  <a:schemeClr val="bg1"/>
                </a:solidFill>
              </a:rPr>
              <a:t>=&gt;</a:t>
            </a:r>
            <a:r>
              <a:rPr lang="en-US" sz="3200" dirty="0">
                <a:solidFill>
                  <a:schemeClr val="bg1"/>
                </a:solidFill>
              </a:rPr>
              <a:t> { </a:t>
            </a:r>
            <a:r>
              <a:rPr lang="en-US" sz="3200" dirty="0" smtClean="0">
                <a:solidFill>
                  <a:schemeClr val="bg1"/>
                </a:solidFill>
              </a:rPr>
              <a:t>	</a:t>
            </a:r>
            <a:r>
              <a:rPr lang="en-US" sz="3200" dirty="0" err="1" smtClean="0">
                <a:solidFill>
                  <a:schemeClr val="bg1"/>
                </a:solidFill>
              </a:rPr>
              <a:t>console.log</a:t>
            </a:r>
            <a:r>
              <a:rPr lang="en-US" sz="3200" dirty="0">
                <a:solidFill>
                  <a:schemeClr val="bg1"/>
                </a:solidFill>
              </a:rPr>
              <a:t>("Log:", output); </a:t>
            </a:r>
            <a:endParaRPr lang="en-US" sz="3200" dirty="0" smtClean="0">
              <a:solidFill>
                <a:schemeClr val="bg1"/>
              </a:solidFill>
            </a:endParaRPr>
          </a:p>
          <a:p>
            <a:pPr marL="180975"/>
            <a:r>
              <a:rPr lang="en-US"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47396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Problems with Side-effects</a:t>
            </a:r>
            <a:endParaRPr lang="en-US" sz="7200" b="1" dirty="0">
              <a:solidFill>
                <a:srgbClr val="FFFF00"/>
              </a:solidFill>
            </a:endParaRPr>
          </a:p>
        </p:txBody>
      </p:sp>
      <p:sp>
        <p:nvSpPr>
          <p:cNvPr id="163" name="Shape 163"/>
          <p:cNvSpPr/>
          <p:nvPr/>
        </p:nvSpPr>
        <p:spPr>
          <a:xfrm>
            <a:off x="2755556" y="4645579"/>
            <a:ext cx="7320320" cy="2563103"/>
          </a:xfrm>
          <a:prstGeom prst="rect">
            <a:avLst/>
          </a:prstGeom>
          <a:noFill/>
          <a:ln>
            <a:noFill/>
          </a:ln>
        </p:spPr>
        <p:txBody>
          <a:bodyPr lIns="46578" tIns="46578" rIns="46578" bIns="46578" anchor="ctr" anchorCtr="0">
            <a:noAutofit/>
          </a:bodyPr>
          <a:lstStyle/>
          <a:p>
            <a:pPr marL="752475" indent="-571500">
              <a:buFont typeface="Arial" charset="0"/>
              <a:buChar char="•"/>
            </a:pPr>
            <a:r>
              <a:rPr lang="en-US" sz="4000" b="1" dirty="0" smtClean="0">
                <a:solidFill>
                  <a:srgbClr val="FFC000"/>
                </a:solidFill>
              </a:rPr>
              <a:t>Functions are hard to test</a:t>
            </a:r>
          </a:p>
          <a:p>
            <a:pPr marL="752475" indent="-571500">
              <a:buFont typeface="Arial" charset="0"/>
              <a:buChar char="•"/>
            </a:pPr>
            <a:r>
              <a:rPr lang="en-US" sz="4000" b="1" dirty="0" smtClean="0">
                <a:solidFill>
                  <a:srgbClr val="FFC000"/>
                </a:solidFill>
              </a:rPr>
              <a:t>Functions have no fixed behavior</a:t>
            </a:r>
          </a:p>
          <a:p>
            <a:pPr marL="752475" indent="-571500">
              <a:buFont typeface="Arial" charset="0"/>
              <a:buChar char="•"/>
            </a:pPr>
            <a:r>
              <a:rPr lang="en-US" sz="4000" b="1" dirty="0" smtClean="0">
                <a:solidFill>
                  <a:srgbClr val="FFC000"/>
                </a:solidFill>
              </a:rPr>
              <a:t>Functions cannot be reused</a:t>
            </a:r>
          </a:p>
          <a:p>
            <a:pPr marL="752475" indent="-571500">
              <a:buFontTx/>
              <a:buChar char="-"/>
            </a:pPr>
            <a:endParaRPr lang="en-US" sz="4000" b="1" dirty="0" smtClean="0">
              <a:solidFill>
                <a:srgbClr val="FFC000"/>
              </a:solidFill>
            </a:endParaRPr>
          </a:p>
        </p:txBody>
      </p:sp>
    </p:spTree>
    <p:extLst>
      <p:ext uri="{BB962C8B-B14F-4D97-AF65-F5344CB8AC3E}">
        <p14:creationId xmlns:p14="http://schemas.microsoft.com/office/powerpoint/2010/main" val="72789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1</a:t>
            </a:r>
            <a:endParaRPr lang="en-US" sz="7200" b="1" dirty="0">
              <a:solidFill>
                <a:srgbClr val="FFFF00"/>
              </a:solidFill>
            </a:endParaRPr>
          </a:p>
        </p:txBody>
      </p:sp>
      <p:sp>
        <p:nvSpPr>
          <p:cNvPr id="163" name="Shape 163"/>
          <p:cNvSpPr/>
          <p:nvPr/>
        </p:nvSpPr>
        <p:spPr>
          <a:xfrm>
            <a:off x="2755556" y="4645579"/>
            <a:ext cx="9296676"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Pure functions depend only on their </a:t>
            </a:r>
            <a:r>
              <a:rPr lang="en-US" sz="4000" i="1" dirty="0" smtClean="0">
                <a:solidFill>
                  <a:schemeClr val="bg1">
                    <a:lumMod val="95000"/>
                  </a:schemeClr>
                </a:solidFill>
              </a:rPr>
              <a:t>input-arguments</a:t>
            </a:r>
            <a:r>
              <a:rPr lang="en-US" sz="4000" dirty="0" smtClean="0">
                <a:solidFill>
                  <a:srgbClr val="FFC000"/>
                </a:solidFill>
              </a:rPr>
              <a:t> </a:t>
            </a:r>
            <a:r>
              <a:rPr lang="en-US" sz="4000" dirty="0">
                <a:solidFill>
                  <a:srgbClr val="FFC000"/>
                </a:solidFill>
              </a:rPr>
              <a:t>and return a value without causing side-effects. </a:t>
            </a:r>
            <a:endParaRPr lang="en-US" sz="4000" dirty="0" smtClean="0">
              <a:solidFill>
                <a:srgbClr val="FFC000"/>
              </a:solidFill>
            </a:endParaRPr>
          </a:p>
          <a:p>
            <a:pPr marL="752475" indent="-571500">
              <a:buFontTx/>
              <a:buChar char="-"/>
            </a:pPr>
            <a:endParaRPr lang="en-US" sz="4000" b="1"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count</a:t>
            </a:r>
            <a:r>
              <a:rPr lang="en-US" sz="4000" dirty="0">
                <a:solidFill>
                  <a:schemeClr val="bg1"/>
                </a:solidFill>
              </a:rPr>
              <a: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a:solidFill>
                  <a:schemeClr val="bg1"/>
                </a:solidFill>
              </a:rPr>
              <a:t>	</a:t>
            </a:r>
            <a:r>
              <a:rPr lang="en-US" sz="4000" dirty="0" smtClean="0">
                <a:solidFill>
                  <a:schemeClr val="bg1"/>
                </a:solidFill>
              </a:rPr>
              <a:t>count </a:t>
            </a:r>
            <a:r>
              <a:rPr lang="en-US" sz="4000" b="1" dirty="0">
                <a:solidFill>
                  <a:schemeClr val="bg1"/>
                </a:solidFill>
              </a:rPr>
              <a:t>+</a:t>
            </a:r>
            <a:r>
              <a:rPr lang="en-US" sz="4000" dirty="0">
                <a:solidFill>
                  <a:schemeClr val="bg1"/>
                </a:solidFill>
              </a:rPr>
              <a:t> 1</a:t>
            </a:r>
            <a:r>
              <a:rPr lang="en-US" sz="4000" dirty="0" smtClean="0">
                <a:solidFill>
                  <a:schemeClr val="bg1"/>
                </a:solidFill>
              </a:rPr>
              <a:t>; </a:t>
            </a:r>
          </a:p>
          <a:p>
            <a:pPr marL="180975"/>
            <a:r>
              <a:rPr lang="en-US" sz="4000" dirty="0" smtClean="0">
                <a:solidFill>
                  <a:schemeClr val="bg1"/>
                </a:solidFill>
              </a:rPr>
              <a:t>};</a:t>
            </a:r>
            <a:endParaRPr lang="en-US" sz="4000" b="1" dirty="0" smtClean="0">
              <a:solidFill>
                <a:schemeClr val="bg1"/>
              </a:solidFill>
            </a:endParaRPr>
          </a:p>
        </p:txBody>
      </p:sp>
    </p:spTree>
    <p:extLst>
      <p:ext uri="{BB962C8B-B14F-4D97-AF65-F5344CB8AC3E}">
        <p14:creationId xmlns:p14="http://schemas.microsoft.com/office/powerpoint/2010/main" val="19871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2755556" y="4645579"/>
            <a:ext cx="10107828"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a:solidFill>
                  <a:srgbClr val="92D050"/>
                </a:solidFill>
              </a:rPr>
              <a:t>array</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err="1">
                <a:solidFill>
                  <a:schemeClr val="bg1"/>
                </a:solidFill>
              </a:rPr>
              <a:t>Object.freeze</a:t>
            </a:r>
            <a:r>
              <a:rPr lang="en-US" sz="4000" dirty="0">
                <a:solidFill>
                  <a:schemeClr val="bg1"/>
                </a:solidFill>
              </a:rPr>
              <a:t>([3,1,2]); </a:t>
            </a:r>
            <a:endParaRPr lang="en-US" sz="4000"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array</a:t>
            </a:r>
            <a:r>
              <a:rPr lang="en-US" sz="4000" dirty="0">
                <a:solidFill>
                  <a:schemeClr val="bg1"/>
                </a:solidFill>
              </a:rPr>
              <a: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rgbClr val="92D050"/>
                </a:solidFill>
              </a:rPr>
              <a:t>array</a:t>
            </a:r>
            <a:r>
              <a:rPr lang="en-US" sz="4000" dirty="0">
                <a:solidFill>
                  <a:schemeClr val="bg1"/>
                </a:solidFill>
              </a:rPr>
              <a:t>[0];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t>
            </a:r>
            <a:r>
              <a:rPr lang="en-US" sz="4000" dirty="0" smtClean="0">
                <a:solidFill>
                  <a:srgbClr val="92D050"/>
                </a:solidFill>
              </a:rPr>
              <a:t>array</a:t>
            </a:r>
            <a:r>
              <a:rPr lang="en-US" sz="4000" dirty="0">
                <a:solidFill>
                  <a:schemeClr val="bg1"/>
                </a:solidFill>
              </a:rPr>
              <a:t>) </a:t>
            </a:r>
            <a:r>
              <a:rPr lang="en-US" sz="4000" dirty="0" smtClean="0">
                <a:solidFill>
                  <a:schemeClr val="bg1"/>
                </a:solidFill>
              </a:rPr>
              <a:t> </a:t>
            </a:r>
            <a:r>
              <a:rPr lang="en-US" sz="4000" i="1" dirty="0" smtClean="0">
                <a:solidFill>
                  <a:srgbClr val="FFFF00"/>
                </a:solidFill>
              </a:rPr>
              <a:t>// </a:t>
            </a:r>
            <a:r>
              <a:rPr lang="en-US" sz="4000" i="1" dirty="0">
                <a:solidFill>
                  <a:srgbClr val="FFFF00"/>
                </a:solidFill>
              </a:rPr>
              <a:t>3</a:t>
            </a:r>
            <a:r>
              <a:rPr lang="en-US" sz="4000" dirty="0">
                <a:solidFill>
                  <a:srgbClr val="FFFF00"/>
                </a:solidFill>
              </a:rPr>
              <a:t> </a:t>
            </a:r>
            <a:endParaRPr lang="en-US" sz="4000" dirty="0" smtClean="0">
              <a:solidFill>
                <a:srgbClr val="FFFF00"/>
              </a:solidFill>
            </a:endParaRPr>
          </a:p>
          <a:p>
            <a:pPr marL="180975"/>
            <a:r>
              <a:rPr lang="en-US" sz="4000" dirty="0" err="1" smtClean="0">
                <a:solidFill>
                  <a:srgbClr val="92D050"/>
                </a:solidFill>
              </a:rPr>
              <a:t>array</a:t>
            </a:r>
            <a:r>
              <a:rPr lang="en-US" sz="4000" dirty="0" err="1" smtClean="0">
                <a:solidFill>
                  <a:schemeClr val="bg1"/>
                </a:solidFill>
              </a:rPr>
              <a:t>.sort</a:t>
            </a:r>
            <a:r>
              <a:rPr lang="en-US" sz="4000" dirty="0">
                <a:solidFill>
                  <a:schemeClr val="bg1"/>
                </a:solidFill>
              </a:rPr>
              <a:t>(); </a:t>
            </a:r>
            <a:r>
              <a:rPr lang="en-US" sz="4000" dirty="0" smtClean="0">
                <a:solidFill>
                  <a:schemeClr val="bg1"/>
                </a:solidFill>
              </a:rPr>
              <a:t> </a:t>
            </a:r>
            <a:r>
              <a:rPr lang="en-US" sz="4000" i="1" dirty="0" smtClean="0">
                <a:solidFill>
                  <a:srgbClr val="FFFF00"/>
                </a:solidFill>
              </a:rPr>
              <a:t>// </a:t>
            </a:r>
            <a:r>
              <a:rPr lang="en-US" sz="4000" i="1" dirty="0" err="1" smtClean="0">
                <a:solidFill>
                  <a:srgbClr val="FFFF00"/>
                </a:solidFill>
              </a:rPr>
              <a:t>TypeError</a:t>
            </a:r>
            <a:endParaRPr lang="en-US" sz="4000" dirty="0" smtClean="0">
              <a:solidFill>
                <a:srgbClr val="FFFF00"/>
              </a:solidFill>
            </a:endParaRPr>
          </a:p>
          <a:p>
            <a:pPr marL="180975"/>
            <a:r>
              <a:rPr lang="en-US" sz="4000" dirty="0" err="1" smtClean="0">
                <a:solidFill>
                  <a:schemeClr val="bg1"/>
                </a:solidFill>
              </a:rPr>
              <a:t>getFirst</a:t>
            </a:r>
            <a:r>
              <a:rPr lang="en-US" sz="4000" dirty="0" smtClean="0">
                <a:solidFill>
                  <a:schemeClr val="bg1"/>
                </a:solidFill>
              </a:rPr>
              <a:t>(</a:t>
            </a:r>
            <a:r>
              <a:rPr lang="en-US" sz="4000" dirty="0" smtClean="0">
                <a:solidFill>
                  <a:srgbClr val="92D050"/>
                </a:solidFill>
              </a:rPr>
              <a:t>array</a:t>
            </a:r>
            <a:r>
              <a:rPr lang="en-US" sz="4000" dirty="0" smtClean="0">
                <a:solidFill>
                  <a:schemeClr val="bg1"/>
                </a:solidFill>
              </a:rPr>
              <a:t>) </a:t>
            </a:r>
            <a:r>
              <a:rPr lang="en-US" sz="4000" i="1" dirty="0" smtClean="0">
                <a:solidFill>
                  <a:srgbClr val="FFFF00"/>
                </a:solidFill>
              </a:rPr>
              <a:t>// 3</a:t>
            </a:r>
            <a:r>
              <a:rPr lang="en-US" sz="4000" dirty="0" smtClean="0">
                <a:solidFill>
                  <a:srgbClr val="FFFF00"/>
                </a:solidFill>
              </a:rPr>
              <a:t> </a:t>
            </a:r>
            <a:r>
              <a:rPr lang="en-US" sz="4000" dirty="0" smtClean="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65515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1841156" y="4633222"/>
            <a:ext cx="11163644"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prevArr</a:t>
            </a:r>
            <a:r>
              <a:rPr lang="en-US" sz="4000" dirty="0">
                <a:solidFill>
                  <a:schemeClr val="bg1"/>
                </a:solidFill>
              </a:rPr>
              <a:t> </a:t>
            </a:r>
            <a:r>
              <a:rPr lang="en-US" sz="4000" b="1" dirty="0" smtClean="0">
                <a:solidFill>
                  <a:schemeClr val="bg1"/>
                </a:solidFill>
              </a:rPr>
              <a:t>=</a:t>
            </a:r>
            <a:r>
              <a:rPr lang="en-US" sz="4000" dirty="0" smtClean="0">
                <a:solidFill>
                  <a:schemeClr val="bg1"/>
                </a:solidFill>
              </a:rPr>
              <a:t> </a:t>
            </a:r>
            <a:r>
              <a:rPr lang="en-US" sz="4000" dirty="0" err="1">
                <a:solidFill>
                  <a:schemeClr val="bg1"/>
                </a:solidFill>
              </a:rPr>
              <a:t>Object.freeze</a:t>
            </a:r>
            <a:r>
              <a:rPr lang="en-US" sz="4000" dirty="0">
                <a:solidFill>
                  <a:schemeClr val="bg1"/>
                </a:solidFill>
              </a:rPr>
              <a:t>([3,1,2</a:t>
            </a:r>
            <a:r>
              <a:rPr lang="en-US" sz="4000" dirty="0" smtClean="0">
                <a:solidFill>
                  <a:schemeClr val="bg1"/>
                </a:solidFill>
              </a:rPr>
              <a:t>]); </a:t>
            </a:r>
            <a:r>
              <a:rPr lang="en-US" sz="2400" dirty="0" smtClean="0">
                <a:solidFill>
                  <a:srgbClr val="FFC000"/>
                </a:solidFill>
              </a:rPr>
              <a:t>// immutable</a:t>
            </a:r>
          </a:p>
          <a:p>
            <a:pPr marL="180975"/>
            <a:r>
              <a:rPr lang="en-US" sz="4000" dirty="0" err="1">
                <a:solidFill>
                  <a:schemeClr val="bg1"/>
                </a:solidFill>
              </a:rPr>
              <a:t>c</a:t>
            </a:r>
            <a:r>
              <a:rPr lang="en-US" sz="4000" dirty="0" err="1" smtClean="0">
                <a:solidFill>
                  <a:schemeClr val="bg1"/>
                </a:solidFill>
              </a:rPr>
              <a:t>onst</a:t>
            </a:r>
            <a:r>
              <a:rPr lang="en-US" sz="4000" dirty="0" smtClean="0">
                <a:solidFill>
                  <a:schemeClr val="bg1"/>
                </a:solidFill>
              </a:rPr>
              <a:t> </a:t>
            </a:r>
            <a:r>
              <a:rPr lang="en-US" sz="4000" dirty="0" smtClean="0">
                <a:solidFill>
                  <a:srgbClr val="92D050"/>
                </a:solidFill>
              </a:rPr>
              <a:t>array </a:t>
            </a:r>
            <a:r>
              <a:rPr lang="en-US" sz="4000" dirty="0" smtClean="0">
                <a:solidFill>
                  <a:schemeClr val="bg1"/>
                </a:solidFill>
              </a:rPr>
              <a:t>= </a:t>
            </a:r>
            <a:r>
              <a:rPr lang="en-US" sz="4000" dirty="0">
                <a:solidFill>
                  <a:schemeClr val="bg1"/>
                </a:solidFill>
              </a:rPr>
              <a:t>[ </a:t>
            </a:r>
            <a:r>
              <a:rPr lang="en-US" sz="4000" dirty="0">
                <a:solidFill>
                  <a:srgbClr val="FFFF00"/>
                </a:solidFill>
              </a:rPr>
              <a:t>...</a:t>
            </a:r>
            <a:r>
              <a:rPr lang="en-US" sz="4000" dirty="0" err="1">
                <a:solidFill>
                  <a:srgbClr val="FFFF00"/>
                </a:solidFill>
              </a:rPr>
              <a:t>prevArr</a:t>
            </a:r>
            <a:r>
              <a:rPr lang="en-US" sz="4000" dirty="0">
                <a:solidFill>
                  <a:srgbClr val="FFFF00"/>
                </a:solidFill>
              </a:rPr>
              <a:t> </a:t>
            </a:r>
            <a:r>
              <a:rPr lang="en-US" sz="4000" dirty="0" smtClean="0">
                <a:solidFill>
                  <a:schemeClr val="bg1"/>
                </a:solidFill>
              </a:rPr>
              <a:t>]  </a:t>
            </a:r>
            <a:r>
              <a:rPr lang="en-US" sz="2800" dirty="0" smtClean="0">
                <a:solidFill>
                  <a:srgbClr val="FF0000"/>
                </a:solidFill>
              </a:rPr>
              <a:t>// copy with </a:t>
            </a:r>
            <a:r>
              <a:rPr lang="en-US" sz="2800" dirty="0">
                <a:solidFill>
                  <a:srgbClr val="FF0000"/>
                </a:solidFill>
              </a:rPr>
              <a:t>spread operator</a:t>
            </a:r>
            <a:endParaRPr lang="en-US" sz="2800" dirty="0" smtClean="0">
              <a:solidFill>
                <a:srgbClr val="FF0000"/>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smtClean="0">
                <a:solidFill>
                  <a:srgbClr val="92D050"/>
                </a:solidFill>
              </a:rPr>
              <a:t>array</a:t>
            </a:r>
            <a:r>
              <a:rPr lang="en-US" sz="4000" dirty="0" smtClean="0">
                <a:solidFill>
                  <a:schemeClr val="bg1"/>
                </a:solidFill>
              </a:rPr>
              <a: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rgbClr val="92D050"/>
                </a:solidFill>
              </a:rPr>
              <a:t>array</a:t>
            </a:r>
            <a:r>
              <a:rPr lang="en-US" sz="4000" dirty="0">
                <a:solidFill>
                  <a:schemeClr val="bg1"/>
                </a:solidFill>
              </a:rPr>
              <a:t>[0];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t>
            </a:r>
            <a:r>
              <a:rPr lang="en-US" sz="4000" dirty="0" smtClean="0">
                <a:solidFill>
                  <a:srgbClr val="92D050"/>
                </a:solidFill>
              </a:rPr>
              <a:t>array</a:t>
            </a:r>
            <a:r>
              <a:rPr lang="en-US" sz="4000" dirty="0">
                <a:solidFill>
                  <a:schemeClr val="bg1"/>
                </a:solidFill>
              </a:rPr>
              <a:t>) </a:t>
            </a:r>
            <a:r>
              <a:rPr lang="en-US" sz="4000" dirty="0" smtClean="0">
                <a:solidFill>
                  <a:schemeClr val="bg1"/>
                </a:solidFill>
              </a:rPr>
              <a:t> </a:t>
            </a:r>
            <a:r>
              <a:rPr lang="en-US" sz="4000" i="1" dirty="0" smtClean="0">
                <a:solidFill>
                  <a:srgbClr val="FFFF00"/>
                </a:solidFill>
              </a:rPr>
              <a:t>// </a:t>
            </a:r>
            <a:r>
              <a:rPr lang="en-US" sz="4000" i="1" dirty="0">
                <a:solidFill>
                  <a:srgbClr val="FFFF00"/>
                </a:solidFill>
              </a:rPr>
              <a:t>3</a:t>
            </a:r>
            <a:r>
              <a:rPr lang="en-US" sz="4000" dirty="0">
                <a:solidFill>
                  <a:srgbClr val="FFFF00"/>
                </a:solidFill>
              </a:rPr>
              <a:t> </a:t>
            </a:r>
            <a:endParaRPr lang="en-US" sz="4000" dirty="0" smtClean="0">
              <a:solidFill>
                <a:srgbClr val="FFFF00"/>
              </a:solidFill>
            </a:endParaRPr>
          </a:p>
          <a:p>
            <a:pPr marL="180975"/>
            <a:r>
              <a:rPr lang="en-US" sz="4000" dirty="0" err="1" smtClean="0">
                <a:solidFill>
                  <a:srgbClr val="92D050"/>
                </a:solidFill>
              </a:rPr>
              <a:t>array</a:t>
            </a:r>
            <a:r>
              <a:rPr lang="en-US" sz="4000" dirty="0" err="1" smtClean="0">
                <a:solidFill>
                  <a:schemeClr val="bg1"/>
                </a:solidFill>
              </a:rPr>
              <a:t>.sort</a:t>
            </a:r>
            <a:r>
              <a:rPr lang="en-US" sz="4000" dirty="0">
                <a:solidFill>
                  <a:schemeClr val="bg1"/>
                </a:solidFill>
              </a:rPr>
              <a:t>(); </a:t>
            </a:r>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t>
            </a:r>
            <a:r>
              <a:rPr lang="en-US" sz="4000" dirty="0" smtClean="0">
                <a:solidFill>
                  <a:srgbClr val="92D050"/>
                </a:solidFill>
              </a:rPr>
              <a:t>array</a:t>
            </a:r>
            <a:r>
              <a:rPr lang="en-US" sz="4000" dirty="0" smtClean="0">
                <a:solidFill>
                  <a:schemeClr val="bg1"/>
                </a:solidFill>
              </a:rPr>
              <a:t>);  </a:t>
            </a:r>
            <a:r>
              <a:rPr lang="en-US" sz="4000" i="1" dirty="0" smtClean="0">
                <a:solidFill>
                  <a:srgbClr val="FFFF00"/>
                </a:solidFill>
              </a:rPr>
              <a:t>// 1</a:t>
            </a:r>
            <a:r>
              <a:rPr lang="en-US" sz="4000" dirty="0" smtClean="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1291874135"/>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3063</TotalTime>
  <Words>1051</Words>
  <Application>Microsoft Macintosh PowerPoint</Application>
  <PresentationFormat>Custom</PresentationFormat>
  <Paragraphs>274</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Consolas</vt:lpstr>
      <vt:lpstr>Helvetica Neue</vt:lpstr>
      <vt:lpstr>Arial</vt:lpstr>
      <vt:lpstr>Black</vt:lpstr>
      <vt:lpstr>Functional programming</vt:lpstr>
      <vt:lpstr>Functional paradigm</vt:lpstr>
      <vt:lpstr>Side-effect 1</vt:lpstr>
      <vt:lpstr>Side-effect 2</vt:lpstr>
      <vt:lpstr>Side-effect 3</vt:lpstr>
      <vt:lpstr>Problems with Side-effects</vt:lpstr>
      <vt:lpstr>Avoiding Side-effects 1</vt:lpstr>
      <vt:lpstr>Avoiding Side-effects 2</vt:lpstr>
      <vt:lpstr>Avoiding Side-effects 2</vt:lpstr>
      <vt:lpstr>Array https://developer.mozilla.org/en-US/docs/Web/JavaScript/Reference/Global_Objects/Array/prototype#Mutator_methods</vt:lpstr>
      <vt:lpstr>Array</vt:lpstr>
      <vt:lpstr>For-loop</vt:lpstr>
      <vt:lpstr> For-loop use Array.map() </vt:lpstr>
      <vt:lpstr> Chaining functions </vt:lpstr>
      <vt:lpstr> Rules map-method</vt:lpstr>
      <vt:lpstr> Transform values </vt:lpstr>
      <vt:lpstr> Transform values use Array.Filter() </vt:lpstr>
      <vt:lpstr> Combine values </vt:lpstr>
      <vt:lpstr> Combine values use reduce-method </vt:lpstr>
      <vt:lpstr> Higher order functions </vt:lpstr>
      <vt:lpstr> Higher order functions </vt:lpstr>
      <vt:lpstr> Currying </vt:lpstr>
      <vt:lpstr> Currying </vt:lpstr>
      <vt:lpstr> Currying </vt:lpstr>
      <vt:lpstr> Recursion</vt:lpstr>
      <vt:lpstr>Exercise Array.Reduce()</vt:lpstr>
      <vt:lpstr> Exercise Array.map()</vt:lpstr>
      <vt:lpstr> Exercise Array.filter()</vt:lpstr>
      <vt:lpstr> Higher order functions </vt:lpstr>
      <vt:lpstr> Currying </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dag 1</dc:title>
  <cp:lastModifiedBy>Eijgermans, Peter</cp:lastModifiedBy>
  <cp:revision>83</cp:revision>
  <dcterms:modified xsi:type="dcterms:W3CDTF">2018-04-30T17:56:13Z</dcterms:modified>
</cp:coreProperties>
</file>