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477" r:id="rId5"/>
    <p:sldId id="413" r:id="rId6"/>
    <p:sldId id="406" r:id="rId7"/>
    <p:sldId id="415" r:id="rId8"/>
    <p:sldId id="436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21" r:id="rId17"/>
    <p:sldId id="534" r:id="rId18"/>
    <p:sldId id="531" r:id="rId19"/>
    <p:sldId id="532" r:id="rId20"/>
    <p:sldId id="533" r:id="rId21"/>
    <p:sldId id="523" r:id="rId22"/>
    <p:sldId id="522" r:id="rId23"/>
    <p:sldId id="382" r:id="rId24"/>
    <p:sldId id="487" r:id="rId25"/>
    <p:sldId id="488" r:id="rId26"/>
    <p:sldId id="520" r:id="rId27"/>
    <p:sldId id="350" r:id="rId28"/>
  </p:sldIdLst>
  <p:sldSz cx="9144000" cy="6858000" type="screen4x3"/>
  <p:notesSz cx="6810375" cy="9942513"/>
  <p:defaultTextStyle>
    <a:defPPr>
      <a:defRPr lang="nl-NL"/>
    </a:defPPr>
    <a:lvl1pPr algn="l" rtl="0" fontAlgn="base">
      <a:spcBef>
        <a:spcPct val="0"/>
      </a:spcBef>
      <a:spcAft>
        <a:spcPct val="0"/>
      </a:spcAft>
      <a:buClr>
        <a:schemeClr val="tx1"/>
      </a:buClr>
      <a:buSzPct val="120000"/>
      <a:defRPr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chemeClr val="tx1"/>
      </a:buClr>
      <a:buSzPct val="120000"/>
      <a:defRPr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chemeClr val="tx1"/>
      </a:buClr>
      <a:buSzPct val="120000"/>
      <a:defRPr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chemeClr val="tx1"/>
      </a:buClr>
      <a:buSzPct val="120000"/>
      <a:defRPr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chemeClr val="tx1"/>
      </a:buClr>
      <a:buSzPct val="120000"/>
      <a:defRPr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A"/>
    <a:srgbClr val="B2B2B2"/>
    <a:srgbClr val="FFDAAA"/>
    <a:srgbClr val="DDDD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4" autoAdjust="0"/>
    <p:restoredTop sz="74783" autoAdjust="0"/>
  </p:normalViewPr>
  <p:slideViewPr>
    <p:cSldViewPr snapToGrid="0" snapToObjects="1">
      <p:cViewPr varScale="1">
        <p:scale>
          <a:sx n="65" d="100"/>
          <a:sy n="65" d="100"/>
        </p:scale>
        <p:origin x="2203" y="43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defRPr sz="12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662"/>
            <a:ext cx="2951163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SzTx/>
              <a:defRPr sz="12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36" y="9443662"/>
            <a:ext cx="2951163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defRPr sz="1200">
                <a:solidFill>
                  <a:schemeClr val="tx1"/>
                </a:solidFill>
              </a:defRPr>
            </a:lvl1pPr>
          </a:lstStyle>
          <a:p>
            <a:fld id="{83AA87FD-045C-4AB8-9323-EAE528B35D78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2467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defRPr sz="12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36" y="0"/>
            <a:ext cx="2951163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defRPr sz="12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694"/>
            <a:ext cx="5448300" cy="447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662"/>
            <a:ext cx="2951163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SzTx/>
              <a:defRPr sz="12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36" y="9443662"/>
            <a:ext cx="2951163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defRPr sz="1200">
                <a:solidFill>
                  <a:schemeClr val="tx1"/>
                </a:solidFill>
              </a:defRPr>
            </a:lvl1pPr>
          </a:lstStyle>
          <a:p>
            <a:fld id="{62C99B02-DBAA-4F03-954B-2F74ED1216A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8895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Noem</a:t>
            </a:r>
            <a:r>
              <a:rPr lang="en-US" dirty="0" smtClean="0"/>
              <a:t>: sheets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nog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; lab of demo </a:t>
            </a:r>
            <a:r>
              <a:rPr lang="en-US" dirty="0" err="1" smtClean="0"/>
              <a:t>ws</a:t>
            </a:r>
            <a:r>
              <a:rPr lang="en-US" dirty="0" smtClean="0"/>
              <a:t>. </a:t>
            </a:r>
            <a:r>
              <a:rPr lang="en-US" dirty="0" err="1" smtClean="0"/>
              <a:t>niet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9B02-DBAA-4F03-954B-2F74ED1216A4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055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Recap – atmosphere is </a:t>
            </a:r>
            <a:r>
              <a:rPr lang="en-US" dirty="0" err="1" smtClean="0"/>
              <a:t>mogelijke</a:t>
            </a:r>
            <a:r>
              <a:rPr lang="en-US" dirty="0" smtClean="0"/>
              <a:t> </a:t>
            </a:r>
            <a:r>
              <a:rPr lang="en-US" dirty="0" err="1" smtClean="0"/>
              <a:t>oplossing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wens/</a:t>
            </a:r>
            <a:r>
              <a:rPr lang="en-US" dirty="0" err="1" smtClean="0"/>
              <a:t>probleem</a:t>
            </a:r>
            <a:r>
              <a:rPr lang="en-US" dirty="0" smtClean="0"/>
              <a:t> om </a:t>
            </a:r>
            <a:r>
              <a:rPr lang="en-US" dirty="0" err="1" smtClean="0"/>
              <a:t>async</a:t>
            </a:r>
            <a:r>
              <a:rPr lang="en-US" dirty="0" smtClean="0"/>
              <a:t> to </a:t>
            </a:r>
            <a:r>
              <a:rPr lang="en-US" dirty="0" err="1" smtClean="0"/>
              <a:t>gebruiken</a:t>
            </a:r>
            <a:r>
              <a:rPr lang="en-US" dirty="0" smtClean="0"/>
              <a:t> in </a:t>
            </a:r>
            <a:r>
              <a:rPr lang="en-US" dirty="0" err="1" smtClean="0"/>
              <a:t>webapps</a:t>
            </a:r>
            <a:endParaRPr lang="en-US" dirty="0" smtClean="0"/>
          </a:p>
          <a:p>
            <a:r>
              <a:rPr lang="en-US" dirty="0" err="1" smtClean="0"/>
              <a:t>Vraag</a:t>
            </a:r>
            <a:r>
              <a:rPr lang="en-US" dirty="0" smtClean="0"/>
              <a:t> </a:t>
            </a:r>
            <a:r>
              <a:rPr lang="en-US" dirty="0" err="1" smtClean="0"/>
              <a:t>groep</a:t>
            </a:r>
            <a:r>
              <a:rPr lang="en-US" dirty="0" smtClean="0"/>
              <a:t>: lost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ons</a:t>
            </a:r>
            <a:r>
              <a:rPr lang="en-US" dirty="0" smtClean="0"/>
              <a:t> </a:t>
            </a:r>
            <a:r>
              <a:rPr lang="en-US" dirty="0" err="1" smtClean="0"/>
              <a:t>probleem</a:t>
            </a:r>
            <a:r>
              <a:rPr lang="en-US" dirty="0" smtClean="0"/>
              <a:t> op? 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nadelen</a:t>
            </a:r>
            <a:r>
              <a:rPr lang="en-US" dirty="0" smtClean="0"/>
              <a:t> </a:t>
            </a:r>
            <a:r>
              <a:rPr lang="en-US" dirty="0" err="1" smtClean="0"/>
              <a:t>kleven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eraan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ontbreekt</a:t>
            </a:r>
            <a:r>
              <a:rPr lang="en-US" baseline="0" dirty="0" smtClean="0"/>
              <a:t>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9B02-DBAA-4F03-954B-2F74ED1216A4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658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Herinner</a:t>
            </a:r>
            <a:r>
              <a:rPr lang="en-US" dirty="0" smtClean="0"/>
              <a:t> </a:t>
            </a:r>
            <a:r>
              <a:rPr lang="en-US" dirty="0" err="1" smtClean="0"/>
              <a:t>mensen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nl-NL" dirty="0" smtClean="0"/>
              <a:t>D1 ** luisteropdracht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9B02-DBAA-4F03-954B-2F74ED1216A4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166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Bv</a:t>
            </a:r>
            <a:r>
              <a:rPr lang="en-US" dirty="0" smtClean="0"/>
              <a:t> interconnected JMS via </a:t>
            </a:r>
            <a:r>
              <a:rPr lang="en-US" dirty="0" err="1" smtClean="0"/>
              <a:t>Ordina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baseline="0" dirty="0" smtClean="0"/>
              <a:t> </a:t>
            </a:r>
            <a:r>
              <a:rPr lang="en-US" dirty="0" err="1" smtClean="0"/>
              <a:t>ieder</a:t>
            </a:r>
            <a:r>
              <a:rPr lang="en-US" dirty="0" smtClean="0"/>
              <a:t> </a:t>
            </a:r>
            <a:r>
              <a:rPr lang="en-US" dirty="0" err="1" smtClean="0"/>
              <a:t>eigen</a:t>
            </a:r>
            <a:r>
              <a:rPr lang="en-US" dirty="0" smtClean="0"/>
              <a:t> chat server; </a:t>
            </a:r>
            <a:r>
              <a:rPr lang="en-US" dirty="0" err="1" smtClean="0"/>
              <a:t>pubsub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1 </a:t>
            </a:r>
            <a:r>
              <a:rPr lang="en-US" dirty="0" err="1" smtClean="0"/>
              <a:t>centrale</a:t>
            </a:r>
            <a:r>
              <a:rPr lang="en-US" dirty="0" smtClean="0"/>
              <a:t> JMS (remote </a:t>
            </a:r>
            <a:r>
              <a:rPr lang="en-US" dirty="0" err="1" smtClean="0"/>
              <a:t>ActiveMQ</a:t>
            </a:r>
            <a:r>
              <a:rPr lang="en-US" dirty="0" smtClean="0"/>
              <a:t>)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9B02-DBAA-4F03-954B-2F74ED1216A4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9B02-DBAA-4F03-954B-2F74ED1216A4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920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AMQP: </a:t>
            </a:r>
            <a:r>
              <a:rPr lang="nl-NL" dirty="0" smtClean="0"/>
              <a:t>https://en.wikipedia.org/wiki/Advanced_Message_Queuing_Protocol</a:t>
            </a:r>
          </a:p>
          <a:p>
            <a:endParaRPr lang="en-US" dirty="0" smtClean="0"/>
          </a:p>
          <a:p>
            <a:r>
              <a:rPr lang="en-US" dirty="0" smtClean="0"/>
              <a:t>*: </a:t>
            </a:r>
            <a:r>
              <a:rPr lang="en-US" dirty="0" err="1" smtClean="0"/>
              <a:t>koppelen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broadcaster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9B02-DBAA-4F03-954B-2F74ED1216A4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7788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Tuscany</a:t>
            </a:r>
            <a:r>
              <a:rPr lang="nl-NL" dirty="0" smtClean="0"/>
              <a:t>: SOA oplossing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9B02-DBAA-4F03-954B-2F74ED1216A4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557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Houd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in de </a:t>
            </a:r>
            <a:r>
              <a:rPr lang="en-US" dirty="0" err="1" smtClean="0"/>
              <a:t>gaten</a:t>
            </a:r>
            <a:endParaRPr lang="en-US" dirty="0" smtClean="0"/>
          </a:p>
          <a:p>
            <a:r>
              <a:rPr lang="en-US" dirty="0" err="1" smtClean="0"/>
              <a:t>Nabespreken</a:t>
            </a:r>
            <a:r>
              <a:rPr lang="en-US" dirty="0" smtClean="0"/>
              <a:t> – hoe </a:t>
            </a:r>
            <a:r>
              <a:rPr lang="en-US" dirty="0" err="1" smtClean="0"/>
              <a:t>ging</a:t>
            </a:r>
            <a:r>
              <a:rPr lang="en-US" dirty="0" smtClean="0"/>
              <a:t> het?</a:t>
            </a:r>
          </a:p>
          <a:p>
            <a:endParaRPr lang="en-US" dirty="0" smtClean="0"/>
          </a:p>
          <a:p>
            <a:r>
              <a:rPr lang="nl-NL" dirty="0" smtClean="0"/>
              <a:t>C8 *** carrousel - pair </a:t>
            </a:r>
            <a:r>
              <a:rPr lang="nl-NL" dirty="0" err="1" smtClean="0"/>
              <a:t>prg</a:t>
            </a:r>
            <a:r>
              <a:rPr lang="nl-NL" dirty="0" smtClean="0"/>
              <a:t> keuze:</a:t>
            </a:r>
          </a:p>
          <a:p>
            <a:r>
              <a:rPr lang="nl-NL" dirty="0" smtClean="0"/>
              <a:t>- random</a:t>
            </a:r>
          </a:p>
          <a:p>
            <a:r>
              <a:rPr lang="nl-NL" dirty="0" smtClean="0"/>
              <a:t>- lengte</a:t>
            </a:r>
          </a:p>
          <a:p>
            <a:r>
              <a:rPr lang="nl-NL" dirty="0" smtClean="0"/>
              <a:t>- leeftijd</a:t>
            </a:r>
          </a:p>
          <a:p>
            <a:r>
              <a:rPr lang="nl-NL" dirty="0" smtClean="0"/>
              <a:t>- nog nooit mee gewerkt</a:t>
            </a:r>
          </a:p>
          <a:p>
            <a:r>
              <a:rPr lang="nl-NL" dirty="0" smtClean="0"/>
              <a:t>- collega op project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9B02-DBAA-4F03-954B-2F74ED1216A4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269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E2</a:t>
            </a:r>
            <a:r>
              <a:rPr lang="en-US" baseline="0" dirty="0" smtClean="0">
                <a:solidFill>
                  <a:srgbClr val="FF0000"/>
                </a:solidFill>
              </a:rPr>
              <a:t> “rode </a:t>
            </a:r>
            <a:r>
              <a:rPr lang="en-US" baseline="0" dirty="0" err="1" smtClean="0">
                <a:solidFill>
                  <a:srgbClr val="FF0000"/>
                </a:solidFill>
              </a:rPr>
              <a:t>kaart</a:t>
            </a:r>
            <a:r>
              <a:rPr lang="en-US" baseline="0" dirty="0" smtClean="0">
                <a:solidFill>
                  <a:srgbClr val="FF0000"/>
                </a:solidFill>
              </a:rPr>
              <a:t>”-variant: j</a:t>
            </a:r>
            <a:r>
              <a:rPr lang="en-US" dirty="0" smtClean="0">
                <a:solidFill>
                  <a:srgbClr val="FF0000"/>
                </a:solidFill>
              </a:rPr>
              <a:t>a/nee-</a:t>
            </a:r>
            <a:r>
              <a:rPr lang="en-US" dirty="0" err="1" smtClean="0">
                <a:solidFill>
                  <a:srgbClr val="FF0000"/>
                </a:solidFill>
              </a:rPr>
              <a:t>vraag</a:t>
            </a:r>
            <a:r>
              <a:rPr lang="en-US" dirty="0" smtClean="0">
                <a:solidFill>
                  <a:srgbClr val="FF0000"/>
                </a:solidFill>
              </a:rPr>
              <a:t> met </a:t>
            </a:r>
            <a:r>
              <a:rPr lang="en-US" dirty="0" err="1" smtClean="0">
                <a:solidFill>
                  <a:srgbClr val="FF0000"/>
                </a:solidFill>
              </a:rPr>
              <a:t>opstaan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err="1" smtClean="0">
                <a:solidFill>
                  <a:srgbClr val="FF0000"/>
                </a:solidFill>
              </a:rPr>
              <a:t>als</a:t>
            </a:r>
            <a:r>
              <a:rPr lang="en-US" dirty="0" smtClean="0">
                <a:solidFill>
                  <a:srgbClr val="FF0000"/>
                </a:solidFill>
              </a:rPr>
              <a:t> &lt;0.5 </a:t>
            </a:r>
            <a:r>
              <a:rPr lang="en-US" dirty="0" err="1" smtClean="0">
                <a:solidFill>
                  <a:srgbClr val="FF0000"/>
                </a:solidFill>
              </a:rPr>
              <a:t>goed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niet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overgekomen</a:t>
            </a:r>
            <a:r>
              <a:rPr lang="en-US" baseline="0" dirty="0" smtClean="0">
                <a:solidFill>
                  <a:srgbClr val="FF0000"/>
                </a:solidFill>
              </a:rPr>
              <a:t>; recap </a:t>
            </a:r>
            <a:r>
              <a:rPr lang="en-US" baseline="0" dirty="0" err="1" smtClean="0">
                <a:solidFill>
                  <a:srgbClr val="FF0000"/>
                </a:solidFill>
              </a:rPr>
              <a:t>nodig</a:t>
            </a:r>
            <a:endParaRPr lang="en-US" baseline="0" dirty="0" smtClean="0">
              <a:solidFill>
                <a:srgbClr val="FF000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Is Atmosphere door </a:t>
            </a:r>
            <a:r>
              <a:rPr lang="en-US" b="1" dirty="0" err="1" smtClean="0">
                <a:solidFill>
                  <a:srgbClr val="FF0000"/>
                </a:solidFill>
              </a:rPr>
              <a:t>een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Canadees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geschreven</a:t>
            </a:r>
            <a:r>
              <a:rPr lang="en-US" b="1" dirty="0" smtClean="0">
                <a:solidFill>
                  <a:srgbClr val="FF0000"/>
                </a:solidFill>
              </a:rPr>
              <a:t>? [ja; Quebec]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9B02-DBAA-4F03-954B-2F74ED1216A4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5363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Methode</a:t>
            </a:r>
            <a:r>
              <a:rPr lang="en-US" dirty="0" smtClean="0"/>
              <a:t>: (B1 * </a:t>
            </a:r>
            <a:r>
              <a:rPr lang="en-US" dirty="0" err="1" smtClean="0"/>
              <a:t>buzzen</a:t>
            </a:r>
            <a:r>
              <a:rPr lang="en-US" dirty="0" smtClean="0"/>
              <a:t> / L4 * duo)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Letter </a:t>
            </a:r>
            <a:r>
              <a:rPr lang="en-US" dirty="0" err="1" smtClean="0"/>
              <a:t>verwijst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uitgedeelde</a:t>
            </a:r>
            <a:r>
              <a:rPr lang="en-US" dirty="0" smtClean="0"/>
              <a:t> letters; duo’s &amp; </a:t>
            </a:r>
            <a:r>
              <a:rPr lang="en-US" dirty="0" err="1" smtClean="0"/>
              <a:t>evt</a:t>
            </a:r>
            <a:r>
              <a:rPr lang="en-US" dirty="0" smtClean="0"/>
              <a:t>. 1 trio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Bedenk</a:t>
            </a:r>
            <a:r>
              <a:rPr lang="en-US" dirty="0" smtClean="0"/>
              <a:t> </a:t>
            </a:r>
            <a:r>
              <a:rPr lang="en-US" dirty="0" err="1" smtClean="0"/>
              <a:t>antwoord</a:t>
            </a:r>
            <a:r>
              <a:rPr lang="en-US" dirty="0" smtClean="0"/>
              <a:t> in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groepjes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Door sheets </a:t>
            </a:r>
            <a:r>
              <a:rPr lang="en-US" dirty="0" err="1" smtClean="0"/>
              <a:t>bladeren</a:t>
            </a:r>
            <a:r>
              <a:rPr lang="en-US" dirty="0" smtClean="0"/>
              <a:t> mag </a:t>
            </a:r>
            <a:r>
              <a:rPr lang="en-US" dirty="0" err="1" smtClean="0"/>
              <a:t>ook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Bedenktijd</a:t>
            </a:r>
            <a:r>
              <a:rPr lang="en-US" dirty="0" smtClean="0"/>
              <a:t> tot ‘buzz’ </a:t>
            </a:r>
            <a:r>
              <a:rPr lang="en-US" dirty="0" err="1" smtClean="0"/>
              <a:t>weer</a:t>
            </a:r>
            <a:r>
              <a:rPr lang="en-US" dirty="0" smtClean="0"/>
              <a:t> </a:t>
            </a:r>
            <a:r>
              <a:rPr lang="en-US" dirty="0" err="1" smtClean="0"/>
              <a:t>inzakt</a:t>
            </a:r>
            <a:r>
              <a:rPr lang="en-US" dirty="0" smtClean="0"/>
              <a:t> (max.</a:t>
            </a:r>
            <a:r>
              <a:rPr lang="en-US" baseline="0" dirty="0" smtClean="0"/>
              <a:t> 2 min)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Ga </a:t>
            </a:r>
            <a:r>
              <a:rPr lang="en-US" baseline="0" dirty="0" err="1" smtClean="0"/>
              <a:t>groepjes</a:t>
            </a:r>
            <a:r>
              <a:rPr lang="en-US" baseline="0" dirty="0" smtClean="0"/>
              <a:t> A-G </a:t>
            </a:r>
            <a:r>
              <a:rPr lang="en-US" baseline="0" dirty="0" err="1" smtClean="0"/>
              <a:t>af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228600" indent="-228600">
              <a:buFont typeface="+mj-lt"/>
              <a:buAutoNum type="alphaUcPeriod"/>
            </a:pPr>
            <a:r>
              <a:rPr lang="en-US" baseline="0" dirty="0" err="1" smtClean="0"/>
              <a:t>sse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websockets</a:t>
            </a:r>
            <a:r>
              <a:rPr lang="en-US" baseline="0" dirty="0" smtClean="0"/>
              <a:t>, long-polling, </a:t>
            </a:r>
            <a:r>
              <a:rPr lang="en-US" baseline="0" dirty="0" err="1" smtClean="0"/>
              <a:t>jsonp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ajax</a:t>
            </a:r>
            <a:endParaRPr lang="en-US" baseline="0" dirty="0" smtClean="0"/>
          </a:p>
          <a:p>
            <a:pPr marL="228600" indent="-228600">
              <a:buFont typeface="+mj-lt"/>
              <a:buAutoNum type="alphaUcPeriod"/>
            </a:pPr>
            <a:r>
              <a:rPr lang="en-US" baseline="0" dirty="0" err="1" smtClean="0"/>
              <a:t>Redis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Hazelcast</a:t>
            </a:r>
            <a:r>
              <a:rPr lang="en-US" baseline="0" dirty="0" smtClean="0"/>
              <a:t>, JMS, </a:t>
            </a:r>
            <a:r>
              <a:rPr lang="en-US" baseline="0" dirty="0" err="1" smtClean="0"/>
              <a:t>JGroups</a:t>
            </a:r>
            <a:r>
              <a:rPr lang="en-US" baseline="0" dirty="0" smtClean="0"/>
              <a:t>, XMPP, ..</a:t>
            </a:r>
          </a:p>
          <a:p>
            <a:pPr marL="228600" indent="-228600">
              <a:buFont typeface="+mj-lt"/>
              <a:buAutoNum type="alphaUcPeriod"/>
            </a:pPr>
            <a:r>
              <a:rPr lang="en-US" baseline="0" dirty="0" smtClean="0"/>
              <a:t>GWT, Spring, </a:t>
            </a:r>
            <a:r>
              <a:rPr lang="en-US" baseline="0" dirty="0" err="1" smtClean="0"/>
              <a:t>PrimeFaces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RichFaces</a:t>
            </a:r>
            <a:r>
              <a:rPr lang="en-US" baseline="0" dirty="0" smtClean="0"/>
              <a:t>, Wicket, </a:t>
            </a:r>
            <a:r>
              <a:rPr lang="en-US" baseline="0" dirty="0" err="1" smtClean="0"/>
              <a:t>Vaadin</a:t>
            </a:r>
            <a:r>
              <a:rPr lang="en-US" baseline="0" dirty="0" smtClean="0"/>
              <a:t>, Jersey</a:t>
            </a:r>
          </a:p>
          <a:p>
            <a:pPr marL="228600" indent="-228600">
              <a:buFont typeface="+mj-lt"/>
              <a:buAutoNum type="alphaUcPeriod"/>
            </a:pPr>
            <a:r>
              <a:rPr lang="en-US" baseline="0" dirty="0" smtClean="0"/>
              <a:t>@</a:t>
            </a:r>
            <a:r>
              <a:rPr lang="en-US" baseline="0" dirty="0" err="1" smtClean="0"/>
              <a:t>ManagedService</a:t>
            </a:r>
            <a:endParaRPr lang="en-US" baseline="0" dirty="0" smtClean="0"/>
          </a:p>
          <a:p>
            <a:pPr marL="228600" indent="-228600">
              <a:buFont typeface="+mj-lt"/>
              <a:buAutoNum type="alphaUcPeriod"/>
            </a:pPr>
            <a:r>
              <a:rPr lang="en-US" baseline="0" dirty="0" err="1" smtClean="0"/>
              <a:t>AtmosphereResource</a:t>
            </a:r>
            <a:endParaRPr lang="en-US" baseline="0" dirty="0" smtClean="0"/>
          </a:p>
          <a:p>
            <a:pPr marL="228600" indent="-228600">
              <a:buFont typeface="+mj-lt"/>
              <a:buAutoNum type="alphaUcPeriod"/>
            </a:pPr>
            <a:r>
              <a:rPr lang="en-US" baseline="0" dirty="0" smtClean="0"/>
              <a:t>push()</a:t>
            </a:r>
          </a:p>
          <a:p>
            <a:pPr marL="228600" indent="-228600">
              <a:buFont typeface="+mj-lt"/>
              <a:buAutoNum type="alphaUcPeriod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events: </a:t>
            </a:r>
            <a:r>
              <a:rPr lang="en-US" baseline="0" dirty="0" err="1" smtClean="0"/>
              <a:t>onXxx</a:t>
            </a:r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9B02-DBAA-4F03-954B-2F74ED1216A4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536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Rectangle 117"/>
          <p:cNvSpPr>
            <a:spLocks noChangeArrowheads="1"/>
          </p:cNvSpPr>
          <p:nvPr userDrawn="1"/>
        </p:nvSpPr>
        <p:spPr bwMode="auto">
          <a:xfrm>
            <a:off x="0" y="4396636"/>
            <a:ext cx="9144000" cy="190732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074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327025" y="4775200"/>
            <a:ext cx="8816975" cy="60325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025" y="5329238"/>
            <a:ext cx="8816975" cy="6731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3" y="1"/>
            <a:ext cx="8175625" cy="88934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34963" y="1114815"/>
            <a:ext cx="8572500" cy="499788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5457D7-99BD-4FC5-A766-83C779BE743A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E98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18" descr="iPod van Tokkie:_Projecten:Proof:beeld:ordina logo trans.ps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0313" y="6054725"/>
              <a:ext cx="1614487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0" y="6445250"/>
              <a:ext cx="9144000" cy="412750"/>
            </a:xfrm>
            <a:prstGeom prst="rect">
              <a:avLst/>
            </a:prstGeom>
            <a:solidFill>
              <a:srgbClr val="E98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4511" y="2051900"/>
            <a:ext cx="7772400" cy="1362075"/>
          </a:xfrm>
        </p:spPr>
        <p:txBody>
          <a:bodyPr anchor="b" anchorCtr="0"/>
          <a:lstStyle>
            <a:lvl1pPr algn="l">
              <a:defRPr sz="4000" b="0" i="0" cap="none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11762" y="3415683"/>
            <a:ext cx="7772400" cy="1500187"/>
          </a:xfrm>
        </p:spPr>
        <p:txBody>
          <a:bodyPr anchor="t" anchorCtr="0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34963" y="1114816"/>
            <a:ext cx="4210050" cy="506051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97413" y="1114816"/>
            <a:ext cx="4210050" cy="506051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F3CA89-00AF-4B7A-AEE4-F789B9AD9844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6237AA-BA17-472B-9890-42790544D239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ED917D-4F3B-4AC8-A658-345C666EBD14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334963" y="1"/>
            <a:ext cx="8175625" cy="89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stijl te bewerken</a:t>
            </a:r>
          </a:p>
        </p:txBody>
      </p:sp>
      <p:sp>
        <p:nvSpPr>
          <p:cNvPr id="102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34963" y="1127341"/>
            <a:ext cx="8572500" cy="498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</p:txBody>
      </p:sp>
      <p:sp>
        <p:nvSpPr>
          <p:cNvPr id="1072" name="Rectangle 4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8175" y="6466124"/>
            <a:ext cx="64928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defRPr sz="1100" b="1">
                <a:solidFill>
                  <a:schemeClr val="bg1"/>
                </a:solidFill>
              </a:defRPr>
            </a:lvl1pPr>
          </a:lstStyle>
          <a:p>
            <a:fld id="{BE68122D-411D-4F63-8B27-2BC1411B96A2}" type="slidenum">
              <a:rPr lang="nl-NL"/>
              <a:pPr/>
              <a:t>‹#›</a:t>
            </a:fld>
            <a:endParaRPr lang="nl-NL" dirty="0"/>
          </a:p>
        </p:txBody>
      </p:sp>
      <p:sp>
        <p:nvSpPr>
          <p:cNvPr id="1161" name="Rectangle 137"/>
          <p:cNvSpPr>
            <a:spLocks noChangeArrowheads="1"/>
          </p:cNvSpPr>
          <p:nvPr/>
        </p:nvSpPr>
        <p:spPr bwMode="auto">
          <a:xfrm>
            <a:off x="0" y="893372"/>
            <a:ext cx="9144000" cy="45719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1166" name="Line 142"/>
          <p:cNvSpPr>
            <a:spLocks noChangeShapeType="1"/>
          </p:cNvSpPr>
          <p:nvPr/>
        </p:nvSpPr>
        <p:spPr bwMode="auto">
          <a:xfrm>
            <a:off x="0" y="6295983"/>
            <a:ext cx="9144000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pic>
        <p:nvPicPr>
          <p:cNvPr id="14" name="Afbeelding 13" descr="logo_ordina_oranje_RGB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0144" y="6408624"/>
            <a:ext cx="1307592" cy="326136"/>
          </a:xfrm>
          <a:prstGeom prst="rect">
            <a:avLst/>
          </a:prstGeom>
        </p:spPr>
      </p:pic>
      <p:pic>
        <p:nvPicPr>
          <p:cNvPr id="10" name="Afbeelding 9" descr="payoff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10" y="6470826"/>
            <a:ext cx="2427400" cy="2341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66700" indent="-2667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90000"/>
        <a:buFont typeface="Arial" pitchFamily="34" charset="0"/>
        <a:buChar char="−"/>
        <a:defRPr sz="1600">
          <a:solidFill>
            <a:schemeClr val="tx1"/>
          </a:solidFill>
          <a:latin typeface="+mn-lt"/>
        </a:defRPr>
      </a:lvl2pPr>
      <a:lvl3pPr marL="628650" indent="-180975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90000"/>
        <a:buFont typeface="Arial" pitchFamily="34" charset="0"/>
        <a:buChar char="−"/>
        <a:defRPr sz="1600">
          <a:solidFill>
            <a:schemeClr val="tx1"/>
          </a:solidFill>
          <a:latin typeface="+mn-lt"/>
        </a:defRPr>
      </a:lvl3pPr>
      <a:lvl4pPr marL="809625" indent="-180975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90000"/>
        <a:buFont typeface="Arial" pitchFamily="34" charset="0"/>
        <a:buChar char="−"/>
        <a:defRPr sz="1600">
          <a:solidFill>
            <a:schemeClr val="tx1"/>
          </a:solidFill>
          <a:latin typeface="+mn-lt"/>
        </a:defRPr>
      </a:lvl4pPr>
      <a:lvl5pPr marL="990600" indent="-180975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90000"/>
        <a:buFont typeface="Arial" pitchFamily="34" charset="0"/>
        <a:buChar char="−"/>
        <a:defRPr sz="1600">
          <a:solidFill>
            <a:schemeClr val="tx1"/>
          </a:solidFill>
          <a:latin typeface="+mn-lt"/>
        </a:defRPr>
      </a:lvl5pPr>
      <a:lvl6pPr marL="2519363" indent="-2682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120000"/>
        <a:buChar char="•"/>
        <a:defRPr sz="1600">
          <a:solidFill>
            <a:schemeClr val="tx1"/>
          </a:solidFill>
          <a:latin typeface="+mn-lt"/>
        </a:defRPr>
      </a:lvl6pPr>
      <a:lvl7pPr marL="2976563" indent="-2682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120000"/>
        <a:buChar char="•"/>
        <a:defRPr sz="1600">
          <a:solidFill>
            <a:schemeClr val="tx1"/>
          </a:solidFill>
          <a:latin typeface="+mn-lt"/>
        </a:defRPr>
      </a:lvl7pPr>
      <a:lvl8pPr marL="3433763" indent="-2682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120000"/>
        <a:buChar char="•"/>
        <a:defRPr sz="1600">
          <a:solidFill>
            <a:schemeClr val="tx1"/>
          </a:solidFill>
          <a:latin typeface="+mn-lt"/>
        </a:defRPr>
      </a:lvl8pPr>
      <a:lvl9pPr marL="3890963" indent="-2682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12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tmosphere.github.com/atmosphere/apidocs" TargetMode="External"/><Relationship Id="rId2" Type="http://schemas.openxmlformats.org/officeDocument/2006/relationships/hyperlink" Target="https://github.com/Atmosphere/atmosphere/wik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tmosphere/atmosphere-samples" TargetMode="External"/><Relationship Id="rId5" Type="http://schemas.openxmlformats.org/officeDocument/2006/relationships/hyperlink" Target="https://github.com/Atmosphere/atmosphere/wiki/jQuery.atmosphere.js-atmosphere.js-API" TargetMode="External"/><Relationship Id="rId4" Type="http://schemas.openxmlformats.org/officeDocument/2006/relationships/hyperlink" Target="http://atmosphere.github.io/atmosphere-extensions/apido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async-i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Atmosphere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Server- en </a:t>
            </a:r>
            <a:r>
              <a:rPr lang="en-US" dirty="0" err="1" smtClean="0"/>
              <a:t>clientside</a:t>
            </a:r>
            <a:r>
              <a:rPr lang="en-US" dirty="0" smtClean="0"/>
              <a:t> library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websockets</a:t>
            </a:r>
            <a:r>
              <a:rPr lang="en-US" dirty="0" smtClean="0"/>
              <a:t>, met diverse fallbacks</a:t>
            </a:r>
          </a:p>
          <a:p>
            <a:pPr lvl="1"/>
            <a:r>
              <a:rPr lang="en-US" dirty="0" err="1" smtClean="0"/>
              <a:t>Zowel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browser </a:t>
            </a:r>
            <a:r>
              <a:rPr lang="en-US" dirty="0" err="1" smtClean="0"/>
              <a:t>als</a:t>
            </a:r>
            <a:r>
              <a:rPr lang="en-US" dirty="0" smtClean="0"/>
              <a:t> server</a:t>
            </a:r>
          </a:p>
          <a:p>
            <a:pPr lvl="1"/>
            <a:r>
              <a:rPr lang="en-US" dirty="0" err="1" smtClean="0"/>
              <a:t>altijd</a:t>
            </a:r>
            <a:r>
              <a:rPr lang="en-US" dirty="0" smtClean="0"/>
              <a:t>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connectie</a:t>
            </a:r>
            <a:r>
              <a:rPr lang="en-US" dirty="0" smtClean="0"/>
              <a:t> die </a:t>
            </a:r>
            <a:r>
              <a:rPr lang="en-US" dirty="0" err="1" smtClean="0"/>
              <a:t>werkt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Ong. 15 sheets</a:t>
            </a:r>
          </a:p>
          <a:p>
            <a:r>
              <a:rPr lang="en-US" dirty="0" err="1" smtClean="0"/>
              <a:t>Theorie</a:t>
            </a:r>
            <a:r>
              <a:rPr lang="en-US" dirty="0" smtClean="0"/>
              <a:t>,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&amp; java API </a:t>
            </a:r>
            <a:r>
              <a:rPr lang="en-US" dirty="0"/>
              <a:t>details</a:t>
            </a:r>
            <a:r>
              <a:rPr lang="en-US" dirty="0" smtClean="0"/>
              <a:t>, </a:t>
            </a:r>
            <a:r>
              <a:rPr lang="en-US" dirty="0" err="1" smtClean="0"/>
              <a:t>codevoorbeelden</a:t>
            </a:r>
            <a:r>
              <a:rPr lang="en-US" dirty="0"/>
              <a:t>, </a:t>
            </a:r>
            <a:r>
              <a:rPr lang="en-US" dirty="0" smtClean="0"/>
              <a:t>hands-on lab</a:t>
            </a:r>
            <a:endParaRPr lang="nl-NL" dirty="0"/>
          </a:p>
          <a:p>
            <a:endParaRPr lang="en-US" dirty="0" smtClean="0"/>
          </a:p>
          <a:p>
            <a:r>
              <a:rPr lang="en-US" dirty="0" smtClean="0"/>
              <a:t>Server side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altijd</a:t>
            </a:r>
            <a:r>
              <a:rPr lang="en-US" dirty="0" smtClean="0"/>
              <a:t> even </a:t>
            </a:r>
            <a:br>
              <a:rPr lang="en-US" dirty="0" smtClean="0"/>
            </a:br>
            <a:r>
              <a:rPr lang="en-US" dirty="0" err="1" smtClean="0"/>
              <a:t>makkelijk</a:t>
            </a:r>
            <a:r>
              <a:rPr lang="en-US" dirty="0" smtClean="0"/>
              <a:t> in </a:t>
            </a:r>
            <a:r>
              <a:rPr lang="en-US" dirty="0" err="1" smtClean="0"/>
              <a:t>gebruik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</a:t>
            </a:fld>
            <a:endParaRPr lang="nl-NL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"/>
            <a:ext cx="13906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143" y="4294173"/>
            <a:ext cx="1685714" cy="168571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5" y="6326876"/>
            <a:ext cx="477420" cy="53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94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Extensies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STOMP</a:t>
            </a:r>
          </a:p>
          <a:p>
            <a:r>
              <a:rPr lang="nl-NL" dirty="0" smtClean="0"/>
              <a:t>* </a:t>
            </a:r>
            <a:r>
              <a:rPr lang="nl-NL" dirty="0" err="1" smtClean="0"/>
              <a:t>Redis</a:t>
            </a:r>
            <a:r>
              <a:rPr lang="nl-NL" dirty="0"/>
              <a:t>: </a:t>
            </a:r>
            <a:r>
              <a:rPr lang="nl-NL" dirty="0" err="1"/>
              <a:t>key-value</a:t>
            </a:r>
            <a:r>
              <a:rPr lang="nl-NL" dirty="0"/>
              <a:t> store; </a:t>
            </a:r>
            <a:r>
              <a:rPr lang="nl-NL" dirty="0" err="1"/>
              <a:t>key</a:t>
            </a:r>
            <a:r>
              <a:rPr lang="nl-NL" dirty="0"/>
              <a:t> types: string, </a:t>
            </a:r>
            <a:r>
              <a:rPr lang="nl-NL" dirty="0" err="1"/>
              <a:t>hash</a:t>
            </a:r>
            <a:r>
              <a:rPr lang="nl-NL" dirty="0"/>
              <a:t>, list, set, </a:t>
            </a:r>
            <a:r>
              <a:rPr lang="nl-NL" dirty="0" err="1"/>
              <a:t>sorted</a:t>
            </a:r>
            <a:r>
              <a:rPr lang="nl-NL" dirty="0"/>
              <a:t> set</a:t>
            </a:r>
          </a:p>
          <a:p>
            <a:r>
              <a:rPr lang="nl-NL" dirty="0" smtClean="0"/>
              <a:t>* </a:t>
            </a:r>
            <a:r>
              <a:rPr lang="nl-NL" dirty="0" err="1" smtClean="0"/>
              <a:t>Hazelcast</a:t>
            </a:r>
            <a:r>
              <a:rPr lang="nl-NL" dirty="0"/>
              <a:t>: In-memory Data </a:t>
            </a:r>
            <a:r>
              <a:rPr lang="nl-NL" dirty="0" err="1"/>
              <a:t>Grid</a:t>
            </a:r>
            <a:endParaRPr lang="nl-NL" dirty="0"/>
          </a:p>
          <a:p>
            <a:r>
              <a:rPr lang="nl-NL" dirty="0" smtClean="0"/>
              <a:t>* JMS</a:t>
            </a:r>
            <a:endParaRPr lang="nl-NL" dirty="0"/>
          </a:p>
          <a:p>
            <a:r>
              <a:rPr lang="nl-NL" dirty="0"/>
              <a:t>RMI</a:t>
            </a:r>
          </a:p>
          <a:p>
            <a:r>
              <a:rPr lang="nl-NL" dirty="0"/>
              <a:t>CDI</a:t>
            </a:r>
          </a:p>
          <a:p>
            <a:r>
              <a:rPr lang="nl-NL" dirty="0" smtClean="0"/>
              <a:t>* </a:t>
            </a:r>
            <a:r>
              <a:rPr lang="nl-NL" dirty="0" err="1" smtClean="0"/>
              <a:t>JGroups</a:t>
            </a:r>
            <a:r>
              <a:rPr lang="nl-NL" dirty="0"/>
              <a:t>: </a:t>
            </a:r>
            <a:r>
              <a:rPr lang="nl-NL" dirty="0" err="1"/>
              <a:t>reliable</a:t>
            </a:r>
            <a:r>
              <a:rPr lang="nl-NL" dirty="0"/>
              <a:t> </a:t>
            </a:r>
            <a:r>
              <a:rPr lang="nl-NL" dirty="0" err="1"/>
              <a:t>multicast</a:t>
            </a:r>
            <a:r>
              <a:rPr lang="nl-NL" dirty="0"/>
              <a:t> </a:t>
            </a:r>
            <a:r>
              <a:rPr lang="nl-NL" dirty="0" err="1"/>
              <a:t>communication</a:t>
            </a:r>
            <a:r>
              <a:rPr lang="nl-NL" dirty="0"/>
              <a:t>; Java </a:t>
            </a:r>
            <a:r>
              <a:rPr lang="nl-NL" dirty="0" err="1"/>
              <a:t>multicast</a:t>
            </a:r>
            <a:r>
              <a:rPr lang="nl-NL" dirty="0"/>
              <a:t>. </a:t>
            </a:r>
            <a:r>
              <a:rPr lang="nl-NL" dirty="0" err="1"/>
              <a:t>RedHat</a:t>
            </a:r>
            <a:r>
              <a:rPr lang="nl-NL" dirty="0"/>
              <a:t>/</a:t>
            </a:r>
            <a:r>
              <a:rPr lang="nl-NL" dirty="0" err="1"/>
              <a:t>JBoss</a:t>
            </a:r>
            <a:endParaRPr lang="nl-NL" dirty="0"/>
          </a:p>
          <a:p>
            <a:r>
              <a:rPr lang="nl-NL" dirty="0" smtClean="0"/>
              <a:t>* XMPP</a:t>
            </a:r>
            <a:r>
              <a:rPr lang="nl-NL" dirty="0"/>
              <a:t>: cross-(</a:t>
            </a:r>
            <a:r>
              <a:rPr lang="nl-NL" dirty="0" err="1"/>
              <a:t>cloud</a:t>
            </a:r>
            <a:r>
              <a:rPr lang="nl-NL" dirty="0"/>
              <a:t>-)server broadcast </a:t>
            </a:r>
            <a:r>
              <a:rPr lang="nl-NL" dirty="0" err="1"/>
              <a:t>replication</a:t>
            </a:r>
            <a:endParaRPr lang="nl-NL" dirty="0"/>
          </a:p>
          <a:p>
            <a:r>
              <a:rPr lang="nl-NL" dirty="0"/>
              <a:t>JAX-RS 2</a:t>
            </a:r>
          </a:p>
          <a:p>
            <a:r>
              <a:rPr lang="nl-NL" dirty="0" err="1"/>
              <a:t>RabbitMQ</a:t>
            </a:r>
            <a:r>
              <a:rPr lang="nl-NL" dirty="0"/>
              <a:t> via AMQP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58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frameworks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GWT</a:t>
            </a:r>
          </a:p>
          <a:p>
            <a:r>
              <a:rPr lang="en-US" dirty="0" smtClean="0"/>
              <a:t>Spring</a:t>
            </a:r>
          </a:p>
          <a:p>
            <a:r>
              <a:rPr lang="en-US" dirty="0" err="1" smtClean="0"/>
              <a:t>Guice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364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met Atmosphere support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PrimeFaces</a:t>
            </a:r>
            <a:endParaRPr lang="nl-NL" dirty="0" smtClean="0"/>
          </a:p>
          <a:p>
            <a:r>
              <a:rPr lang="nl-NL" dirty="0" err="1" smtClean="0"/>
              <a:t>RichFaces</a:t>
            </a:r>
            <a:endParaRPr lang="nl-NL" dirty="0" smtClean="0"/>
          </a:p>
          <a:p>
            <a:r>
              <a:rPr lang="nl-NL" dirty="0" smtClean="0"/>
              <a:t>Wicket</a:t>
            </a:r>
          </a:p>
          <a:p>
            <a:r>
              <a:rPr lang="nl-NL" dirty="0" err="1" smtClean="0"/>
              <a:t>Vaadin</a:t>
            </a:r>
            <a:endParaRPr lang="nl-NL" dirty="0" smtClean="0"/>
          </a:p>
          <a:p>
            <a:r>
              <a:rPr lang="nl-NL" dirty="0" err="1" smtClean="0"/>
              <a:t>Grails</a:t>
            </a:r>
            <a:endParaRPr lang="nl-NL" dirty="0" smtClean="0"/>
          </a:p>
          <a:p>
            <a:r>
              <a:rPr lang="nl-NL" dirty="0" err="1" smtClean="0"/>
              <a:t>Scalatra</a:t>
            </a:r>
            <a:endParaRPr lang="nl-NL" dirty="0"/>
          </a:p>
          <a:p>
            <a:r>
              <a:rPr lang="nl-NL" dirty="0" err="1" smtClean="0"/>
              <a:t>Netty</a:t>
            </a:r>
            <a:endParaRPr lang="nl-NL" dirty="0" smtClean="0"/>
          </a:p>
          <a:p>
            <a:r>
              <a:rPr lang="nl-NL" dirty="0" smtClean="0"/>
              <a:t>Apache </a:t>
            </a:r>
            <a:r>
              <a:rPr lang="nl-NL" dirty="0" err="1" smtClean="0"/>
              <a:t>Tuscany</a:t>
            </a:r>
            <a:endParaRPr lang="nl-NL" dirty="0" smtClean="0"/>
          </a:p>
          <a:p>
            <a:r>
              <a:rPr lang="nl-NL" dirty="0" smtClean="0"/>
              <a:t>Portal.js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68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@</a:t>
            </a:r>
            <a:r>
              <a:rPr lang="nl-NL" dirty="0" err="1"/>
              <a:t>ManagedService</a:t>
            </a:r>
            <a:r>
              <a:rPr lang="nl-NL" dirty="0"/>
              <a:t>: </a:t>
            </a:r>
            <a:r>
              <a:rPr lang="nl-NL" dirty="0" smtClean="0"/>
              <a:t>POJO</a:t>
            </a:r>
          </a:p>
          <a:p>
            <a:endParaRPr lang="nl-NL" dirty="0"/>
          </a:p>
          <a:p>
            <a:r>
              <a:rPr lang="nl-NL" dirty="0" smtClean="0"/>
              <a:t>@</a:t>
            </a:r>
            <a:r>
              <a:rPr lang="nl-NL" dirty="0" err="1" smtClean="0"/>
              <a:t>AtmosphereService</a:t>
            </a:r>
            <a:endParaRPr lang="nl-NL" dirty="0" smtClean="0"/>
          </a:p>
          <a:p>
            <a:pPr lvl="1"/>
            <a:r>
              <a:rPr lang="nl-NL" dirty="0" smtClean="0"/>
              <a:t>Voor extern </a:t>
            </a:r>
            <a:r>
              <a:rPr lang="nl-NL" dirty="0" err="1" smtClean="0"/>
              <a:t>framework</a:t>
            </a:r>
            <a:r>
              <a:rPr lang="nl-NL" dirty="0" smtClean="0"/>
              <a:t>, bijv. JAX-RS, JSF of Wicket</a:t>
            </a:r>
          </a:p>
          <a:p>
            <a:endParaRPr lang="nl-NL" dirty="0" smtClean="0"/>
          </a:p>
          <a:p>
            <a:r>
              <a:rPr lang="nl-NL" dirty="0" smtClean="0"/>
              <a:t>@</a:t>
            </a:r>
            <a:r>
              <a:rPr lang="nl-NL" dirty="0" err="1"/>
              <a:t>AtmosphereHandlerService</a:t>
            </a:r>
            <a:r>
              <a:rPr lang="nl-NL" dirty="0"/>
              <a:t>; must </a:t>
            </a:r>
            <a:r>
              <a:rPr lang="nl-NL" dirty="0" err="1"/>
              <a:t>impl</a:t>
            </a:r>
            <a:r>
              <a:rPr lang="nl-NL" dirty="0"/>
              <a:t> </a:t>
            </a:r>
            <a:r>
              <a:rPr lang="nl-NL" dirty="0" err="1" smtClean="0"/>
              <a:t>AtmosphereHandler</a:t>
            </a:r>
            <a:r>
              <a:rPr lang="nl-NL" dirty="0" smtClean="0"/>
              <a:t> </a:t>
            </a:r>
          </a:p>
          <a:p>
            <a:pPr lvl="1"/>
            <a:r>
              <a:rPr lang="en-US" dirty="0" err="1" smtClean="0"/>
              <a:t>Lowlevel</a:t>
            </a:r>
            <a:r>
              <a:rPr lang="en-US" dirty="0" smtClean="0"/>
              <a:t> </a:t>
            </a:r>
            <a:r>
              <a:rPr lang="en-US" dirty="0" err="1" smtClean="0"/>
              <a:t>implementatie</a:t>
            </a:r>
            <a:r>
              <a:rPr lang="en-US" dirty="0" smtClean="0"/>
              <a:t>;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bijv</a:t>
            </a:r>
            <a:r>
              <a:rPr lang="en-US" dirty="0" smtClean="0"/>
              <a:t>. jersey &amp; </a:t>
            </a:r>
            <a:r>
              <a:rPr lang="en-US" dirty="0" err="1" smtClean="0"/>
              <a:t>gwt</a:t>
            </a:r>
            <a:endParaRPr lang="en-US" dirty="0" smtClean="0"/>
          </a:p>
          <a:p>
            <a:pPr lvl="1"/>
            <a:endParaRPr lang="nl-NL" dirty="0" smtClean="0"/>
          </a:p>
          <a:p>
            <a:r>
              <a:rPr lang="nl-NL" dirty="0" smtClean="0"/>
              <a:t>@</a:t>
            </a:r>
            <a:r>
              <a:rPr lang="nl-NL" dirty="0" err="1" smtClean="0"/>
              <a:t>MeteorService</a:t>
            </a:r>
            <a:r>
              <a:rPr lang="nl-NL" dirty="0"/>
              <a:t> </a:t>
            </a:r>
            <a:r>
              <a:rPr lang="nl-NL" dirty="0" smtClean="0"/>
              <a:t>+ </a:t>
            </a:r>
            <a:r>
              <a:rPr lang="nl-NL" dirty="0" err="1"/>
              <a:t>MeteorServlet</a:t>
            </a:r>
            <a:r>
              <a:rPr lang="nl-NL" dirty="0"/>
              <a:t>; </a:t>
            </a:r>
            <a:r>
              <a:rPr lang="nl-NL" dirty="0" err="1"/>
              <a:t>extends</a:t>
            </a:r>
            <a:r>
              <a:rPr lang="nl-NL" dirty="0"/>
              <a:t> </a:t>
            </a:r>
            <a:r>
              <a:rPr lang="nl-NL" dirty="0" err="1"/>
              <a:t>HttpServlet</a:t>
            </a:r>
            <a:r>
              <a:rPr lang="nl-NL" dirty="0"/>
              <a:t> </a:t>
            </a:r>
            <a:endParaRPr lang="nl-NL" dirty="0" smtClean="0"/>
          </a:p>
          <a:p>
            <a:pPr lvl="1"/>
            <a:r>
              <a:rPr lang="en-US" dirty="0" err="1" smtClean="0"/>
              <a:t>Als</a:t>
            </a:r>
            <a:r>
              <a:rPr lang="en-US" dirty="0" smtClean="0"/>
              <a:t> je per se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oude</a:t>
            </a:r>
            <a:r>
              <a:rPr lang="en-US" dirty="0" smtClean="0"/>
              <a:t> servlet wilt </a:t>
            </a:r>
            <a:r>
              <a:rPr lang="en-US" dirty="0" err="1" smtClean="0"/>
              <a:t>hergebruiken</a:t>
            </a:r>
            <a:r>
              <a:rPr lang="en-US" dirty="0" smtClean="0"/>
              <a:t>/</a:t>
            </a:r>
            <a:r>
              <a:rPr lang="en-US" dirty="0" err="1" smtClean="0"/>
              <a:t>uitbreiden</a:t>
            </a:r>
            <a:endParaRPr lang="en-US" dirty="0" smtClean="0"/>
          </a:p>
          <a:p>
            <a:pPr lvl="1"/>
            <a:endParaRPr lang="nl-NL" dirty="0"/>
          </a:p>
          <a:p>
            <a:r>
              <a:rPr lang="nl-NL" dirty="0" smtClean="0"/>
              <a:t>@</a:t>
            </a:r>
            <a:r>
              <a:rPr lang="nl-NL" dirty="0" err="1"/>
              <a:t>WebSocketHandlerService</a:t>
            </a:r>
            <a:r>
              <a:rPr lang="nl-NL" dirty="0"/>
              <a:t>; must </a:t>
            </a:r>
            <a:r>
              <a:rPr lang="nl-NL" dirty="0" err="1"/>
              <a:t>impl</a:t>
            </a:r>
            <a:r>
              <a:rPr lang="nl-NL" dirty="0"/>
              <a:t> </a:t>
            </a:r>
            <a:r>
              <a:rPr lang="nl-NL" dirty="0" err="1" smtClean="0"/>
              <a:t>WebSocketHandler</a:t>
            </a:r>
            <a:endParaRPr lang="nl-NL" dirty="0" smtClean="0"/>
          </a:p>
          <a:p>
            <a:pPr lvl="1"/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puur</a:t>
            </a:r>
            <a:r>
              <a:rPr lang="en-US" dirty="0" smtClean="0"/>
              <a:t> </a:t>
            </a:r>
            <a:r>
              <a:rPr lang="en-US" dirty="0" err="1" smtClean="0"/>
              <a:t>websockets</a:t>
            </a:r>
            <a:r>
              <a:rPr lang="en-US" dirty="0" smtClean="0"/>
              <a:t> </a:t>
            </a:r>
            <a:r>
              <a:rPr lang="en-US" dirty="0" err="1" smtClean="0"/>
              <a:t>voldoende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324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@</a:t>
            </a:r>
            <a:r>
              <a:rPr lang="nl-NL" dirty="0" err="1" smtClean="0"/>
              <a:t>ManagedService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Class </a:t>
            </a:r>
            <a:r>
              <a:rPr lang="nl-NL" dirty="0" smtClean="0"/>
              <a:t>annotatie:</a:t>
            </a:r>
            <a:endParaRPr lang="nl-NL" dirty="0" smtClean="0"/>
          </a:p>
          <a:p>
            <a:pPr lvl="1"/>
            <a:r>
              <a:rPr lang="nl-NL" dirty="0"/>
              <a:t>@</a:t>
            </a:r>
            <a:r>
              <a:rPr lang="nl-NL" dirty="0" smtClean="0"/>
              <a:t>Singleton</a:t>
            </a:r>
          </a:p>
          <a:p>
            <a:r>
              <a:rPr lang="nl-NL" dirty="0" smtClean="0"/>
              <a:t>Method annotaties:</a:t>
            </a:r>
          </a:p>
          <a:p>
            <a:pPr lvl="1"/>
            <a:r>
              <a:rPr lang="nl-NL" dirty="0"/>
              <a:t>@</a:t>
            </a:r>
            <a:r>
              <a:rPr lang="nl-NL" dirty="0" err="1" smtClean="0"/>
              <a:t>Heartbeat</a:t>
            </a:r>
            <a:r>
              <a:rPr lang="nl-NL" dirty="0" smtClean="0"/>
              <a:t>	</a:t>
            </a:r>
            <a:r>
              <a:rPr lang="nl-NL" dirty="0" err="1"/>
              <a:t>AtmosphereResourceEvent</a:t>
            </a:r>
            <a:endParaRPr lang="nl-NL" dirty="0" smtClean="0"/>
          </a:p>
          <a:p>
            <a:pPr lvl="1"/>
            <a:r>
              <a:rPr lang="nl-NL" dirty="0" smtClean="0"/>
              <a:t>@Ready	</a:t>
            </a:r>
            <a:r>
              <a:rPr lang="nl-NL" dirty="0" err="1"/>
              <a:t>AtmosphereResource</a:t>
            </a:r>
            <a:endParaRPr lang="nl-NL" dirty="0" smtClean="0"/>
          </a:p>
          <a:p>
            <a:pPr lvl="1"/>
            <a:r>
              <a:rPr lang="nl-NL" dirty="0" smtClean="0"/>
              <a:t>@</a:t>
            </a:r>
            <a:r>
              <a:rPr lang="nl-NL" dirty="0" err="1" smtClean="0"/>
              <a:t>Disconnect</a:t>
            </a:r>
            <a:r>
              <a:rPr lang="nl-NL" dirty="0" smtClean="0"/>
              <a:t>	</a:t>
            </a:r>
            <a:r>
              <a:rPr lang="nl-NL" dirty="0" err="1"/>
              <a:t>AtmosphereResourceEvent</a:t>
            </a:r>
            <a:endParaRPr lang="nl-NL" dirty="0" smtClean="0"/>
          </a:p>
          <a:p>
            <a:pPr lvl="1"/>
            <a:r>
              <a:rPr lang="nl-NL" dirty="0" smtClean="0"/>
              <a:t>@Message	en/decoders</a:t>
            </a:r>
          </a:p>
          <a:p>
            <a:pPr lvl="1"/>
            <a:r>
              <a:rPr lang="nl-NL" dirty="0" smtClean="0"/>
              <a:t>@Delete, @Put, @Post, @Get</a:t>
            </a:r>
          </a:p>
          <a:p>
            <a:pPr lvl="1"/>
            <a:r>
              <a:rPr lang="nl-NL" dirty="0" smtClean="0"/>
              <a:t>@</a:t>
            </a:r>
            <a:r>
              <a:rPr lang="nl-NL" dirty="0"/>
              <a:t>Resume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54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AtmosphereResource</a:t>
            </a:r>
            <a:endParaRPr lang="nl-NL" dirty="0" smtClean="0"/>
          </a:p>
          <a:p>
            <a:pPr lvl="1"/>
            <a:r>
              <a:rPr lang="en-US" dirty="0" err="1" smtClean="0"/>
              <a:t>Representeert</a:t>
            </a:r>
            <a:r>
              <a:rPr lang="en-US" dirty="0" smtClean="0"/>
              <a:t> </a:t>
            </a:r>
            <a:r>
              <a:rPr lang="en-US" dirty="0" err="1" smtClean="0"/>
              <a:t>verbinding</a:t>
            </a:r>
            <a:r>
              <a:rPr lang="en-US" dirty="0" smtClean="0"/>
              <a:t> met de client</a:t>
            </a:r>
            <a:endParaRPr lang="nl-NL" dirty="0" smtClean="0"/>
          </a:p>
          <a:p>
            <a:pPr lvl="1"/>
            <a:r>
              <a:rPr lang="nl-NL" dirty="0" err="1" smtClean="0"/>
              <a:t>Uuid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 err="1" smtClean="0"/>
              <a:t>AtmosphereResourceEvent</a:t>
            </a:r>
            <a:endParaRPr lang="nl-NL" dirty="0" smtClean="0"/>
          </a:p>
          <a:p>
            <a:pPr lvl="1"/>
            <a:r>
              <a:rPr lang="en-US" dirty="0" smtClean="0"/>
              <a:t>Events &amp; listeners</a:t>
            </a:r>
          </a:p>
          <a:p>
            <a:pPr lvl="1"/>
            <a:endParaRPr lang="nl-NL" dirty="0"/>
          </a:p>
          <a:p>
            <a:r>
              <a:rPr lang="nl-NL" dirty="0" err="1" smtClean="0"/>
              <a:t>Broadcaster</a:t>
            </a:r>
            <a:endParaRPr lang="nl-NL" dirty="0" smtClean="0"/>
          </a:p>
          <a:p>
            <a:pPr lvl="1"/>
            <a:r>
              <a:rPr lang="en-US" dirty="0" smtClean="0"/>
              <a:t>Publish-subscribe </a:t>
            </a:r>
            <a:r>
              <a:rPr lang="en-US" dirty="0" err="1" smtClean="0"/>
              <a:t>paradigma</a:t>
            </a:r>
            <a:endParaRPr lang="en-US" dirty="0" smtClean="0"/>
          </a:p>
          <a:p>
            <a:pPr lvl="1"/>
            <a:r>
              <a:rPr lang="en-US" dirty="0" err="1" smtClean="0"/>
              <a:t>Koppelt</a:t>
            </a:r>
            <a:r>
              <a:rPr lang="en-US" dirty="0" smtClean="0"/>
              <a:t> </a:t>
            </a:r>
            <a:r>
              <a:rPr lang="en-US" dirty="0" err="1" smtClean="0"/>
              <a:t>AtmosphereResources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elkaar</a:t>
            </a:r>
            <a:endParaRPr lang="en-US" dirty="0" smtClean="0"/>
          </a:p>
          <a:p>
            <a:pPr lvl="1"/>
            <a:r>
              <a:rPr lang="nl-NL" dirty="0" err="1" smtClean="0"/>
              <a:t>BroadcastFilter</a:t>
            </a:r>
            <a:r>
              <a:rPr lang="nl-NL" dirty="0" smtClean="0"/>
              <a:t>: filter, transformeer of verzamel berichten</a:t>
            </a:r>
          </a:p>
          <a:p>
            <a:pPr lvl="1"/>
            <a:endParaRPr lang="en-US" dirty="0"/>
          </a:p>
          <a:p>
            <a:r>
              <a:rPr lang="en-US" dirty="0" err="1" smtClean="0"/>
              <a:t>AtmosphereInterceptor</a:t>
            </a:r>
            <a:endParaRPr lang="en-US" dirty="0" smtClean="0"/>
          </a:p>
          <a:p>
            <a:pPr lvl="1"/>
            <a:r>
              <a:rPr lang="en-US" dirty="0" smtClean="0"/>
              <a:t>27 </a:t>
            </a:r>
            <a:r>
              <a:rPr lang="en-US" dirty="0" err="1" smtClean="0"/>
              <a:t>impls</a:t>
            </a:r>
            <a:r>
              <a:rPr lang="en-US" dirty="0" smtClean="0"/>
              <a:t>, </a:t>
            </a:r>
            <a:r>
              <a:rPr lang="en-US" dirty="0" err="1" smtClean="0"/>
              <a:t>o.a</a:t>
            </a:r>
            <a:r>
              <a:rPr lang="en-US" dirty="0"/>
              <a:t>. </a:t>
            </a:r>
            <a:r>
              <a:rPr lang="en-US" dirty="0" err="1" smtClean="0"/>
              <a:t>BroadcastOnPost</a:t>
            </a:r>
            <a:r>
              <a:rPr lang="en-US" dirty="0" smtClean="0"/>
              <a:t>, </a:t>
            </a:r>
            <a:r>
              <a:rPr lang="en-US" dirty="0" err="1" smtClean="0"/>
              <a:t>CacheHeaders</a:t>
            </a:r>
            <a:r>
              <a:rPr lang="en-US" dirty="0" smtClean="0"/>
              <a:t>, </a:t>
            </a:r>
            <a:r>
              <a:rPr lang="en-US" dirty="0" err="1" smtClean="0"/>
              <a:t>Cors</a:t>
            </a:r>
            <a:r>
              <a:rPr lang="en-US" dirty="0" smtClean="0"/>
              <a:t>, Heartbeat, </a:t>
            </a:r>
            <a:r>
              <a:rPr lang="en-US" dirty="0" err="1" smtClean="0"/>
              <a:t>Nginx</a:t>
            </a:r>
            <a:r>
              <a:rPr lang="en-US" dirty="0" smtClean="0"/>
              <a:t>, </a:t>
            </a:r>
            <a:r>
              <a:rPr lang="en-US" dirty="0" err="1" smtClean="0"/>
              <a:t>Shiro</a:t>
            </a:r>
            <a:r>
              <a:rPr lang="en-US" dirty="0" smtClean="0"/>
              <a:t>, </a:t>
            </a:r>
            <a:r>
              <a:rPr lang="en-US" dirty="0" err="1" smtClean="0"/>
              <a:t>TrackMessageSize</a:t>
            </a:r>
            <a:endParaRPr lang="en-US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0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API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subscribe()</a:t>
            </a:r>
            <a:r>
              <a:rPr lang="en-US" dirty="0" smtClean="0">
                <a:cs typeface="Courier New" panose="02070309020205020404" pitchFamily="49" charset="0"/>
              </a:rPr>
              <a:t> – </a:t>
            </a:r>
            <a:r>
              <a:rPr lang="en-US" i="1" dirty="0" err="1" smtClean="0">
                <a:cs typeface="Courier New" panose="02070309020205020404" pitchFamily="49" charset="0"/>
              </a:rPr>
              <a:t>veel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config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mogelijkheden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ush()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unsubscribe()</a:t>
            </a:r>
          </a:p>
          <a:p>
            <a:r>
              <a:rPr lang="en-US" dirty="0" smtClean="0"/>
              <a:t>Events:</a:t>
            </a:r>
          </a:p>
          <a:p>
            <a:pPr lvl="1"/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onOpen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onClose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onMessage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onTransportFailure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onClientTimeout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onReconnect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onReopen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onMessagePublished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247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socket 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atmosphere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url: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document.location.host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+ 'chat',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: "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logLevel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: '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transport : '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websocket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' ,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fallbackTransport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 'long-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polling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'};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subSocket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socket.subscribe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register some events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subSocket.push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socket.unsubscribe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75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Nadelen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Documentatie </a:t>
            </a:r>
            <a:r>
              <a:rPr lang="nl-NL" dirty="0"/>
              <a:t>hier en daar verouderd, verwarrend en slecht </a:t>
            </a:r>
            <a:r>
              <a:rPr lang="nl-NL" dirty="0" smtClean="0"/>
              <a:t>leesbaar</a:t>
            </a:r>
            <a:endParaRPr lang="nl-NL" dirty="0"/>
          </a:p>
          <a:p>
            <a:r>
              <a:rPr lang="nl-NL" dirty="0" smtClean="0"/>
              <a:t>Samples </a:t>
            </a:r>
            <a:r>
              <a:rPr lang="nl-NL" dirty="0"/>
              <a:t>overlappen &amp; in verschillende mate van </a:t>
            </a:r>
            <a:r>
              <a:rPr lang="nl-NL" dirty="0" smtClean="0"/>
              <a:t>volwassenheid</a:t>
            </a:r>
          </a:p>
          <a:p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oplossingen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(</a:t>
            </a:r>
            <a:r>
              <a:rPr lang="en-US" dirty="0" err="1" smtClean="0"/>
              <a:t>bijna</a:t>
            </a:r>
            <a:r>
              <a:rPr lang="en-US" dirty="0" smtClean="0"/>
              <a:t>) </a:t>
            </a:r>
            <a:r>
              <a:rPr lang="en-US" dirty="0" err="1" smtClean="0"/>
              <a:t>hetzelfde</a:t>
            </a:r>
            <a:endParaRPr lang="nl-NL" dirty="0"/>
          </a:p>
          <a:p>
            <a:r>
              <a:rPr lang="nl-NL" dirty="0" smtClean="0"/>
              <a:t>Geen </a:t>
            </a:r>
            <a:r>
              <a:rPr lang="nl-NL" dirty="0" err="1"/>
              <a:t>client</a:t>
            </a:r>
            <a:r>
              <a:rPr lang="nl-NL" dirty="0"/>
              <a:t>-side dispatching/controller mechanisme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77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async-io.org</a:t>
            </a:r>
          </a:p>
          <a:p>
            <a:endParaRPr lang="nl-NL" dirty="0">
              <a:hlinkClick r:id="rId2"/>
            </a:endParaRPr>
          </a:p>
          <a:p>
            <a:r>
              <a:rPr lang="nl-NL" dirty="0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github.com/Atmosphere/atmosphere/wiki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atmosphere.github.com/atmosphere/apidocs</a:t>
            </a:r>
            <a:endParaRPr lang="nl-NL" dirty="0" smtClean="0"/>
          </a:p>
          <a:p>
            <a:r>
              <a:rPr lang="nl-NL" dirty="0">
                <a:hlinkClick r:id="rId4"/>
              </a:rPr>
              <a:t>http://</a:t>
            </a:r>
            <a:r>
              <a:rPr lang="nl-NL" dirty="0" smtClean="0">
                <a:hlinkClick r:id="rId4"/>
              </a:rPr>
              <a:t>atmosphere.github.io/atmosphere-extensions/apidocs</a:t>
            </a:r>
            <a:endParaRPr lang="nl-NL" dirty="0" smtClean="0"/>
          </a:p>
          <a:p>
            <a:r>
              <a:rPr lang="nl-NL" dirty="0">
                <a:hlinkClick r:id="rId5"/>
              </a:rPr>
              <a:t>https://</a:t>
            </a:r>
            <a:r>
              <a:rPr lang="nl-NL" dirty="0" smtClean="0">
                <a:hlinkClick r:id="rId5"/>
              </a:rPr>
              <a:t>github.com/Atmosphere/atmosphere/wiki/jQuery.atmosphere.js-atmosphere.js-API</a:t>
            </a:r>
            <a:endParaRPr lang="nl-NL" dirty="0" smtClean="0"/>
          </a:p>
          <a:p>
            <a:endParaRPr lang="en-US" dirty="0" smtClean="0"/>
          </a:p>
          <a:p>
            <a:r>
              <a:rPr lang="nl-NL" dirty="0">
                <a:hlinkClick r:id="rId6"/>
              </a:rPr>
              <a:t>https://</a:t>
            </a:r>
            <a:r>
              <a:rPr lang="nl-NL" dirty="0" smtClean="0">
                <a:hlinkClick r:id="rId6"/>
              </a:rPr>
              <a:t>github.com/Atmosphere/atmosphere-samples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82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4543425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Atmosphere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Websokkaet</a:t>
            </a:r>
            <a:r>
              <a:rPr lang="en-US" dirty="0"/>
              <a:t> à la Québécois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790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&lt;workspace&gt;\atmosphere-chat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Open in IDE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Fix de TODO’s (</a:t>
            </a:r>
            <a:r>
              <a:rPr lang="en-US" sz="2000" dirty="0" err="1" smtClean="0">
                <a:cs typeface="Courier New" panose="02070309020205020404" pitchFamily="49" charset="0"/>
              </a:rPr>
              <a:t>javascript</a:t>
            </a:r>
            <a:r>
              <a:rPr lang="en-US" sz="2000" dirty="0" smtClean="0">
                <a:cs typeface="Courier New" panose="02070309020205020404" pitchFamily="49" charset="0"/>
              </a:rPr>
              <a:t> &amp; java)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jetty:run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Open in </a:t>
            </a:r>
            <a:r>
              <a:rPr lang="en-US" dirty="0" err="1" smtClean="0">
                <a:cs typeface="Courier New" panose="02070309020205020404" pitchFamily="49" charset="0"/>
              </a:rPr>
              <a:t>meerdere</a:t>
            </a:r>
            <a:r>
              <a:rPr lang="en-US" dirty="0" smtClean="0">
                <a:cs typeface="Courier New" panose="02070309020205020404" pitchFamily="49" charset="0"/>
              </a:rPr>
              <a:t> browsers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Firefox: open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about:config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network.websocket.enabled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2000" dirty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20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1"/>
            <a:ext cx="35242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39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Evaluatie</a:t>
            </a:r>
            <a:r>
              <a:rPr lang="en-US" dirty="0" smtClean="0"/>
              <a:t> </a:t>
            </a:r>
            <a:r>
              <a:rPr lang="en-US" dirty="0" err="1" smtClean="0"/>
              <a:t>leerdoelen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34963" y="1753171"/>
            <a:ext cx="8572500" cy="3085529"/>
          </a:xfrm>
          <a:ln w="63500">
            <a:solidFill>
              <a:schemeClr val="tx1"/>
            </a:solidFill>
          </a:ln>
        </p:spPr>
        <p:txBody>
          <a:bodyPr/>
          <a:lstStyle/>
          <a:p>
            <a:endParaRPr lang="nl-NL" dirty="0" smtClean="0"/>
          </a:p>
          <a:p>
            <a:r>
              <a:rPr lang="nl-NL" dirty="0" smtClean="0"/>
              <a:t>kennis </a:t>
            </a:r>
            <a:r>
              <a:rPr lang="nl-NL" dirty="0"/>
              <a:t>van ondersteunde </a:t>
            </a:r>
            <a:r>
              <a:rPr lang="nl-NL" dirty="0" err="1"/>
              <a:t>appservers</a:t>
            </a:r>
            <a:r>
              <a:rPr lang="nl-NL" dirty="0"/>
              <a:t>, </a:t>
            </a:r>
            <a:r>
              <a:rPr lang="nl-NL" dirty="0" err="1"/>
              <a:t>frameworks</a:t>
            </a:r>
            <a:r>
              <a:rPr lang="nl-NL" dirty="0"/>
              <a:t>, protocollen en </a:t>
            </a:r>
            <a:r>
              <a:rPr lang="nl-NL" dirty="0" err="1"/>
              <a:t>transports</a:t>
            </a:r>
            <a:endParaRPr lang="nl-NL" dirty="0"/>
          </a:p>
          <a:p>
            <a:r>
              <a:rPr lang="nl-NL" dirty="0"/>
              <a:t>beginnend begrip van annotaties en interfaces</a:t>
            </a:r>
          </a:p>
          <a:p>
            <a:r>
              <a:rPr lang="nl-NL" dirty="0"/>
              <a:t>inzicht in javascript API</a:t>
            </a:r>
          </a:p>
          <a:p>
            <a:r>
              <a:rPr lang="nl-NL" dirty="0"/>
              <a:t>praktische ervaring</a:t>
            </a:r>
          </a:p>
          <a:p>
            <a:r>
              <a:rPr lang="nl-NL" dirty="0"/>
              <a:t>handvaten om zelfstandig verder uit te diepen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21</a:t>
            </a:fld>
            <a:endParaRPr lang="nl-N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256" y="0"/>
            <a:ext cx="1483743" cy="15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Evaluatie</a:t>
            </a:r>
            <a:r>
              <a:rPr lang="en-US" dirty="0" smtClean="0"/>
              <a:t> </a:t>
            </a:r>
            <a:r>
              <a:rPr lang="en-US" dirty="0" err="1" smtClean="0"/>
              <a:t>leerdoelen</a:t>
            </a:r>
            <a:r>
              <a:rPr lang="en-US" dirty="0" smtClean="0"/>
              <a:t> - quiz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34963" y="1573459"/>
            <a:ext cx="8572500" cy="4388837"/>
          </a:xfrm>
          <a:ln w="63500">
            <a:solidFill>
              <a:schemeClr val="tx1"/>
            </a:solidFill>
          </a:ln>
        </p:spPr>
        <p:txBody>
          <a:bodyPr/>
          <a:lstStyle/>
          <a:p>
            <a:pPr marL="342900" indent="-342900">
              <a:buFont typeface="+mj-lt"/>
              <a:buAutoNum type="alphaUcPeriod"/>
            </a:pPr>
            <a:r>
              <a:rPr lang="nl-NL" dirty="0"/>
              <a:t>noem 2 </a:t>
            </a:r>
            <a:r>
              <a:rPr lang="nl-NL" dirty="0" err="1"/>
              <a:t>transports</a:t>
            </a:r>
            <a:r>
              <a:rPr lang="nl-NL" dirty="0"/>
              <a:t> die </a:t>
            </a:r>
            <a:r>
              <a:rPr lang="nl-NL" dirty="0" err="1"/>
              <a:t>Atmosphere</a:t>
            </a:r>
            <a:r>
              <a:rPr lang="nl-NL" dirty="0"/>
              <a:t> ondersteunt</a:t>
            </a:r>
          </a:p>
          <a:p>
            <a:pPr marL="342900" indent="-342900">
              <a:buFont typeface="+mj-lt"/>
              <a:buAutoNum type="alphaUcPeriod"/>
            </a:pPr>
            <a:r>
              <a:rPr lang="nl-NL" dirty="0"/>
              <a:t>naar welke messaging / </a:t>
            </a:r>
            <a:r>
              <a:rPr lang="nl-NL" dirty="0" err="1"/>
              <a:t>persistence</a:t>
            </a:r>
            <a:r>
              <a:rPr lang="nl-NL" dirty="0"/>
              <a:t> protocollen kan </a:t>
            </a:r>
            <a:r>
              <a:rPr lang="nl-NL" dirty="0" err="1"/>
              <a:t>Atmosphere</a:t>
            </a:r>
            <a:r>
              <a:rPr lang="nl-NL" dirty="0"/>
              <a:t> koppelen</a:t>
            </a:r>
          </a:p>
          <a:p>
            <a:pPr marL="342900" indent="-342900">
              <a:buFont typeface="+mj-lt"/>
              <a:buAutoNum type="alphaUcPeriod"/>
            </a:pPr>
            <a:r>
              <a:rPr lang="nl-NL" dirty="0"/>
              <a:t>kan het (web) </a:t>
            </a:r>
            <a:r>
              <a:rPr lang="nl-NL" dirty="0" err="1"/>
              <a:t>framework</a:t>
            </a:r>
            <a:r>
              <a:rPr lang="nl-NL" dirty="0"/>
              <a:t> van je huidige klant overweg met </a:t>
            </a:r>
            <a:r>
              <a:rPr lang="nl-NL" dirty="0" err="1"/>
              <a:t>Atmosphere</a:t>
            </a:r>
            <a:r>
              <a:rPr lang="nl-NL" dirty="0"/>
              <a:t>? Hoe?</a:t>
            </a:r>
          </a:p>
          <a:p>
            <a:pPr marL="342900" indent="-342900">
              <a:buFont typeface="+mj-lt"/>
              <a:buAutoNum type="alphaUcPeriod"/>
            </a:pPr>
            <a:r>
              <a:rPr lang="nl-NL" dirty="0"/>
              <a:t>wat is de meest lichtgewicht annotatie om te gebruiken?</a:t>
            </a:r>
          </a:p>
          <a:p>
            <a:pPr marL="342900" indent="-342900">
              <a:buFont typeface="+mj-lt"/>
              <a:buAutoNum type="alphaUcPeriod"/>
            </a:pPr>
            <a:r>
              <a:rPr lang="nl-NL" dirty="0"/>
              <a:t>welke interface representeert een verbinding met de </a:t>
            </a:r>
            <a:r>
              <a:rPr lang="nl-NL" dirty="0" err="1"/>
              <a:t>client</a:t>
            </a:r>
            <a:r>
              <a:rPr lang="nl-NL" dirty="0"/>
              <a:t>?</a:t>
            </a:r>
          </a:p>
          <a:p>
            <a:pPr marL="342900" indent="-342900">
              <a:buFont typeface="+mj-lt"/>
              <a:buAutoNum type="alphaUcPeriod"/>
            </a:pPr>
            <a:r>
              <a:rPr lang="nl-NL" dirty="0"/>
              <a:t>met welke javascript-methode stuur je een bericht?</a:t>
            </a:r>
          </a:p>
          <a:p>
            <a:pPr marL="342900" indent="-342900">
              <a:buFont typeface="+mj-lt"/>
              <a:buAutoNum type="alphaUcPeriod"/>
            </a:pPr>
            <a:r>
              <a:rPr lang="nl-NL" dirty="0"/>
              <a:t>op welk principe is het grootste deel van de javascript API gebouwd?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22</a:t>
            </a:fld>
            <a:endParaRPr lang="nl-N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256" y="0"/>
            <a:ext cx="1483743" cy="15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41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the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23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143" y="2879441"/>
            <a:ext cx="1685714" cy="1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24</a:t>
            </a:fld>
            <a:endParaRPr lang="nl-NL"/>
          </a:p>
        </p:txBody>
      </p:sp>
      <p:grpSp>
        <p:nvGrpSpPr>
          <p:cNvPr id="11" name="Groe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E9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NL"/>
            </a:p>
          </p:txBody>
        </p:sp>
        <p:sp>
          <p:nvSpPr>
            <p:cNvPr id="9" name="Tekstvak 8"/>
            <p:cNvSpPr txBox="1"/>
            <p:nvPr/>
          </p:nvSpPr>
          <p:spPr bwMode="auto">
            <a:xfrm>
              <a:off x="0" y="6148388"/>
              <a:ext cx="91440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buClr>
                  <a:schemeClr val="tx1"/>
                </a:buClr>
                <a:buSzPct val="120000"/>
                <a:defRPr/>
              </a:pPr>
              <a:r>
                <a:rPr lang="en-US" sz="1400" dirty="0">
                  <a:latin typeface="+mn-lt"/>
                  <a:cs typeface="+mn-cs"/>
                </a:rPr>
                <a:t>www.ordina.nl</a:t>
              </a:r>
              <a:endParaRPr lang="nl-NL" sz="1400" dirty="0">
                <a:latin typeface="+mn-lt"/>
                <a:cs typeface="+mn-cs"/>
              </a:endParaRPr>
            </a:p>
          </p:txBody>
        </p:sp>
        <p:pic>
          <p:nvPicPr>
            <p:cNvPr id="10" name="Afbeelding 9" descr="ordina_pay-off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203" y="2969638"/>
              <a:ext cx="6665312" cy="57246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Leerdoelen</a:t>
            </a:r>
            <a:r>
              <a:rPr lang="en-US" dirty="0" smtClean="0"/>
              <a:t> Atmosphere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334963" y="1818492"/>
            <a:ext cx="8572500" cy="2772558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pitchFamily="34" charset="0"/>
              <a:buChar char="−"/>
              <a:defRPr sz="1600">
                <a:solidFill>
                  <a:schemeClr val="tx1"/>
                </a:solidFill>
                <a:latin typeface="+mn-lt"/>
              </a:defRPr>
            </a:lvl2pPr>
            <a:lvl3pPr marL="628650" indent="-180975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pitchFamily="34" charset="0"/>
              <a:buChar char="−"/>
              <a:defRPr sz="1600">
                <a:solidFill>
                  <a:schemeClr val="tx1"/>
                </a:solidFill>
                <a:latin typeface="+mn-lt"/>
              </a:defRPr>
            </a:lvl3pPr>
            <a:lvl4pPr marL="809625" indent="-180975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pitchFamily="34" charset="0"/>
              <a:buChar char="−"/>
              <a:defRPr sz="1600">
                <a:solidFill>
                  <a:schemeClr val="tx1"/>
                </a:solidFill>
                <a:latin typeface="+mn-lt"/>
              </a:defRPr>
            </a:lvl4pPr>
            <a:lvl5pPr marL="990600" indent="-180975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pitchFamily="34" charset="0"/>
              <a:buChar char="−"/>
              <a:defRPr sz="1600">
                <a:solidFill>
                  <a:schemeClr val="tx1"/>
                </a:solidFill>
                <a:latin typeface="+mn-lt"/>
              </a:defRPr>
            </a:lvl5pPr>
            <a:lvl6pPr marL="2519363" indent="-2682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6563" indent="-2682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33763" indent="-2682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90963" indent="-2682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nl-NL" kern="0" dirty="0" smtClean="0"/>
          </a:p>
          <a:p>
            <a:r>
              <a:rPr lang="nl-NL" kern="0" dirty="0"/>
              <a:t>kennis van ondersteunde </a:t>
            </a:r>
            <a:r>
              <a:rPr lang="nl-NL" kern="0" dirty="0" err="1"/>
              <a:t>appservers</a:t>
            </a:r>
            <a:r>
              <a:rPr lang="nl-NL" kern="0" dirty="0"/>
              <a:t>, </a:t>
            </a:r>
            <a:r>
              <a:rPr lang="nl-NL" kern="0" dirty="0" err="1"/>
              <a:t>frameworks</a:t>
            </a:r>
            <a:r>
              <a:rPr lang="nl-NL" kern="0" dirty="0"/>
              <a:t>, protocollen en </a:t>
            </a:r>
            <a:r>
              <a:rPr lang="nl-NL" kern="0" dirty="0" err="1"/>
              <a:t>transports</a:t>
            </a:r>
            <a:endParaRPr lang="nl-NL" kern="0" dirty="0"/>
          </a:p>
          <a:p>
            <a:r>
              <a:rPr lang="nl-NL" kern="0" dirty="0"/>
              <a:t>beginnend begrip van annotaties en interfaces</a:t>
            </a:r>
          </a:p>
          <a:p>
            <a:r>
              <a:rPr lang="nl-NL" kern="0" dirty="0"/>
              <a:t>inzicht in javascript API</a:t>
            </a:r>
          </a:p>
          <a:p>
            <a:r>
              <a:rPr lang="nl-NL" kern="0" dirty="0"/>
              <a:t>praktische ervaring</a:t>
            </a:r>
          </a:p>
          <a:p>
            <a:r>
              <a:rPr lang="nl-NL" kern="0"/>
              <a:t>handvaten om zelfstandig verder uit te diepen</a:t>
            </a:r>
          </a:p>
          <a:p>
            <a:endParaRPr lang="nl-NL" kern="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1" r="17266"/>
          <a:stretch/>
        </p:blipFill>
        <p:spPr bwMode="auto">
          <a:xfrm>
            <a:off x="7395533" y="0"/>
            <a:ext cx="1725283" cy="15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5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TODO</a:t>
            </a:r>
            <a:endParaRPr lang="nl-NL" i="1" dirty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1828006"/>
            <a:ext cx="4762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3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Atmosphere intro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2009, </a:t>
            </a:r>
            <a:r>
              <a:rPr lang="en-US" dirty="0" err="1" smtClean="0"/>
              <a:t>Jeanfrancois</a:t>
            </a:r>
            <a:r>
              <a:rPr lang="en-US" dirty="0" smtClean="0"/>
              <a:t> </a:t>
            </a:r>
            <a:r>
              <a:rPr lang="en-US" dirty="0" err="1" smtClean="0"/>
              <a:t>Arcand</a:t>
            </a:r>
            <a:endParaRPr lang="en-US" dirty="0" smtClean="0"/>
          </a:p>
          <a:p>
            <a:r>
              <a:rPr lang="nl-NL" dirty="0">
                <a:hlinkClick r:id="rId2"/>
              </a:rPr>
              <a:t>http://async-io.org</a:t>
            </a:r>
            <a:r>
              <a:rPr lang="nl-NL" dirty="0" smtClean="0">
                <a:hlinkClick r:id="rId2"/>
              </a:rPr>
              <a:t>/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"/>
            <a:ext cx="17145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176463"/>
            <a:ext cx="44862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01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is &amp; </a:t>
            </a:r>
            <a:r>
              <a:rPr lang="en-US" dirty="0" err="1" smtClean="0"/>
              <a:t>kan</a:t>
            </a:r>
            <a:r>
              <a:rPr lang="en-US" dirty="0" smtClean="0"/>
              <a:t> het?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java</a:t>
            </a:r>
            <a:r>
              <a:rPr lang="nl-NL" dirty="0"/>
              <a:t>/</a:t>
            </a:r>
            <a:r>
              <a:rPr lang="nl-NL" dirty="0" err="1"/>
              <a:t>groovy</a:t>
            </a:r>
            <a:r>
              <a:rPr lang="nl-NL" dirty="0"/>
              <a:t>/scala </a:t>
            </a:r>
            <a:r>
              <a:rPr lang="nl-NL" dirty="0" smtClean="0"/>
              <a:t>serverside</a:t>
            </a:r>
          </a:p>
          <a:p>
            <a:r>
              <a:rPr lang="nl-NL" dirty="0" smtClean="0"/>
              <a:t>javascript </a:t>
            </a:r>
            <a:r>
              <a:rPr lang="nl-NL" dirty="0" err="1" smtClean="0"/>
              <a:t>clientside</a:t>
            </a:r>
            <a:endParaRPr lang="nl-NL" dirty="0" smtClean="0"/>
          </a:p>
          <a:p>
            <a:endParaRPr lang="en-US" dirty="0"/>
          </a:p>
          <a:p>
            <a:r>
              <a:rPr lang="en-US" dirty="0" smtClean="0"/>
              <a:t>Comet, </a:t>
            </a:r>
            <a:r>
              <a:rPr lang="en-US" dirty="0"/>
              <a:t>Servlet 3.0 </a:t>
            </a:r>
            <a:r>
              <a:rPr lang="en-US" dirty="0" smtClean="0"/>
              <a:t>&amp; </a:t>
            </a:r>
            <a:r>
              <a:rPr lang="en-US" dirty="0" err="1" smtClean="0"/>
              <a:t>WebSocket</a:t>
            </a:r>
            <a:endParaRPr lang="en-US" dirty="0" smtClean="0"/>
          </a:p>
          <a:p>
            <a:pPr lvl="1"/>
            <a:r>
              <a:rPr lang="en-US" dirty="0" smtClean="0"/>
              <a:t>Transports: </a:t>
            </a:r>
            <a:r>
              <a:rPr lang="en-US" dirty="0" err="1" smtClean="0"/>
              <a:t>websocket</a:t>
            </a:r>
            <a:r>
              <a:rPr lang="en-US" dirty="0" smtClean="0"/>
              <a:t>, SSE, Ajax</a:t>
            </a:r>
          </a:p>
          <a:p>
            <a:pPr lvl="1"/>
            <a:r>
              <a:rPr lang="en-US" dirty="0" smtClean="0"/>
              <a:t>fallbacks</a:t>
            </a:r>
            <a:r>
              <a:rPr lang="en-US" dirty="0"/>
              <a:t>: long </a:t>
            </a:r>
            <a:r>
              <a:rPr lang="en-US" dirty="0" smtClean="0"/>
              <a:t>polling, HTTP streaming, JSONP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messaging </a:t>
            </a:r>
            <a:r>
              <a:rPr lang="en-US" dirty="0" err="1" smtClean="0"/>
              <a:t>georienteerd</a:t>
            </a:r>
            <a:endParaRPr lang="en-US" dirty="0"/>
          </a:p>
          <a:p>
            <a:pPr lvl="1"/>
            <a:r>
              <a:rPr lang="en-US" dirty="0" err="1" smtClean="0"/>
              <a:t>Ondersteunt</a:t>
            </a:r>
            <a:r>
              <a:rPr lang="en-US" dirty="0" smtClean="0"/>
              <a:t> unordered </a:t>
            </a:r>
            <a:r>
              <a:rPr lang="en-US" dirty="0" err="1"/>
              <a:t>async</a:t>
            </a:r>
            <a:r>
              <a:rPr lang="en-US" dirty="0"/>
              <a:t> batching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816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Commerciële</a:t>
            </a:r>
            <a:r>
              <a:rPr lang="en-US" dirty="0" smtClean="0"/>
              <a:t> </a:t>
            </a:r>
            <a:r>
              <a:rPr lang="en-US" dirty="0" smtClean="0"/>
              <a:t>support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Async.IO</a:t>
            </a:r>
          </a:p>
          <a:p>
            <a:r>
              <a:rPr lang="en-US" dirty="0" smtClean="0"/>
              <a:t>One-man show</a:t>
            </a:r>
          </a:p>
          <a:p>
            <a:r>
              <a:rPr lang="en-US" dirty="0" err="1" smtClean="0"/>
              <a:t>klanten</a:t>
            </a:r>
            <a:r>
              <a:rPr lang="en-US" dirty="0" smtClean="0"/>
              <a:t>: </a:t>
            </a:r>
            <a:r>
              <a:rPr lang="en-US" dirty="0"/>
              <a:t>Reverb, Wall Street Journal, </a:t>
            </a:r>
            <a:r>
              <a:rPr lang="en-US" dirty="0" err="1"/>
              <a:t>GameDuell</a:t>
            </a:r>
            <a:r>
              <a:rPr lang="en-US" dirty="0"/>
              <a:t>, VMWare, </a:t>
            </a:r>
            <a:r>
              <a:rPr lang="en-US" dirty="0" err="1"/>
              <a:t>Atlassian</a:t>
            </a:r>
            <a:endParaRPr lang="en-US" dirty="0"/>
          </a:p>
          <a:p>
            <a:r>
              <a:rPr lang="en-US" dirty="0" err="1" smtClean="0"/>
              <a:t>NettoSphere</a:t>
            </a:r>
            <a:r>
              <a:rPr lang="en-US" dirty="0"/>
              <a:t>: </a:t>
            </a:r>
            <a:r>
              <a:rPr lang="en-US" dirty="0" err="1"/>
              <a:t>Atmosphere+Netty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853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Commercieel</a:t>
            </a:r>
            <a:r>
              <a:rPr lang="en-US" dirty="0" smtClean="0"/>
              <a:t>: </a:t>
            </a:r>
            <a:r>
              <a:rPr lang="nl-NL" dirty="0"/>
              <a:t>Resin, </a:t>
            </a:r>
            <a:r>
              <a:rPr lang="nl-NL" dirty="0" err="1"/>
              <a:t>WebSphere</a:t>
            </a:r>
            <a:r>
              <a:rPr lang="nl-NL" dirty="0"/>
              <a:t>, </a:t>
            </a:r>
            <a:r>
              <a:rPr lang="nl-NL" dirty="0" err="1"/>
              <a:t>WebLogic</a:t>
            </a:r>
            <a:endParaRPr lang="nl-NL" dirty="0" smtClean="0"/>
          </a:p>
          <a:p>
            <a:r>
              <a:rPr lang="nl-NL" dirty="0" smtClean="0"/>
              <a:t>OSS: Tomcat7.0.27</a:t>
            </a:r>
            <a:r>
              <a:rPr lang="nl-NL" dirty="0"/>
              <a:t>+, </a:t>
            </a:r>
            <a:r>
              <a:rPr lang="nl-NL" dirty="0" err="1"/>
              <a:t>JBoss</a:t>
            </a:r>
            <a:r>
              <a:rPr lang="nl-NL" dirty="0"/>
              <a:t> </a:t>
            </a:r>
            <a:r>
              <a:rPr lang="nl-NL" dirty="0" err="1"/>
              <a:t>Undertow</a:t>
            </a:r>
            <a:r>
              <a:rPr lang="nl-NL" dirty="0"/>
              <a:t>/</a:t>
            </a:r>
            <a:r>
              <a:rPr lang="nl-NL" dirty="0" err="1"/>
              <a:t>WildFly</a:t>
            </a:r>
            <a:r>
              <a:rPr lang="nl-NL" dirty="0"/>
              <a:t>, Jetty7.5.1/9, </a:t>
            </a:r>
            <a:r>
              <a:rPr lang="nl-NL" dirty="0" smtClean="0"/>
              <a:t>GlassFish3.1.2/4</a:t>
            </a:r>
          </a:p>
          <a:p>
            <a:r>
              <a:rPr lang="en-US" dirty="0" err="1"/>
              <a:t>Polyfills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 smtClean="0"/>
              <a:t>oude</a:t>
            </a:r>
            <a:r>
              <a:rPr lang="en-US" dirty="0" smtClean="0"/>
              <a:t> application servers: </a:t>
            </a:r>
            <a:r>
              <a:rPr lang="en-US" dirty="0"/>
              <a:t>WebLogic11-, Jetty7.2-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smtClean="0"/>
              <a:t>Non-JEE: </a:t>
            </a:r>
            <a:r>
              <a:rPr lang="nl-NL" dirty="0" err="1" smtClean="0"/>
              <a:t>Netty</a:t>
            </a:r>
            <a:r>
              <a:rPr lang="nl-NL" dirty="0"/>
              <a:t>, Play!, </a:t>
            </a:r>
            <a:r>
              <a:rPr lang="nl-NL" dirty="0" err="1"/>
              <a:t>Vert.x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33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Vervangen</a:t>
            </a:r>
            <a:r>
              <a:rPr lang="en-US" dirty="0" smtClean="0"/>
              <a:t> de server side van:</a:t>
            </a:r>
            <a:endParaRPr lang="nl-NL" dirty="0" smtClean="0"/>
          </a:p>
          <a:p>
            <a:pPr lvl="1"/>
            <a:r>
              <a:rPr lang="nl-NL" dirty="0" err="1" smtClean="0"/>
              <a:t>SockJS</a:t>
            </a:r>
            <a:endParaRPr lang="nl-NL" dirty="0" smtClean="0"/>
          </a:p>
          <a:p>
            <a:pPr lvl="1"/>
            <a:r>
              <a:rPr lang="nl-NL" dirty="0" smtClean="0"/>
              <a:t>Socket.IO</a:t>
            </a:r>
          </a:p>
          <a:p>
            <a:pPr lvl="1"/>
            <a:r>
              <a:rPr lang="nl-NL" dirty="0" err="1" smtClean="0"/>
              <a:t>CometD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6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dina PowerPoint template vs2013">
  <a:themeElements>
    <a:clrScheme name="Aangepast 1">
      <a:dk1>
        <a:srgbClr val="000000"/>
      </a:dk1>
      <a:lt1>
        <a:srgbClr val="E98300"/>
      </a:lt1>
      <a:dk2>
        <a:srgbClr val="FFFFFF"/>
      </a:dk2>
      <a:lt2>
        <a:srgbClr val="565A5C"/>
      </a:lt2>
      <a:accent1>
        <a:srgbClr val="E98300"/>
      </a:accent1>
      <a:accent2>
        <a:srgbClr val="A5ACAF"/>
      </a:accent2>
      <a:accent3>
        <a:srgbClr val="E78D16"/>
      </a:accent3>
      <a:accent4>
        <a:srgbClr val="565A5C"/>
      </a:accent4>
      <a:accent5>
        <a:srgbClr val="FFC271"/>
      </a:accent5>
      <a:accent6>
        <a:srgbClr val="E78D16"/>
      </a:accent6>
      <a:hlink>
        <a:srgbClr val="FFAE43"/>
      </a:hlink>
      <a:folHlink>
        <a:srgbClr val="FFD49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8000" tIns="45720" rIns="18000" bIns="45720" numCol="1" rtlCol="0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Pct val="120000"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Pct val="120000"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E98300"/>
        </a:lt1>
        <a:dk2>
          <a:srgbClr val="FFFFFF"/>
        </a:dk2>
        <a:lt2>
          <a:srgbClr val="8E5100"/>
        </a:lt2>
        <a:accent1>
          <a:srgbClr val="E98300"/>
        </a:accent1>
        <a:accent2>
          <a:srgbClr val="FF9C19"/>
        </a:accent2>
        <a:accent3>
          <a:srgbClr val="F2C1AA"/>
        </a:accent3>
        <a:accent4>
          <a:srgbClr val="000000"/>
        </a:accent4>
        <a:accent5>
          <a:srgbClr val="F2C1AA"/>
        </a:accent5>
        <a:accent6>
          <a:srgbClr val="E78D16"/>
        </a:accent6>
        <a:hlink>
          <a:srgbClr val="FFAE43"/>
        </a:hlink>
        <a:folHlink>
          <a:srgbClr val="FFD49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uteur xmlns="http://schemas.microsoft.com/sharepoint/v3">
      <UserInfo>
        <DisplayName/>
        <AccountId xsi:nil="true"/>
        <AccountType/>
      </UserInfo>
    </Auteur>
    <Classificatie xmlns="http://schemas.microsoft.com/sharepoint/v3">Restricted</Classificatie>
    <BronTaxHTField0 xmlns="3db697d9-c846-481f-851e-aa2c8e9779cf">
      <Terms xmlns="http://schemas.microsoft.com/office/infopath/2007/PartnerControls"/>
    </BronTaxHTField0>
    <TaxCatchAll xmlns="3db697d9-c846-481f-851e-aa2c8e9779cf"/>
    <ToonInOverzicht xmlns="05a54771-87a9-471f-88e8-e6ec939acab1">true</ToonInOverzicht>
    <Documentstatus xmlns="http://schemas.microsoft.com/sharepoint/v3">Definitief</Documentstatus>
    <Categori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rdina Document" ma:contentTypeID="0x0101006AC3DA08670B465CB1DC34559DCF89E5007D4FA6C3629F594DB3458AADA219F21E" ma:contentTypeVersion="3" ma:contentTypeDescription="" ma:contentTypeScope="" ma:versionID="eba529d9303b8dfc9e9c42e47a2110f3">
  <xsd:schema xmlns:xsd="http://www.w3.org/2001/XMLSchema" xmlns:xs="http://www.w3.org/2001/XMLSchema" xmlns:p="http://schemas.microsoft.com/office/2006/metadata/properties" xmlns:ns1="http://schemas.microsoft.com/sharepoint/v3" xmlns:ns2="05a54771-87a9-471f-88e8-e6ec939acab1" xmlns:ns3="3db697d9-c846-481f-851e-aa2c8e9779cf" targetNamespace="http://schemas.microsoft.com/office/2006/metadata/properties" ma:root="true" ma:fieldsID="df58015bb3a0cbd6093889b8e980531f" ns1:_="" ns2:_="" ns3:_="">
    <xsd:import namespace="http://schemas.microsoft.com/sharepoint/v3"/>
    <xsd:import namespace="05a54771-87a9-471f-88e8-e6ec939acab1"/>
    <xsd:import namespace="3db697d9-c846-481f-851e-aa2c8e9779cf"/>
    <xsd:element name="properties">
      <xsd:complexType>
        <xsd:sequence>
          <xsd:element name="documentManagement">
            <xsd:complexType>
              <xsd:all>
                <xsd:element ref="ns1:Documentstatus" minOccurs="0"/>
                <xsd:element ref="ns1:Classificatie" minOccurs="0"/>
                <xsd:element ref="ns1:Auteur" minOccurs="0"/>
                <xsd:element ref="ns2:ToonInOverzicht" minOccurs="0"/>
                <xsd:element ref="ns1:Categorie" minOccurs="0"/>
                <xsd:element ref="ns3:BronTaxHTField0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ocumentstatus" ma:index="9" nillable="true" ma:displayName="Documentstatus" ma:internalName="Documentstatus">
      <xsd:simpleType>
        <xsd:restriction base="dms:Choice">
          <xsd:enumeration value="Concept"/>
          <xsd:enumeration value="Definitief"/>
          <xsd:enumeration value="Vervallen"/>
        </xsd:restriction>
      </xsd:simpleType>
    </xsd:element>
    <xsd:element name="Classificatie" ma:index="10" nillable="true" ma:displayName="Classificatie" ma:default="Restricted" ma:description="Unrestricted: vrij te verspreiden&#10;Restricted: Alleen voor Ordinamedewerkers&#10;Confidential: Alleen op aanvraag beschikbaar" ma:format="Dropdown" ma:internalName="Classificatie">
      <xsd:simpleType>
        <xsd:restriction base="dms:Choice">
          <xsd:enumeration value="Unrestricted"/>
          <xsd:enumeration value="Restricted"/>
          <xsd:enumeration value="Confidential"/>
        </xsd:restriction>
      </xsd:simpleType>
    </xsd:element>
    <xsd:element name="Auteur" ma:index="11" nillable="true" ma:displayName="Auteur" ma:list="UserInfo" ma:internalName="Auteu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egorie" ma:index="13" nillable="true" ma:displayName="Categorie" ma:internalName="Categorie">
      <xsd:simpleType>
        <xsd:restriction base="dms:Choice">
          <xsd:enumeration value="Categorie 1"/>
          <xsd:enumeration value="Categorie 2"/>
          <xsd:enumeration value="Categorie 3"/>
          <xsd:enumeration value="Categorie 4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a54771-87a9-471f-88e8-e6ec939acab1" elementFormDefault="qualified">
    <xsd:import namespace="http://schemas.microsoft.com/office/2006/documentManagement/types"/>
    <xsd:import namespace="http://schemas.microsoft.com/office/infopath/2007/PartnerControls"/>
    <xsd:element name="ToonInOverzicht" ma:index="12" nillable="true" ma:displayName="Toon in overzicht" ma:default="1" ma:internalName="ToonInOverzicht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b697d9-c846-481f-851e-aa2c8e9779cf" elementFormDefault="qualified">
    <xsd:import namespace="http://schemas.microsoft.com/office/2006/documentManagement/types"/>
    <xsd:import namespace="http://schemas.microsoft.com/office/infopath/2007/PartnerControls"/>
    <xsd:element name="BronTaxHTField0" ma:index="14" nillable="true" ma:taxonomy="true" ma:internalName="BronTaxHTField0" ma:taxonomyFieldName="Bron" ma:displayName="Bron" ma:readOnly="false" ma:default="" ma:fieldId="{27aecc17-beb2-4ab0-bbbd-d9ad4f853404}" ma:sspId="72b4cfdb-544d-43a8-a60c-6c2d09e0741b" ma:termSetId="ce6c0e9b-57cd-48a0-8ceb-4daf5a93936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f1064064-6286-43cb-aaf2-85429670a659}" ma:internalName="TaxCatchAll" ma:showField="CatchAllData" ma:web="3db697d9-c846-481f-851e-aa2c8e9779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8" ma:displayName="Description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0C6676-E64A-4E1B-94E1-7B98F1A019EC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05a54771-87a9-471f-88e8-e6ec939acab1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3db697d9-c846-481f-851e-aa2c8e9779c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31FB08-E443-4DD1-83B3-B7CDF4A2F5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1CA01C-1D89-40E1-98A4-D9E6C5D182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5a54771-87a9-471f-88e8-e6ec939acab1"/>
    <ds:schemaRef ds:uri="3db697d9-c846-481f-851e-aa2c8e9779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3517</TotalTime>
  <Words>915</Words>
  <Application>Microsoft Office PowerPoint</Application>
  <PresentationFormat>On-screen Show (4:3)</PresentationFormat>
  <Paragraphs>250</Paragraphs>
  <Slides>24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Courier New</vt:lpstr>
      <vt:lpstr>Wingdings</vt:lpstr>
      <vt:lpstr>Ordina PowerPoint template vs2013</vt:lpstr>
      <vt:lpstr>Atmosphere</vt:lpstr>
      <vt:lpstr>Atmosphere</vt:lpstr>
      <vt:lpstr>Leerdoelen Atmosphere</vt:lpstr>
      <vt:lpstr>TODO</vt:lpstr>
      <vt:lpstr>Atmosphere intro</vt:lpstr>
      <vt:lpstr>Wat is &amp; kan het?</vt:lpstr>
      <vt:lpstr>Commerciële support</vt:lpstr>
      <vt:lpstr>Application servers</vt:lpstr>
      <vt:lpstr>Plugins</vt:lpstr>
      <vt:lpstr>Extensies</vt:lpstr>
      <vt:lpstr>Supported frameworks</vt:lpstr>
      <vt:lpstr>Frameworks met Atmosphere support</vt:lpstr>
      <vt:lpstr>Server side</vt:lpstr>
      <vt:lpstr>@ManagedService</vt:lpstr>
      <vt:lpstr>Interfaces</vt:lpstr>
      <vt:lpstr>Javascript API</vt:lpstr>
      <vt:lpstr>Client code</vt:lpstr>
      <vt:lpstr>Nadelen</vt:lpstr>
      <vt:lpstr>Referenties</vt:lpstr>
      <vt:lpstr>Opdracht</vt:lpstr>
      <vt:lpstr>Evaluatie leerdoelen</vt:lpstr>
      <vt:lpstr>Evaluatie leerdoelen - quiz</vt:lpstr>
      <vt:lpstr>It’s the 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Pretzel</dc:creator>
  <dc:description>Ordina PowerPoint template</dc:description>
  <cp:lastModifiedBy>Pretzel</cp:lastModifiedBy>
  <cp:revision>213</cp:revision>
  <dcterms:created xsi:type="dcterms:W3CDTF">2014-08-28T09:07:07Z</dcterms:created>
  <dcterms:modified xsi:type="dcterms:W3CDTF">2016-02-03T12:30:31Z</dcterms:modified>
  <cp:contentStatus>versie 2013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0x0101006AC3DA08670B465CB1DC34559DCF89E5007D4FA6C3629F594DB3458AADA219F21E</vt:lpwstr>
  </property>
  <property fmtid="{D5CDD505-2E9C-101B-9397-08002B2CF9AE}" pid="3" name="Bron">
    <vt:lpwstr/>
  </property>
</Properties>
</file>