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61" r:id="rId6"/>
    <p:sldId id="451" r:id="rId7"/>
    <p:sldId id="454" r:id="rId8"/>
    <p:sldId id="262" r:id="rId9"/>
    <p:sldId id="443" r:id="rId10"/>
    <p:sldId id="265" r:id="rId11"/>
    <p:sldId id="266" r:id="rId12"/>
    <p:sldId id="268" r:id="rId13"/>
    <p:sldId id="269" r:id="rId14"/>
    <p:sldId id="270" r:id="rId15"/>
    <p:sldId id="271" r:id="rId16"/>
    <p:sldId id="294" r:id="rId17"/>
    <p:sldId id="273" r:id="rId18"/>
    <p:sldId id="274" r:id="rId19"/>
    <p:sldId id="405" r:id="rId20"/>
    <p:sldId id="429" r:id="rId21"/>
    <p:sldId id="401" r:id="rId22"/>
    <p:sldId id="400" r:id="rId23"/>
    <p:sldId id="406" r:id="rId24"/>
    <p:sldId id="407" r:id="rId25"/>
    <p:sldId id="276" r:id="rId26"/>
    <p:sldId id="277" r:id="rId27"/>
    <p:sldId id="278" r:id="rId28"/>
    <p:sldId id="279" r:id="rId29"/>
    <p:sldId id="280" r:id="rId30"/>
    <p:sldId id="281" r:id="rId31"/>
    <p:sldId id="434" r:id="rId32"/>
    <p:sldId id="286" r:id="rId33"/>
    <p:sldId id="433" r:id="rId34"/>
    <p:sldId id="290" r:id="rId35"/>
    <p:sldId id="435" r:id="rId36"/>
    <p:sldId id="444" r:id="rId37"/>
    <p:sldId id="445" r:id="rId38"/>
    <p:sldId id="446" r:id="rId39"/>
    <p:sldId id="447" r:id="rId40"/>
    <p:sldId id="437" r:id="rId41"/>
    <p:sldId id="438" r:id="rId42"/>
    <p:sldId id="430" r:id="rId43"/>
    <p:sldId id="431" r:id="rId44"/>
    <p:sldId id="432" r:id="rId45"/>
    <p:sldId id="449" r:id="rId46"/>
    <p:sldId id="291" r:id="rId47"/>
    <p:sldId id="439" r:id="rId48"/>
    <p:sldId id="441" r:id="rId49"/>
    <p:sldId id="440" r:id="rId50"/>
    <p:sldId id="453" r:id="rId51"/>
    <p:sldId id="452" r:id="rId52"/>
    <p:sldId id="442" r:id="rId53"/>
    <p:sldId id="292" r:id="rId54"/>
    <p:sldId id="293" r:id="rId55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62"/>
  </p:normalViewPr>
  <p:slideViewPr>
    <p:cSldViewPr>
      <p:cViewPr varScale="1">
        <p:scale>
          <a:sx n="110" d="100"/>
          <a:sy n="110" d="100"/>
        </p:scale>
        <p:origin x="23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jectab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Subscribe</a:t>
            </a:r>
            <a:r>
              <a:rPr lang="en-US" b="1" baseline="0" dirty="0"/>
              <a:t> always on the incoming data-stream !!!  (= PUSH BERICHT)</a:t>
            </a:r>
            <a:endParaRPr lang="en-US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ES6</a:t>
            </a:r>
            <a:r>
              <a:rPr lang="en-US" baseline="0" dirty="0"/>
              <a:t> </a:t>
            </a:r>
            <a:r>
              <a:rPr lang="en-US" b="1" dirty="0"/>
              <a:t>arrow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88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dirty="0"/>
              <a:t>@</a:t>
            </a:r>
            <a:r>
              <a:rPr lang="en-GB" u="none" strike="noStrike" dirty="0">
                <a:effectLst/>
                <a:hlinkClick r:id="rId3"/>
              </a:rPr>
              <a:t>Injectable</a:t>
            </a:r>
            <a:r>
              <a:rPr lang="en-GB" dirty="0"/>
              <a:t>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marks it as a service that can be injected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12/3/20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12/3/20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12/3/20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03-12-2020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12/3/20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s.com/" TargetMode="External"/><Relationship Id="rId2" Type="http://schemas.openxmlformats.org/officeDocument/2006/relationships/hyperlink" Target="http://api.openweathermap.org/data/2.5/weather?units=metric&amp;appid=8566d604cd9402b65394b034e52aa2af&amp;q=Gouda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Pete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Eijgermans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ordina.nl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24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getCities(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getCity(id: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.cities.find(</a:t>
            </a:r>
            <a:r>
              <a:rPr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id);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consume/inject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03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endParaRPr lang="nl-NL" sz="1950" spc="-2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lang="nl-NL" sz="1950" spc="-25" dirty="0" err="1">
                <a:latin typeface="Verdana"/>
                <a:cs typeface="Verdana"/>
              </a:rPr>
              <a:t>Use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lang="nl-NL" sz="1950" spc="-25" dirty="0" err="1">
                <a:latin typeface="Verdana"/>
                <a:cs typeface="Verdana"/>
              </a:rPr>
              <a:t>the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annotati</a:t>
            </a:r>
            <a:r>
              <a:rPr lang="nl-NL" sz="1950" spc="-15" dirty="0">
                <a:latin typeface="Verdana"/>
                <a:cs typeface="Verdana"/>
              </a:rPr>
              <a:t>on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lang="en-NL"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752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providers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GB" spc="15" dirty="0">
                <a:latin typeface="Times New Roman"/>
                <a:cs typeface="Times New Roman"/>
              </a:rPr>
              <a:t>I</a:t>
            </a:r>
            <a:r>
              <a:rPr lang="en-GB" spc="15" dirty="0"/>
              <a:t>nject </a:t>
            </a:r>
            <a:r>
              <a:rPr lang="en-GB" spc="10" dirty="0"/>
              <a:t>s</a:t>
            </a:r>
            <a:r>
              <a:rPr spc="10" dirty="0" err="1"/>
              <a:t>ervic</a:t>
            </a:r>
            <a:r>
              <a:rPr spc="15" dirty="0" err="1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9687" y="581025"/>
            <a:ext cx="29940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800" spc="-140" dirty="0" err="1">
                <a:latin typeface="Verdana"/>
                <a:cs typeface="Verdana"/>
              </a:rPr>
              <a:t>Work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dirty="0" err="1">
                <a:latin typeface="Verdana"/>
                <a:cs typeface="Verdana"/>
              </a:rPr>
              <a:t>with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 err="1">
                <a:latin typeface="Verdana"/>
                <a:cs typeface="Verdana"/>
              </a:rPr>
              <a:t>Angula</a:t>
            </a:r>
            <a:r>
              <a:rPr lang="nl-NL" sz="2800" dirty="0" err="1">
                <a:latin typeface="Verdana"/>
                <a:cs typeface="Verdana"/>
              </a:rPr>
              <a:t>rJs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800" spc="-5" dirty="0" err="1">
                <a:latin typeface="Verdana"/>
                <a:cs typeface="Verdana"/>
              </a:rPr>
              <a:t>Use</a:t>
            </a:r>
            <a:r>
              <a:rPr lang="nl-NL" sz="2800" spc="-5" dirty="0">
                <a:latin typeface="Verdana"/>
                <a:cs typeface="Verdana"/>
              </a:rPr>
              <a:t> in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AD844-D52B-0B4A-B2F4-01CF17296C61}"/>
              </a:ext>
            </a:extLst>
          </p:cNvPr>
          <p:cNvSpPr txBox="1"/>
          <p:nvPr/>
        </p:nvSpPr>
        <p:spPr>
          <a:xfrm>
            <a:off x="5224993" y="2486025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100" b="1" dirty="0">
                <a:solidFill>
                  <a:srgbClr val="FF0000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lang="nl-NL" sz="2150" dirty="0">
                <a:latin typeface="Verdana"/>
                <a:cs typeface="Verdana"/>
              </a:rPr>
              <a:t>Target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Verdana"/>
                <a:cs typeface="Verdana"/>
              </a:rPr>
              <a:t>make data </a:t>
            </a:r>
            <a:r>
              <a:rPr lang="nl-NL" sz="2150" spc="-5" dirty="0" err="1">
                <a:latin typeface="Verdana"/>
                <a:cs typeface="Verdana"/>
              </a:rPr>
              <a:t>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reusable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for</a:t>
            </a:r>
            <a:r>
              <a:rPr lang="nl-NL" sz="2150" dirty="0">
                <a:latin typeface="Verdana"/>
                <a:cs typeface="Verdana"/>
              </a:rPr>
              <a:t> different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r>
              <a:rPr lang="nl-NL" sz="2150" spc="-5" dirty="0">
                <a:latin typeface="Verdana"/>
                <a:cs typeface="Verdana"/>
              </a:rPr>
              <a:t>s:</a:t>
            </a:r>
            <a:endParaRPr sz="2150" dirty="0">
              <a:latin typeface="Verdana"/>
              <a:cs typeface="Verdana"/>
            </a:endParaRPr>
          </a:p>
          <a:p>
            <a:pPr marL="962025" indent="-283845"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r>
              <a:rPr lang="nl-NL" sz="1700" spc="5" dirty="0">
                <a:latin typeface="Verdana"/>
                <a:cs typeface="Verdana"/>
              </a:rPr>
              <a:t>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dirty="0">
                <a:latin typeface="Verdana"/>
                <a:cs typeface="Verdana"/>
              </a:rPr>
              <a:t>caching,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spc="5" dirty="0">
                <a:latin typeface="Verdana"/>
                <a:cs typeface="Verdana"/>
              </a:rPr>
              <a:t>Sto</a:t>
            </a:r>
            <a:r>
              <a:rPr lang="en-GB" sz="1700" spc="-30" dirty="0">
                <a:latin typeface="Verdana"/>
                <a:cs typeface="Verdana"/>
              </a:rPr>
              <a:t>r</a:t>
            </a:r>
            <a:r>
              <a:rPr lang="en-GB" sz="1700" spc="5" dirty="0">
                <a:latin typeface="Verdana"/>
                <a:cs typeface="Verdana"/>
              </a:rPr>
              <a:t>age</a:t>
            </a:r>
            <a:endParaRPr lang="en-GB" sz="1700" dirty="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4335" y="1800225"/>
            <a:ext cx="7675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Cancelable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1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  <a:p>
            <a:pPr algn="ctr"/>
            <a:endParaRPr lang="nl-NL" sz="1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Lazy</a:t>
            </a:r>
            <a:endParaRPr lang="nl-NL" sz="1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Subscribe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stream (push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mechanism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Array-</a:t>
            </a:r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stream 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 map(), filter(),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reduce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()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6" y="1800225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845" y="1190625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920252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http://rxmarbles.com/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RXFiddle.net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syntax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66585" y="2603593"/>
            <a:ext cx="8423516" cy="35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105" dirty="0"/>
              <a:t>let </a:t>
            </a:r>
            <a:r>
              <a:rPr lang="nl-NL" sz="2105" b="1" dirty="0">
                <a:solidFill>
                  <a:schemeClr val="accent2"/>
                </a:solidFill>
              </a:rPr>
              <a:t>source </a:t>
            </a:r>
            <a:r>
              <a:rPr lang="nl-NL" sz="2105" dirty="0"/>
              <a:t>= </a:t>
            </a:r>
            <a:r>
              <a:rPr lang="nl-NL" sz="2105" dirty="0" err="1"/>
              <a:t>Rx.Observable</a:t>
            </a:r>
            <a:endParaRPr lang="nl-NL" sz="2105" dirty="0"/>
          </a:p>
          <a:p>
            <a:pPr algn="ctr"/>
            <a:r>
              <a:rPr lang="nl-NL" sz="2105" b="1" dirty="0"/>
              <a:t>		.Operators()  (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map(), </a:t>
            </a:r>
            <a:r>
              <a:rPr lang="nl-NL" sz="1579" b="1" i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reduce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()</a:t>
            </a:r>
            <a:r>
              <a:rPr lang="nl-NL" sz="2105" b="1" dirty="0">
                <a:sym typeface="Wingdings"/>
              </a:rPr>
              <a:t>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/>
              <a:t>let </a:t>
            </a:r>
            <a:r>
              <a:rPr lang="nl-NL" sz="2105" b="1" dirty="0" err="1">
                <a:solidFill>
                  <a:srgbClr val="00B050"/>
                </a:solidFill>
              </a:rPr>
              <a:t>result</a:t>
            </a:r>
            <a:r>
              <a:rPr lang="nl-NL" sz="2105" b="1" dirty="0">
                <a:solidFill>
                  <a:schemeClr val="accent2"/>
                </a:solidFill>
              </a:rPr>
              <a:t> </a:t>
            </a:r>
            <a:r>
              <a:rPr lang="nl-NL" sz="2105" b="1" dirty="0"/>
              <a:t>= </a:t>
            </a:r>
            <a:r>
              <a:rPr lang="nl-NL" sz="2105" b="1" dirty="0" err="1">
                <a:solidFill>
                  <a:schemeClr val="accent2"/>
                </a:solidFill>
              </a:rPr>
              <a:t>source</a:t>
            </a:r>
            <a:r>
              <a:rPr lang="nl-NL" sz="2105" b="1" dirty="0" err="1"/>
              <a:t>.</a:t>
            </a:r>
            <a:r>
              <a:rPr lang="nl-NL" sz="2800" b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/>
              <a:t>(</a:t>
            </a:r>
            <a:r>
              <a:rPr lang="nl-NL" sz="3158" b="1" dirty="0"/>
              <a:t>x =&gt;</a:t>
            </a:r>
            <a:r>
              <a:rPr lang="nl-NL" sz="2105" b="1" dirty="0"/>
              <a:t> </a:t>
            </a:r>
            <a:r>
              <a:rPr lang="nl-NL" sz="2105" b="1" dirty="0" err="1"/>
              <a:t>console.log</a:t>
            </a:r>
            <a:r>
              <a:rPr lang="nl-NL" sz="2105" b="1" dirty="0"/>
              <a:t>(x))</a:t>
            </a:r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01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931" y="554924"/>
            <a:ext cx="555815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Example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600" spc="-25" dirty="0">
                <a:latin typeface="Arial"/>
                <a:cs typeface="Arial"/>
              </a:rPr>
              <a:t>Make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data-file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en-NL"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Inject</a:t>
            </a:r>
            <a:r>
              <a:rPr lang="nl-NL" spc="15" dirty="0"/>
              <a:t> H</a:t>
            </a:r>
            <a:r>
              <a:rPr spc="10" dirty="0" err="1"/>
              <a:t>ttp</a:t>
            </a:r>
            <a:r>
              <a:rPr lang="nl-NL" spc="10" dirty="0"/>
              <a:t>Client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</a:t>
            </a:r>
            <a:r>
              <a:rPr lang="nl-NL" spc="15" dirty="0" err="1"/>
              <a:t>hange</a:t>
            </a:r>
            <a:r>
              <a:rPr lang="nl-NL" spc="15" dirty="0"/>
              <a:t> c</a:t>
            </a:r>
            <a:r>
              <a:rPr spc="15" dirty="0" err="1"/>
              <a:t>omponent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m</a:t>
            </a:r>
            <a:r>
              <a:rPr spc="15" dirty="0" err="1"/>
              <a:t>odule</a:t>
            </a:r>
            <a:endParaRPr spc="15" dirty="0"/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lang="nl-NL" sz="3000" spc="-5" dirty="0">
                <a:latin typeface="Verdana"/>
                <a:cs typeface="Verdana"/>
              </a:rPr>
              <a:t>are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lang="nl-NL" sz="2150" spc="-65" dirty="0" err="1">
                <a:latin typeface="Verdana"/>
                <a:cs typeface="Verdana"/>
              </a:rPr>
              <a:t>They</a:t>
            </a:r>
            <a:r>
              <a:rPr lang="nl-NL" sz="2150" spc="-65" dirty="0">
                <a:latin typeface="Verdana"/>
                <a:cs typeface="Verdana"/>
              </a:rPr>
              <a:t> are a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spc="-20" dirty="0" err="1">
                <a:latin typeface="Verdana"/>
                <a:cs typeface="Verdana"/>
              </a:rPr>
              <a:t>for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all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usage</a:t>
            </a:r>
            <a:r>
              <a:rPr sz="2150" dirty="0">
                <a:latin typeface="Verdana"/>
                <a:cs typeface="Verdana"/>
              </a:rPr>
              <a:t>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</a:t>
            </a:r>
            <a:r>
              <a:rPr lang="nl-NL" sz="2150" spc="-5" dirty="0" err="1">
                <a:latin typeface="Verdana"/>
                <a:cs typeface="Verdana"/>
              </a:rPr>
              <a:t>ate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about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Part 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latin typeface="Verdana"/>
                <a:cs typeface="Verdana"/>
              </a:rPr>
              <a:t>RxJs</a:t>
            </a:r>
            <a:endParaRPr sz="1950" b="1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0" dirty="0" err="1">
                <a:latin typeface="Verdana"/>
                <a:cs typeface="Verdana"/>
              </a:rPr>
              <a:t>subscribe</a:t>
            </a:r>
            <a:r>
              <a:rPr lang="nl-NL" sz="1950" spc="-10" dirty="0">
                <a:latin typeface="Verdana"/>
                <a:cs typeface="Verdana"/>
              </a:rPr>
              <a:t>() has 3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latin typeface="Verdana"/>
                <a:cs typeface="Verdana"/>
              </a:rPr>
              <a:t>success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error</a:t>
            </a:r>
            <a:endParaRPr sz="16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latin typeface="Verdana"/>
                <a:cs typeface="Verdana"/>
              </a:rPr>
              <a:t>complete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2800" spc="-15" dirty="0"/>
              <a:t>How </a:t>
            </a:r>
            <a:r>
              <a:rPr lang="nl-NL" sz="2800" spc="-15" dirty="0" err="1"/>
              <a:t>to</a:t>
            </a:r>
            <a:r>
              <a:rPr lang="nl-NL" sz="2800" spc="-15" dirty="0"/>
              <a:t> import</a:t>
            </a:r>
            <a:r>
              <a:rPr lang="nl-NL" sz="2800" spc="26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R</a:t>
            </a:r>
            <a:r>
              <a:rPr lang="nl-NL" sz="2800" spc="-20" dirty="0" err="1"/>
              <a:t>xJs</a:t>
            </a:r>
            <a:r>
              <a:rPr lang="nl-NL" sz="2800" spc="280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i</a:t>
            </a:r>
            <a:r>
              <a:rPr lang="nl-NL" sz="2800" spc="-20" dirty="0"/>
              <a:t>n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your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0" dirty="0" err="1"/>
              <a:t>application</a:t>
            </a:r>
            <a:r>
              <a:rPr lang="nl-NL" sz="2800" spc="-20" dirty="0"/>
              <a:t>?</a:t>
            </a:r>
            <a:endParaRPr lang="nl-NL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2649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’;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8697903" cy="156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.citie</a:t>
            </a:r>
            <a:r>
              <a:rPr sz="1950" spc="-15" dirty="0" err="1">
                <a:latin typeface="Consolas"/>
                <a:cs typeface="Consolas"/>
              </a:rPr>
              <a:t>s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583353" y="3433918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21050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378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>
                <a:solidFill>
                  <a:schemeClr val="accent6"/>
                </a:solidFill>
              </a:rPr>
              <a:t>: string</a:t>
            </a:r>
            <a:r>
              <a:rPr lang="en-US" sz="2000" dirty="0"/>
              <a:t>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const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</a:t>
            </a:r>
            <a:r>
              <a:rPr lang="en-US" sz="2000" b="1" dirty="0">
                <a:solidFill>
                  <a:srgbClr val="C00000"/>
                </a:solidFill>
              </a:rPr>
              <a:t>null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/>
              <a:t>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                         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i="1" dirty="0"/>
              <a:t>&lt;City&gt; is return type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GB" dirty="0"/>
              <a:t>+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309941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lang="nl-NL" sz="2150" spc="-5" dirty="0">
                <a:latin typeface="Arial"/>
                <a:cs typeface="Arial"/>
              </a:rPr>
              <a:t>Save </a:t>
            </a:r>
            <a:r>
              <a:rPr lang="nl-NL" sz="2150" spc="-5" dirty="0" err="1">
                <a:latin typeface="Arial"/>
                <a:cs typeface="Arial"/>
              </a:rPr>
              <a:t>your</a:t>
            </a:r>
            <a:r>
              <a:rPr lang="nl-NL" sz="2150" spc="-5" dirty="0">
                <a:latin typeface="Arial"/>
                <a:cs typeface="Arial"/>
              </a:rPr>
              <a:t> data via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application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191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async</a:t>
            </a:r>
          </a:p>
          <a:p>
            <a:pPr marL="12700" algn="ctr">
              <a:lnSpc>
                <a:spcPts val="5030"/>
              </a:lnSpc>
            </a:pPr>
            <a:endParaRPr lang="en-US" sz="2400" b="1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2400" b="1" dirty="0">
                <a:latin typeface="Verdana"/>
                <a:cs typeface="Verdana"/>
              </a:rPr>
              <a:t>Async also </a:t>
            </a:r>
            <a:r>
              <a:rPr lang="en-US" sz="2400" b="1" dirty="0">
                <a:solidFill>
                  <a:srgbClr val="FF0000"/>
                </a:solidFill>
                <a:latin typeface="Verdana"/>
                <a:cs typeface="Verdana"/>
              </a:rPr>
              <a:t>un</a:t>
            </a:r>
            <a:r>
              <a:rPr lang="en-US" sz="2400" b="1" dirty="0">
                <a:latin typeface="Verdana"/>
                <a:cs typeface="Verdana"/>
              </a:rPr>
              <a:t>subscribes !!!</a:t>
            </a: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/>
              <a:t>Advantages </a:t>
            </a:r>
            <a:r>
              <a:rPr lang="en-US" sz="2800" spc="-85" dirty="0"/>
              <a:t>Asyn</a:t>
            </a:r>
            <a:r>
              <a:rPr lang="en-US" sz="2800" dirty="0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3208571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unsubscribe()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>
                <a:latin typeface="Verdana"/>
                <a:cs typeface="Verdana"/>
              </a:rPr>
              <a:t>Saves boilerplate code in component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</a:t>
            </a:r>
            <a:r>
              <a:rPr lang="en-US" sz="2000" dirty="0"/>
              <a:t>services–async-pipe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95578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1C5-7615-A647-8BEC-178BC2E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61C1-AE57-4D42-AFBF-6D98CA9F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846659"/>
          </a:xfrm>
        </p:spPr>
        <p:txBody>
          <a:bodyPr/>
          <a:lstStyle/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NL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1432638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98C-916D-1B4A-9F0C-CB72A1C5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D683-236A-C547-9BDD-71C4BDDF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640330" cy="5101397"/>
          </a:xfrm>
        </p:spPr>
        <p:txBody>
          <a:bodyPr/>
          <a:lstStyle/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1: Get Weather Json</a:t>
            </a:r>
          </a:p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http://api.openweathermap.org/data/2.5/weather?units=metric&amp;appid=8566d604cd9402b65394b034e52aa2af&amp;</a:t>
            </a:r>
            <a:r>
              <a:rPr lang="en-GB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q=Gouda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2: </a:t>
            </a: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 TypeScript interfaces from JSON</a:t>
            </a:r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3"/>
              </a:rPr>
              <a:t>http://json2ts.com/</a:t>
            </a:r>
            <a:endParaRPr lang="en-GB" dirty="0"/>
          </a:p>
          <a:p>
            <a:endParaRPr lang="en-GB" dirty="0"/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3 Use the TypeScript interface in the C08-Application</a:t>
            </a: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829372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  <a:r>
              <a:rPr lang="en-US" dirty="0"/>
              <a:t>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9002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See project: </a:t>
            </a:r>
            <a:r>
              <a:rPr lang="en-US" dirty="0">
                <a:solidFill>
                  <a:srgbClr val="C00000"/>
                </a:solidFill>
              </a:rPr>
              <a:t>C08-services-live-weather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Why use a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00986"/>
          </a:xfrm>
        </p:spPr>
        <p:txBody>
          <a:bodyPr/>
          <a:lstStyle/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data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functionality</a:t>
            </a:r>
            <a:r>
              <a:rPr lang="nl-NL" sz="18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</a:t>
            </a:r>
            <a:r>
              <a:rPr lang="nl-NL" sz="18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</a:t>
            </a:r>
            <a:r>
              <a:rPr lang="nl-NL" sz="18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functionality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for all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will be available when you switch from component/view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(components are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volatile to “share” data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is not directly related to the view!!!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ED9D-88C5-7142-9B83-D01089D6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Basic Rule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9F06-6236-A64F-B7B8-C142FE4D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24069"/>
          </a:xfrm>
        </p:spPr>
        <p:txBody>
          <a:bodyPr/>
          <a:lstStyle/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all your (business)logic in the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should be lean and mean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332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271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Steps to make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service</a:t>
            </a:r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consume/inject service in component</a:t>
            </a: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 service in</a:t>
            </a:r>
            <a:r>
              <a:rPr lang="en-US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(</a:t>
            </a:r>
            <a:r>
              <a:rPr lang="en-US" spc="15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app.module.ts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2125</Words>
  <Application>Microsoft Macintosh PowerPoint</Application>
  <PresentationFormat>Custom</PresentationFormat>
  <Paragraphs>479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Why use a Service?</vt:lpstr>
      <vt:lpstr>Basic Rule Service</vt:lpstr>
      <vt:lpstr>Services in Angular</vt:lpstr>
      <vt:lpstr>Steps to make a Service</vt:lpstr>
      <vt:lpstr>Step 1 – service (static data)</vt:lpstr>
      <vt:lpstr>Step 2 – Service consume/inject</vt:lpstr>
      <vt:lpstr>“No provider for CityService”</vt:lpstr>
      <vt:lpstr>Step 3 – Inject service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Observable syntax</vt:lpstr>
      <vt:lpstr>PowerPoint Presentation</vt:lpstr>
      <vt:lpstr>PowerPoint Presentation</vt:lpstr>
      <vt:lpstr>Step 1 - Inject HttpClient in Service</vt:lpstr>
      <vt:lpstr>Step 2 – Change component</vt:lpstr>
      <vt:lpstr>Step 3 – Change module</vt:lpstr>
      <vt:lpstr>More about Observables</vt:lpstr>
      <vt:lpstr>Checkpoint Async services</vt:lpstr>
      <vt:lpstr>How to import RxJs in your application?</vt:lpstr>
      <vt:lpstr>PIPING</vt:lpstr>
      <vt:lpstr>RxJS-operators in the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Advantages Async pipe </vt:lpstr>
      <vt:lpstr>Checkpoint async pipe</vt:lpstr>
      <vt:lpstr> Live API’s</vt:lpstr>
      <vt:lpstr>Movies services API call</vt:lpstr>
      <vt:lpstr>PowerPoint Presentation</vt:lpstr>
      <vt:lpstr>MovieModel</vt:lpstr>
      <vt:lpstr>PowerPoint Presentation</vt:lpstr>
      <vt:lpstr>Weather API</vt:lpstr>
      <vt:lpstr>Weather API app</vt:lpstr>
      <vt:lpstr>Voorbeeld API’s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92</cp:revision>
  <dcterms:created xsi:type="dcterms:W3CDTF">2019-02-17T16:58:35Z</dcterms:created>
  <dcterms:modified xsi:type="dcterms:W3CDTF">2020-12-03T12:21:16Z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