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56" r:id="rId2"/>
    <p:sldId id="258" r:id="rId3"/>
    <p:sldId id="259" r:id="rId4"/>
    <p:sldId id="260" r:id="rId5"/>
    <p:sldId id="261" r:id="rId6"/>
    <p:sldId id="262" r:id="rId7"/>
    <p:sldId id="294" r:id="rId8"/>
    <p:sldId id="263" r:id="rId9"/>
    <p:sldId id="264" r:id="rId10"/>
    <p:sldId id="295" r:id="rId11"/>
    <p:sldId id="296" r:id="rId12"/>
    <p:sldId id="265" r:id="rId13"/>
    <p:sldId id="266" r:id="rId14"/>
    <p:sldId id="267" r:id="rId15"/>
    <p:sldId id="268" r:id="rId16"/>
    <p:sldId id="269" r:id="rId17"/>
    <p:sldId id="270" r:id="rId18"/>
    <p:sldId id="272" r:id="rId19"/>
    <p:sldId id="273" r:id="rId20"/>
    <p:sldId id="274" r:id="rId21"/>
    <p:sldId id="276" r:id="rId22"/>
    <p:sldId id="297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98" r:id="rId34"/>
    <p:sldId id="287" r:id="rId35"/>
    <p:sldId id="288" r:id="rId36"/>
    <p:sldId id="289" r:id="rId37"/>
    <p:sldId id="290" r:id="rId38"/>
    <p:sldId id="299" r:id="rId39"/>
  </p:sldIdLst>
  <p:sldSz cx="10693400" cy="7562850"/>
  <p:notesSz cx="10693400" cy="756285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266"/>
    <p:restoredTop sz="91361"/>
  </p:normalViewPr>
  <p:slideViewPr>
    <p:cSldViewPr>
      <p:cViewPr varScale="1">
        <p:scale>
          <a:sx n="105" d="100"/>
          <a:sy n="105" d="100"/>
        </p:scale>
        <p:origin x="2536" y="20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81986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543300" y="946150"/>
            <a:ext cx="3606800" cy="25511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069975" y="3640138"/>
            <a:ext cx="8553450" cy="2978150"/>
          </a:xfrm>
          <a:prstGeom prst="rect">
            <a:avLst/>
          </a:prstGeom>
        </p:spPr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Following is a description of each lifecycle hook.</a:t>
            </a:r>
          </a:p>
          <a:p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ngOnChanges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− When the value of a data bound property changes, then this method is called.</a:t>
            </a:r>
          </a:p>
          <a:p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ngOnInit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− This is called whenever the initialization of the directive/component after Angular first displays the data-bound properties happens.</a:t>
            </a:r>
          </a:p>
          <a:p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ngDoCheck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− This is for the detection and to act on changes that Angular can't or won't detect on its own.</a:t>
            </a:r>
          </a:p>
          <a:p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ngAfterContentInit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− This is called in response after Angular projects external content into the component's view.</a:t>
            </a:r>
          </a:p>
          <a:p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ngAfterContentChecked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− This is called in response after Angular checks the content projected into the component.</a:t>
            </a:r>
          </a:p>
          <a:p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ngAfterViewInit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− This is called in response after Angular initializes the component's views and child views.</a:t>
            </a:r>
          </a:p>
          <a:p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ngAfterViewChecked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− This is called in response after Angular checks the component's views and child views.</a:t>
            </a:r>
          </a:p>
          <a:p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ngOnDestroy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− This is the cleanup phase just before Angular destroys the directive/component.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8296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417825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1" spc="-5" dirty="0" err="1">
                <a:solidFill>
                  <a:srgbClr val="C00000"/>
                </a:solidFill>
                <a:latin typeface="Arial"/>
                <a:cs typeface="Arial"/>
              </a:rPr>
              <a:t>Problee</a:t>
            </a:r>
            <a:r>
              <a:rPr lang="en-US" sz="1200" i="1" dirty="0" err="1">
                <a:solidFill>
                  <a:srgbClr val="C00000"/>
                </a:solidFill>
                <a:latin typeface="Arial"/>
                <a:cs typeface="Arial"/>
              </a:rPr>
              <a:t>m</a:t>
            </a:r>
            <a:r>
              <a:rPr lang="en-US" sz="1200" dirty="0">
                <a:latin typeface="Arial"/>
                <a:cs typeface="Arial"/>
              </a:rPr>
              <a:t>:</a:t>
            </a:r>
            <a:r>
              <a:rPr lang="en-US" sz="1200" spc="-25" dirty="0">
                <a:latin typeface="Arial"/>
                <a:cs typeface="Arial"/>
              </a:rPr>
              <a:t> </a:t>
            </a:r>
            <a:r>
              <a:rPr lang="en-US" sz="1200" spc="-5" dirty="0">
                <a:latin typeface="Courier New"/>
                <a:cs typeface="Courier New"/>
              </a:rPr>
              <a:t>even</a:t>
            </a:r>
            <a:r>
              <a:rPr lang="en-US" sz="1200" dirty="0">
                <a:latin typeface="Courier New"/>
                <a:cs typeface="Courier New"/>
              </a:rPr>
              <a:t>t</a:t>
            </a:r>
            <a:r>
              <a:rPr lang="en-US" sz="1200" spc="30" dirty="0">
                <a:latin typeface="Times New Roman"/>
                <a:cs typeface="Times New Roman"/>
              </a:rPr>
              <a:t> </a:t>
            </a:r>
            <a:r>
              <a:rPr lang="en-US" sz="1200" spc="-5" dirty="0">
                <a:latin typeface="Arial"/>
                <a:cs typeface="Arial"/>
              </a:rPr>
              <a:t>i</a:t>
            </a:r>
            <a:r>
              <a:rPr lang="en-US" sz="1200" dirty="0">
                <a:latin typeface="Arial"/>
                <a:cs typeface="Arial"/>
              </a:rPr>
              <a:t>s </a:t>
            </a:r>
            <a:r>
              <a:rPr lang="en-US" sz="1200" spc="-5" dirty="0" err="1">
                <a:latin typeface="Arial"/>
                <a:cs typeface="Arial"/>
              </a:rPr>
              <a:t>nie</a:t>
            </a:r>
            <a:r>
              <a:rPr lang="en-US" sz="1200" dirty="0" err="1">
                <a:latin typeface="Arial"/>
                <a:cs typeface="Arial"/>
              </a:rPr>
              <a:t>t</a:t>
            </a:r>
            <a:r>
              <a:rPr lang="en-US" sz="1200" spc="-10" dirty="0">
                <a:latin typeface="Arial"/>
                <a:cs typeface="Arial"/>
              </a:rPr>
              <a:t> </a:t>
            </a:r>
            <a:r>
              <a:rPr lang="en-US" sz="1200" spc="-5" dirty="0">
                <a:latin typeface="Arial"/>
                <a:cs typeface="Arial"/>
              </a:rPr>
              <a:t>strongl</a:t>
            </a:r>
            <a:r>
              <a:rPr lang="en-US" sz="1200" dirty="0">
                <a:latin typeface="Arial"/>
                <a:cs typeface="Arial"/>
              </a:rPr>
              <a:t>y</a:t>
            </a:r>
            <a:r>
              <a:rPr lang="en-US" sz="1200" spc="-15" dirty="0">
                <a:latin typeface="Arial"/>
                <a:cs typeface="Arial"/>
              </a:rPr>
              <a:t> </a:t>
            </a:r>
            <a:r>
              <a:rPr lang="en-US" sz="1200" spc="-5" dirty="0">
                <a:latin typeface="Arial"/>
                <a:cs typeface="Arial"/>
              </a:rPr>
              <a:t>typed</a:t>
            </a:r>
            <a:r>
              <a:rPr lang="en-US" sz="1200" dirty="0">
                <a:latin typeface="Arial"/>
                <a:cs typeface="Arial"/>
              </a:rPr>
              <a:t>.</a:t>
            </a:r>
            <a:r>
              <a:rPr lang="en-US" sz="1200" spc="-100" dirty="0">
                <a:latin typeface="Arial"/>
                <a:cs typeface="Arial"/>
              </a:rPr>
              <a:t> </a:t>
            </a:r>
            <a:r>
              <a:rPr lang="en-US" sz="1200" spc="-5" dirty="0" err="1">
                <a:latin typeface="Arial"/>
                <a:cs typeface="Arial"/>
              </a:rPr>
              <a:t>Al</a:t>
            </a:r>
            <a:r>
              <a:rPr lang="en-US" sz="1200" dirty="0" err="1">
                <a:latin typeface="Arial"/>
                <a:cs typeface="Arial"/>
              </a:rPr>
              <a:t>s</a:t>
            </a:r>
            <a:r>
              <a:rPr lang="en-US" sz="1200" dirty="0">
                <a:latin typeface="Arial"/>
                <a:cs typeface="Arial"/>
              </a:rPr>
              <a:t> </a:t>
            </a:r>
            <a:r>
              <a:rPr lang="en-US" sz="1200" spc="-5" dirty="0" err="1">
                <a:latin typeface="Arial"/>
                <a:cs typeface="Arial"/>
              </a:rPr>
              <a:t>j</a:t>
            </a:r>
            <a:r>
              <a:rPr lang="en-US" sz="1200" dirty="0" err="1">
                <a:latin typeface="Arial"/>
                <a:cs typeface="Arial"/>
              </a:rPr>
              <a:t>e</a:t>
            </a:r>
            <a:r>
              <a:rPr lang="en-US" sz="1200" dirty="0">
                <a:latin typeface="Arial"/>
                <a:cs typeface="Arial"/>
              </a:rPr>
              <a:t> </a:t>
            </a:r>
            <a:r>
              <a:rPr lang="en-US" sz="1200" spc="-5" dirty="0" err="1">
                <a:latin typeface="Arial"/>
                <a:cs typeface="Arial"/>
              </a:rPr>
              <a:t>da</a:t>
            </a:r>
            <a:r>
              <a:rPr lang="en-US" sz="1200" dirty="0" err="1">
                <a:latin typeface="Arial"/>
                <a:cs typeface="Arial"/>
              </a:rPr>
              <a:t>t</a:t>
            </a:r>
            <a:r>
              <a:rPr lang="en-US" sz="1200" spc="-10" dirty="0">
                <a:latin typeface="Arial"/>
                <a:cs typeface="Arial"/>
              </a:rPr>
              <a:t> </a:t>
            </a:r>
            <a:r>
              <a:rPr lang="en-US" sz="1200" spc="-5" dirty="0" err="1">
                <a:latin typeface="Arial"/>
                <a:cs typeface="Arial"/>
              </a:rPr>
              <a:t>echte</a:t>
            </a:r>
            <a:r>
              <a:rPr lang="en-US" sz="1200" dirty="0" err="1">
                <a:latin typeface="Arial"/>
                <a:cs typeface="Arial"/>
              </a:rPr>
              <a:t>r</a:t>
            </a:r>
            <a:r>
              <a:rPr lang="en-US" sz="1200" spc="-20" dirty="0">
                <a:latin typeface="Arial"/>
                <a:cs typeface="Arial"/>
              </a:rPr>
              <a:t> </a:t>
            </a:r>
            <a:r>
              <a:rPr lang="en-US" sz="1200" spc="-5" dirty="0" err="1">
                <a:latin typeface="Arial"/>
                <a:cs typeface="Arial"/>
              </a:rPr>
              <a:t>we</a:t>
            </a:r>
            <a:r>
              <a:rPr lang="en-US" sz="1200" dirty="0" err="1">
                <a:latin typeface="Arial"/>
                <a:cs typeface="Arial"/>
              </a:rPr>
              <a:t>l</a:t>
            </a:r>
            <a:r>
              <a:rPr lang="en-US" sz="1200" dirty="0">
                <a:latin typeface="Arial"/>
                <a:cs typeface="Arial"/>
              </a:rPr>
              <a:t> </a:t>
            </a:r>
            <a:r>
              <a:rPr lang="en-US" sz="1200" spc="-5" dirty="0" err="1">
                <a:latin typeface="Arial"/>
                <a:cs typeface="Arial"/>
              </a:rPr>
              <a:t>doet</a:t>
            </a:r>
            <a:r>
              <a:rPr lang="en-US" sz="1200" dirty="0">
                <a:latin typeface="Arial"/>
                <a:cs typeface="Arial"/>
              </a:rPr>
              <a:t>,</a:t>
            </a:r>
            <a:r>
              <a:rPr lang="en-US" sz="1200" spc="-20" dirty="0">
                <a:latin typeface="Arial"/>
                <a:cs typeface="Arial"/>
              </a:rPr>
              <a:t> </a:t>
            </a:r>
            <a:r>
              <a:rPr lang="en-US" sz="1200" spc="-5" dirty="0" err="1">
                <a:latin typeface="Arial"/>
                <a:cs typeface="Arial"/>
              </a:rPr>
              <a:t>word</a:t>
            </a:r>
            <a:r>
              <a:rPr lang="en-US" sz="1200" dirty="0" err="1">
                <a:latin typeface="Arial"/>
                <a:cs typeface="Arial"/>
              </a:rPr>
              <a:t>t</a:t>
            </a:r>
            <a:r>
              <a:rPr lang="en-US" sz="1200" spc="-10" dirty="0">
                <a:latin typeface="Arial"/>
                <a:cs typeface="Arial"/>
              </a:rPr>
              <a:t> </a:t>
            </a:r>
            <a:r>
              <a:rPr lang="en-US" sz="1200" spc="-5" dirty="0">
                <a:latin typeface="Arial"/>
                <a:cs typeface="Arial"/>
              </a:rPr>
              <a:t>d</a:t>
            </a:r>
            <a:r>
              <a:rPr lang="en-US" sz="1200" dirty="0">
                <a:latin typeface="Arial"/>
                <a:cs typeface="Arial"/>
              </a:rPr>
              <a:t>e</a:t>
            </a:r>
            <a:r>
              <a:rPr lang="en-US" sz="1200" spc="-10" dirty="0">
                <a:latin typeface="Arial"/>
                <a:cs typeface="Arial"/>
              </a:rPr>
              <a:t> </a:t>
            </a:r>
            <a:r>
              <a:rPr lang="en-US" sz="1200" spc="-5" dirty="0">
                <a:latin typeface="Arial"/>
                <a:cs typeface="Arial"/>
              </a:rPr>
              <a:t>cl</a:t>
            </a:r>
            <a:r>
              <a:rPr lang="en-US" sz="1200" dirty="0">
                <a:latin typeface="Arial"/>
                <a:cs typeface="Arial"/>
              </a:rPr>
              <a:t>a</a:t>
            </a:r>
            <a:r>
              <a:rPr lang="en-US" sz="1200" spc="-5" dirty="0">
                <a:latin typeface="Arial"/>
                <a:cs typeface="Arial"/>
              </a:rPr>
              <a:t>s</a:t>
            </a:r>
            <a:r>
              <a:rPr lang="en-US" sz="1200" dirty="0">
                <a:latin typeface="Arial"/>
                <a:cs typeface="Arial"/>
              </a:rPr>
              <a:t>s </a:t>
            </a:r>
            <a:r>
              <a:rPr lang="en-US" sz="1200" spc="-5" dirty="0" err="1">
                <a:latin typeface="Arial"/>
                <a:cs typeface="Arial"/>
              </a:rPr>
              <a:t>vee</a:t>
            </a:r>
            <a:r>
              <a:rPr lang="en-US" sz="1200" dirty="0" err="1">
                <a:latin typeface="Arial"/>
                <a:cs typeface="Arial"/>
              </a:rPr>
              <a:t>l</a:t>
            </a:r>
            <a:r>
              <a:rPr lang="en-US" sz="1200" dirty="0">
                <a:latin typeface="Arial"/>
                <a:cs typeface="Arial"/>
              </a:rPr>
              <a:t> </a:t>
            </a:r>
            <a:r>
              <a:rPr lang="en-US" sz="1200" spc="-5" dirty="0">
                <a:latin typeface="Arial"/>
                <a:cs typeface="Arial"/>
              </a:rPr>
              <a:t>minde</a:t>
            </a:r>
            <a:r>
              <a:rPr lang="en-US" sz="1200" dirty="0">
                <a:latin typeface="Arial"/>
                <a:cs typeface="Arial"/>
              </a:rPr>
              <a:t>r</a:t>
            </a:r>
            <a:r>
              <a:rPr lang="en-US" sz="1200" spc="-25" dirty="0">
                <a:latin typeface="Arial"/>
                <a:cs typeface="Arial"/>
              </a:rPr>
              <a:t> </a:t>
            </a:r>
            <a:r>
              <a:rPr lang="en-US" sz="1200" spc="-5" dirty="0">
                <a:latin typeface="Arial"/>
                <a:cs typeface="Arial"/>
              </a:rPr>
              <a:t>portable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spc="-5" dirty="0">
              <a:latin typeface="Arial"/>
              <a:cs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1" dirty="0" err="1">
                <a:solidFill>
                  <a:srgbClr val="C00000"/>
                </a:solidFill>
                <a:latin typeface="Arial"/>
                <a:cs typeface="Arial"/>
              </a:rPr>
              <a:t>Oplossin</a:t>
            </a:r>
            <a:r>
              <a:rPr lang="en-US" sz="1200" i="1" spc="-5" dirty="0" err="1">
                <a:solidFill>
                  <a:srgbClr val="C00000"/>
                </a:solidFill>
                <a:latin typeface="Arial"/>
                <a:cs typeface="Arial"/>
              </a:rPr>
              <a:t>g</a:t>
            </a:r>
            <a:r>
              <a:rPr lang="en-US" sz="1200" dirty="0">
                <a:latin typeface="Arial"/>
                <a:cs typeface="Arial"/>
              </a:rPr>
              <a:t>:</a:t>
            </a:r>
            <a:r>
              <a:rPr lang="en-US" sz="1200" spc="-20" dirty="0">
                <a:latin typeface="Arial"/>
                <a:cs typeface="Arial"/>
              </a:rPr>
              <a:t> </a:t>
            </a:r>
            <a:r>
              <a:rPr lang="en-US" sz="1200" spc="-5" dirty="0" err="1">
                <a:latin typeface="Arial"/>
                <a:cs typeface="Arial"/>
              </a:rPr>
              <a:t>gebrui</a:t>
            </a:r>
            <a:r>
              <a:rPr lang="en-US" sz="1200" dirty="0" err="1">
                <a:latin typeface="Arial"/>
                <a:cs typeface="Arial"/>
              </a:rPr>
              <a:t>k</a:t>
            </a:r>
            <a:r>
              <a:rPr lang="en-US" sz="1200" spc="-25" dirty="0">
                <a:latin typeface="Arial"/>
                <a:cs typeface="Arial"/>
              </a:rPr>
              <a:t> </a:t>
            </a:r>
            <a:r>
              <a:rPr lang="en-US" sz="1200" b="1" spc="-5" dirty="0">
                <a:highlight>
                  <a:srgbClr val="FFFF00"/>
                </a:highlight>
                <a:latin typeface="Arial"/>
                <a:cs typeface="Arial"/>
              </a:rPr>
              <a:t>loca</a:t>
            </a:r>
            <a:r>
              <a:rPr lang="en-US" sz="1200" b="1" dirty="0">
                <a:highlight>
                  <a:srgbClr val="FFFF00"/>
                </a:highlight>
                <a:latin typeface="Arial"/>
                <a:cs typeface="Arial"/>
              </a:rPr>
              <a:t>l</a:t>
            </a:r>
            <a:r>
              <a:rPr lang="en-US" sz="1200" b="1" spc="-20" dirty="0">
                <a:highlight>
                  <a:srgbClr val="FFFF00"/>
                </a:highlight>
                <a:latin typeface="Arial"/>
                <a:cs typeface="Arial"/>
              </a:rPr>
              <a:t> </a:t>
            </a:r>
            <a:r>
              <a:rPr lang="en-US" sz="1200" b="1" spc="-5" dirty="0">
                <a:highlight>
                  <a:srgbClr val="FFFF00"/>
                </a:highlight>
                <a:latin typeface="Arial"/>
                <a:cs typeface="Arial"/>
              </a:rPr>
              <a:t>templat</a:t>
            </a:r>
            <a:r>
              <a:rPr lang="en-US" sz="1200" b="1" dirty="0">
                <a:highlight>
                  <a:srgbClr val="FFFF00"/>
                </a:highlight>
                <a:latin typeface="Arial"/>
                <a:cs typeface="Arial"/>
              </a:rPr>
              <a:t>e</a:t>
            </a:r>
            <a:r>
              <a:rPr lang="en-US" sz="1200" b="1" spc="-20" dirty="0">
                <a:highlight>
                  <a:srgbClr val="FFFF00"/>
                </a:highlight>
                <a:latin typeface="Arial"/>
                <a:cs typeface="Arial"/>
              </a:rPr>
              <a:t> </a:t>
            </a:r>
            <a:r>
              <a:rPr lang="en-US" sz="1200" b="1" spc="-5" dirty="0">
                <a:highlight>
                  <a:srgbClr val="FFFF00"/>
                </a:highlight>
                <a:latin typeface="Arial"/>
                <a:cs typeface="Arial"/>
              </a:rPr>
              <a:t>variable ( </a:t>
            </a:r>
            <a:r>
              <a:rPr lang="en-US" sz="1200" spc="-5" dirty="0" err="1">
                <a:highlight>
                  <a:srgbClr val="FFFF00"/>
                </a:highlight>
                <a:latin typeface="Arial"/>
                <a:cs typeface="Arial"/>
              </a:rPr>
              <a:t>ze</a:t>
            </a:r>
            <a:r>
              <a:rPr lang="en-US" sz="1200" dirty="0" err="1">
                <a:highlight>
                  <a:srgbClr val="FFFF00"/>
                </a:highlight>
                <a:latin typeface="Arial"/>
                <a:cs typeface="Arial"/>
              </a:rPr>
              <a:t>g</a:t>
            </a:r>
            <a:r>
              <a:rPr lang="en-US" sz="1200" spc="-20" dirty="0">
                <a:highlight>
                  <a:srgbClr val="FFFF00"/>
                </a:highlight>
                <a:latin typeface="Arial"/>
                <a:cs typeface="Arial"/>
              </a:rPr>
              <a:t> </a:t>
            </a:r>
            <a:r>
              <a:rPr lang="en-US" sz="1200" spc="-5" dirty="0">
                <a:highlight>
                  <a:srgbClr val="FFFF00"/>
                </a:highlight>
                <a:latin typeface="Arial"/>
                <a:cs typeface="Arial"/>
              </a:rPr>
              <a:t>maa</a:t>
            </a:r>
            <a:r>
              <a:rPr lang="en-US" sz="1200" dirty="0">
                <a:highlight>
                  <a:srgbClr val="FFFF00"/>
                </a:highlight>
                <a:latin typeface="Arial"/>
                <a:cs typeface="Arial"/>
              </a:rPr>
              <a:t>r</a:t>
            </a:r>
            <a:r>
              <a:rPr lang="en-US" sz="1200" spc="-20" dirty="0">
                <a:highlight>
                  <a:srgbClr val="FFFF00"/>
                </a:highlight>
                <a:latin typeface="Arial"/>
                <a:cs typeface="Arial"/>
              </a:rPr>
              <a:t> </a:t>
            </a:r>
            <a:r>
              <a:rPr lang="en-US" sz="1200" spc="-5" dirty="0" err="1">
                <a:highlight>
                  <a:srgbClr val="FFFF00"/>
                </a:highlight>
                <a:latin typeface="Arial"/>
                <a:cs typeface="Arial"/>
              </a:rPr>
              <a:t>ee</a:t>
            </a:r>
            <a:r>
              <a:rPr lang="en-US" sz="1200" dirty="0" err="1">
                <a:highlight>
                  <a:srgbClr val="FFFF00"/>
                </a:highlight>
                <a:latin typeface="Arial"/>
                <a:cs typeface="Arial"/>
              </a:rPr>
              <a:t>n</a:t>
            </a:r>
            <a:r>
              <a:rPr lang="en-US" sz="1200" spc="-10" dirty="0">
                <a:highlight>
                  <a:srgbClr val="FFFF00"/>
                </a:highlight>
                <a:latin typeface="Arial"/>
                <a:cs typeface="Arial"/>
              </a:rPr>
              <a:t> </a:t>
            </a:r>
            <a:r>
              <a:rPr lang="en-US" sz="1200" spc="-5" dirty="0" err="1">
                <a:highlight>
                  <a:srgbClr val="FFFF00"/>
                </a:highlight>
                <a:latin typeface="Arial"/>
                <a:cs typeface="Arial"/>
              </a:rPr>
              <a:t>soor</a:t>
            </a:r>
            <a:r>
              <a:rPr lang="en-US" sz="1200" dirty="0" err="1">
                <a:highlight>
                  <a:srgbClr val="FFFF00"/>
                </a:highlight>
                <a:latin typeface="Arial"/>
                <a:cs typeface="Arial"/>
              </a:rPr>
              <a:t>t</a:t>
            </a:r>
            <a:r>
              <a:rPr lang="en-US" sz="1200" spc="-20" dirty="0">
                <a:highlight>
                  <a:srgbClr val="FFFF00"/>
                </a:highlight>
                <a:latin typeface="Arial"/>
                <a:cs typeface="Arial"/>
              </a:rPr>
              <a:t> </a:t>
            </a:r>
            <a:r>
              <a:rPr lang="en-US" sz="1200" spc="-5" dirty="0">
                <a:highlight>
                  <a:srgbClr val="FFFF00"/>
                </a:highlight>
                <a:latin typeface="Arial"/>
                <a:cs typeface="Arial"/>
              </a:rPr>
              <a:t>“id</a:t>
            </a:r>
            <a:r>
              <a:rPr lang="en-US" sz="1200" dirty="0">
                <a:highlight>
                  <a:srgbClr val="FFFF00"/>
                </a:highlight>
                <a:latin typeface="Arial"/>
                <a:cs typeface="Arial"/>
              </a:rPr>
              <a:t>”</a:t>
            </a:r>
            <a:r>
              <a:rPr lang="en-US" sz="1200" spc="-10" dirty="0">
                <a:highlight>
                  <a:srgbClr val="FFFF00"/>
                </a:highlight>
                <a:latin typeface="Arial"/>
                <a:cs typeface="Arial"/>
              </a:rPr>
              <a:t> </a:t>
            </a:r>
            <a:r>
              <a:rPr lang="en-US" sz="1200" spc="-5" dirty="0" err="1">
                <a:highlight>
                  <a:srgbClr val="FFFF00"/>
                </a:highlight>
                <a:latin typeface="Arial"/>
                <a:cs typeface="Arial"/>
              </a:rPr>
              <a:t>voo</a:t>
            </a:r>
            <a:r>
              <a:rPr lang="en-US" sz="1200" dirty="0" err="1">
                <a:highlight>
                  <a:srgbClr val="FFFF00"/>
                </a:highlight>
                <a:latin typeface="Arial"/>
                <a:cs typeface="Arial"/>
              </a:rPr>
              <a:t>r</a:t>
            </a:r>
            <a:r>
              <a:rPr lang="en-US" sz="1200" spc="-20" dirty="0">
                <a:highlight>
                  <a:srgbClr val="FFFF00"/>
                </a:highlight>
                <a:latin typeface="Arial"/>
                <a:cs typeface="Arial"/>
              </a:rPr>
              <a:t> </a:t>
            </a:r>
            <a:r>
              <a:rPr lang="en-US" sz="1200" spc="-5" dirty="0">
                <a:highlight>
                  <a:srgbClr val="FFFF00"/>
                </a:highlight>
                <a:latin typeface="Arial"/>
                <a:cs typeface="Arial"/>
              </a:rPr>
              <a:t>he</a:t>
            </a:r>
            <a:r>
              <a:rPr lang="en-US" sz="1200" dirty="0">
                <a:highlight>
                  <a:srgbClr val="FFFF00"/>
                </a:highlight>
                <a:latin typeface="Arial"/>
                <a:cs typeface="Arial"/>
              </a:rPr>
              <a:t>t</a:t>
            </a:r>
            <a:r>
              <a:rPr lang="en-US" sz="1200" spc="-10" dirty="0">
                <a:highlight>
                  <a:srgbClr val="FFFF00"/>
                </a:highlight>
                <a:latin typeface="Arial"/>
                <a:cs typeface="Arial"/>
              </a:rPr>
              <a:t> </a:t>
            </a:r>
            <a:r>
              <a:rPr lang="en-US" sz="1200" spc="-5" dirty="0">
                <a:highlight>
                  <a:srgbClr val="FFFF00"/>
                </a:highlight>
                <a:latin typeface="Arial"/>
                <a:cs typeface="Arial"/>
              </a:rPr>
              <a:t>element)</a:t>
            </a:r>
            <a:endParaRPr lang="en-US" sz="1200" dirty="0">
              <a:highlight>
                <a:srgbClr val="FFFF00"/>
              </a:highlight>
              <a:latin typeface="Arial"/>
              <a:cs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latin typeface="Arial"/>
              <a:cs typeface="Arial"/>
            </a:endParaRPr>
          </a:p>
          <a:p>
            <a:endParaRPr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3704802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3724231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999510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100190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4483"/>
            <a:ext cx="9089390" cy="1588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5196"/>
            <a:ext cx="7485379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71771-6CF3-0A4E-92CD-0AAA74C1AC74}" type="datetime1">
              <a:rPr lang="en-US" smtClean="0"/>
              <a:t>6/8/20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95250">
              <a:lnSpc>
                <a:spcPct val="100000"/>
              </a:lnSpc>
            </a:pPr>
            <a:fld id="{81D60167-4931-47E6-BA6A-407CBD079E47}" type="slidenum">
              <a:rPr spc="-10" dirty="0"/>
              <a:t>‹#›</a:t>
            </a:fld>
            <a:endParaRPr spc="-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384300" y="472182"/>
            <a:ext cx="8633854" cy="379730"/>
          </a:xfrm>
        </p:spPr>
        <p:txBody>
          <a:bodyPr lIns="0" tIns="0" rIns="0" bIns="0"/>
          <a:lstStyle>
            <a:lvl1pPr>
              <a:defRPr sz="275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A0C4A9-B9CF-204F-845A-78855C677058}" type="datetime1">
              <a:rPr lang="en-US" smtClean="0"/>
              <a:t>6/8/20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95250">
              <a:lnSpc>
                <a:spcPct val="100000"/>
              </a:lnSpc>
            </a:pPr>
            <a:fld id="{81D60167-4931-47E6-BA6A-407CBD079E47}" type="slidenum">
              <a:rPr spc="-10" dirty="0"/>
              <a:t>‹#›</a:t>
            </a:fld>
            <a:endParaRPr spc="-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FA71EB-BBB9-284F-A0BA-D21452800DEF}" type="datetime1">
              <a:rPr lang="en-US" smtClean="0"/>
              <a:t>6/8/20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95250">
              <a:lnSpc>
                <a:spcPct val="100000"/>
              </a:lnSpc>
            </a:pPr>
            <a:fld id="{81D60167-4931-47E6-BA6A-407CBD079E47}" type="slidenum">
              <a:rPr spc="-10" dirty="0"/>
              <a:t>‹#›</a:t>
            </a:fld>
            <a:endParaRPr spc="-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D675FF-E717-2A40-AC09-B7D72BBC8572}" type="datetime1">
              <a:rPr lang="en-US" smtClean="0"/>
              <a:t>6/8/20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95250">
              <a:lnSpc>
                <a:spcPct val="100000"/>
              </a:lnSpc>
            </a:pPr>
            <a:fld id="{81D60167-4931-47E6-BA6A-407CBD079E47}" type="slidenum">
              <a:rPr spc="-10" dirty="0"/>
              <a:t>‹#›</a:t>
            </a:fld>
            <a:endParaRPr spc="-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269BC5-4D28-1B46-B364-F1D1817E9371}" type="datetime1">
              <a:rPr lang="en-US" smtClean="0"/>
              <a:t>6/8/20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95250">
              <a:lnSpc>
                <a:spcPct val="100000"/>
              </a:lnSpc>
            </a:pPr>
            <a:fld id="{81D60167-4931-47E6-BA6A-407CBD079E47}" type="slidenum">
              <a:rPr spc="-10" dirty="0"/>
              <a:t>‹#›</a:t>
            </a:fld>
            <a:endParaRPr spc="-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399675" y="6985257"/>
            <a:ext cx="9047480" cy="0"/>
          </a:xfrm>
          <a:custGeom>
            <a:avLst/>
            <a:gdLst/>
            <a:ahLst/>
            <a:cxnLst/>
            <a:rect l="l" t="t" r="r" b="b"/>
            <a:pathLst>
              <a:path w="9047480">
                <a:moveTo>
                  <a:pt x="0" y="0"/>
                </a:moveTo>
                <a:lnTo>
                  <a:pt x="9047225" y="0"/>
                </a:lnTo>
              </a:path>
            </a:pathLst>
          </a:custGeom>
          <a:ln w="119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75245" y="472182"/>
            <a:ext cx="9342909" cy="3797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5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66000" y="1612623"/>
            <a:ext cx="9961399" cy="41370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34B6BF-76F8-634E-A5E2-C7F984B93D64}" type="datetime1">
              <a:rPr lang="en-US" smtClean="0"/>
              <a:t>6/8/20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263005" y="7288395"/>
            <a:ext cx="191134" cy="152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95250">
              <a:lnSpc>
                <a:spcPct val="100000"/>
              </a:lnSpc>
            </a:pPr>
            <a:fld id="{81D60167-4931-47E6-BA6A-407CBD079E47}" type="slidenum">
              <a:rPr spc="-10" dirty="0"/>
              <a:t>‹#›</a:t>
            </a:fld>
            <a:endParaRPr spc="-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sldNum="0"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698500" y="1929310"/>
            <a:ext cx="8534400" cy="661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750695">
              <a:lnSpc>
                <a:spcPct val="100299"/>
              </a:lnSpc>
            </a:pPr>
            <a:r>
              <a:rPr sz="4300" b="1" spc="-5" dirty="0">
                <a:latin typeface="Arial"/>
                <a:cs typeface="Arial"/>
              </a:rPr>
              <a:t>Angula</a:t>
            </a:r>
            <a:r>
              <a:rPr sz="4300" b="1" dirty="0">
                <a:latin typeface="Arial"/>
                <a:cs typeface="Arial"/>
              </a:rPr>
              <a:t>r</a:t>
            </a:r>
            <a:r>
              <a:rPr sz="4300" b="1" spc="-5" dirty="0">
                <a:latin typeface="Arial"/>
                <a:cs typeface="Arial"/>
              </a:rPr>
              <a:t> </a:t>
            </a:r>
            <a:r>
              <a:rPr sz="4300" b="1" dirty="0">
                <a:latin typeface="Arial"/>
                <a:cs typeface="Arial"/>
              </a:rPr>
              <a:t>-</a:t>
            </a:r>
            <a:r>
              <a:rPr sz="4300" b="1" spc="10" dirty="0">
                <a:latin typeface="Arial"/>
                <a:cs typeface="Arial"/>
              </a:rPr>
              <a:t> </a:t>
            </a:r>
            <a:r>
              <a:rPr sz="4300" b="1" spc="-5" dirty="0">
                <a:latin typeface="Arial"/>
                <a:cs typeface="Arial"/>
              </a:rPr>
              <a:t>Databinding</a:t>
            </a:r>
            <a:endParaRPr sz="43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679700" y="5915025"/>
            <a:ext cx="5099532" cy="7950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76530" algn="ctr">
              <a:lnSpc>
                <a:spcPts val="3110"/>
              </a:lnSpc>
            </a:pPr>
            <a:r>
              <a:rPr sz="2600" spc="-20" dirty="0">
                <a:latin typeface="Arial"/>
                <a:cs typeface="Arial"/>
              </a:rPr>
              <a:t>Pete</a:t>
            </a:r>
            <a:r>
              <a:rPr sz="2600" spc="-10" dirty="0">
                <a:latin typeface="Arial"/>
                <a:cs typeface="Arial"/>
              </a:rPr>
              <a:t>r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lang="nl-NL" sz="2600" spc="-20" dirty="0">
                <a:latin typeface="Arial"/>
                <a:cs typeface="Arial"/>
              </a:rPr>
              <a:t>Eijgermans</a:t>
            </a:r>
            <a:r>
              <a:rPr sz="2600" spc="-10" dirty="0">
                <a:latin typeface="Arial"/>
                <a:cs typeface="Arial"/>
              </a:rPr>
              <a:t> </a:t>
            </a:r>
            <a:r>
              <a:rPr lang="nl-NL" sz="2600" u="heavy" spc="-20" dirty="0" err="1">
                <a:solidFill>
                  <a:srgbClr val="FF0000"/>
                </a:solidFill>
                <a:latin typeface="Arial"/>
                <a:cs typeface="Arial"/>
              </a:rPr>
              <a:t>peter.eijgermans@ordina.nl</a:t>
            </a:r>
            <a:endParaRPr sz="26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8EAFDB4-E373-5148-B3BD-560E54673F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1700" y="1724025"/>
            <a:ext cx="4210050" cy="4938104"/>
          </a:xfrm>
          <a:prstGeom prst="rect">
            <a:avLst/>
          </a:prstGeom>
        </p:spPr>
      </p:pic>
      <p:sp>
        <p:nvSpPr>
          <p:cNvPr id="4" name="object 2">
            <a:extLst>
              <a:ext uri="{FF2B5EF4-FFF2-40B4-BE49-F238E27FC236}">
                <a16:creationId xmlns:a16="http://schemas.microsoft.com/office/drawing/2014/main" id="{99CC608B-08BA-EA41-9D0C-3F64587D816B}"/>
              </a:ext>
            </a:extLst>
          </p:cNvPr>
          <p:cNvSpPr txBox="1">
            <a:spLocks/>
          </p:cNvSpPr>
          <p:nvPr/>
        </p:nvSpPr>
        <p:spPr>
          <a:xfrm>
            <a:off x="1155700" y="504825"/>
            <a:ext cx="8633854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603885" algn="ctr"/>
            <a:r>
              <a:rPr lang="en-US" sz="3600" b="1" kern="0" spc="15" dirty="0">
                <a:solidFill>
                  <a:sysClr val="windowText" lastClr="000000"/>
                </a:solidFill>
              </a:rPr>
              <a:t>Life Cycle Hooks</a:t>
            </a:r>
            <a:endParaRPr lang="en-US" sz="3600" b="1" kern="0" spc="2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93238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84300" y="472182"/>
            <a:ext cx="8633854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3885" algn="ctr">
              <a:lnSpc>
                <a:spcPct val="100000"/>
              </a:lnSpc>
            </a:pPr>
            <a:r>
              <a:rPr spc="15" dirty="0"/>
              <a:t>Checkpoint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6584" y="1612623"/>
            <a:ext cx="5532755" cy="8053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  <a:tab pos="3362325" algn="l"/>
                <a:tab pos="3656965" algn="l"/>
              </a:tabLst>
            </a:pPr>
            <a:r>
              <a:rPr sz="1950" spc="-20" dirty="0">
                <a:latin typeface="Verdana"/>
                <a:cs typeface="Verdana"/>
              </a:rPr>
              <a:t>Simpl</a:t>
            </a:r>
            <a:r>
              <a:rPr sz="1950" spc="-15" dirty="0">
                <a:latin typeface="Verdana"/>
                <a:cs typeface="Verdana"/>
              </a:rPr>
              <a:t>e</a:t>
            </a:r>
            <a:r>
              <a:rPr sz="1950" spc="22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dat</a:t>
            </a:r>
            <a:r>
              <a:rPr sz="1950" spc="-15" dirty="0">
                <a:latin typeface="Verdana"/>
                <a:cs typeface="Verdana"/>
              </a:rPr>
              <a:t>a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binding</a:t>
            </a:r>
            <a:r>
              <a:rPr sz="1950" spc="22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Courier New"/>
                <a:cs typeface="Courier New"/>
              </a:rPr>
              <a:t>{</a:t>
            </a:r>
            <a:r>
              <a:rPr sz="1950" spc="-15" dirty="0">
                <a:latin typeface="Courier New"/>
                <a:cs typeface="Courier New"/>
              </a:rPr>
              <a:t>{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15" dirty="0">
                <a:latin typeface="Courier New"/>
                <a:cs typeface="Courier New"/>
              </a:rPr>
              <a:t>…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urier New"/>
                <a:cs typeface="Courier New"/>
              </a:rPr>
              <a:t>}}</a:t>
            </a:r>
            <a:endParaRPr sz="1950" dirty="0">
              <a:latin typeface="Courier New"/>
              <a:cs typeface="Courier New"/>
            </a:endParaRPr>
          </a:p>
          <a:p>
            <a:pPr marL="353695" indent="-340995">
              <a:lnSpc>
                <a:spcPct val="100000"/>
              </a:lnSpc>
              <a:spcBef>
                <a:spcPts val="1625"/>
              </a:spcBef>
              <a:buFont typeface="Verdana"/>
              <a:buChar char="•"/>
              <a:tabLst>
                <a:tab pos="354330" algn="l"/>
              </a:tabLst>
            </a:pPr>
            <a:r>
              <a:rPr sz="1950" spc="-20" dirty="0">
                <a:latin typeface="Verdana"/>
                <a:cs typeface="Verdana"/>
              </a:rPr>
              <a:t>P</a:t>
            </a:r>
            <a:r>
              <a:rPr sz="1950" spc="-10" dirty="0">
                <a:latin typeface="Verdana"/>
                <a:cs typeface="Verdana"/>
              </a:rPr>
              <a:t>roperties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lang="nl-NL" sz="1950" spc="-50" dirty="0">
                <a:latin typeface="Verdana"/>
                <a:cs typeface="Verdana"/>
              </a:rPr>
              <a:t>binding</a:t>
            </a:r>
            <a:endParaRPr sz="1950" dirty="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66584" y="2619226"/>
            <a:ext cx="6426835" cy="90024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lang="nl-NL" sz="1950" spc="-20" dirty="0">
                <a:latin typeface="Verdana"/>
                <a:cs typeface="Verdana"/>
              </a:rPr>
              <a:t>Loops </a:t>
            </a:r>
            <a:r>
              <a:rPr sz="1950" spc="-10" dirty="0">
                <a:latin typeface="Verdana"/>
                <a:cs typeface="Verdana"/>
              </a:rPr>
              <a:t>via</a:t>
            </a:r>
            <a:r>
              <a:rPr sz="1950" spc="17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Courier New"/>
                <a:cs typeface="Courier New"/>
              </a:rPr>
              <a:t>*</a:t>
            </a:r>
            <a:r>
              <a:rPr sz="1950" spc="-20" dirty="0" err="1">
                <a:latin typeface="Courier New"/>
                <a:cs typeface="Courier New"/>
              </a:rPr>
              <a:t>ngFor</a:t>
            </a:r>
            <a:endParaRPr lang="nl-NL" sz="1950" spc="-20" dirty="0">
              <a:latin typeface="Courier New"/>
              <a:cs typeface="Courier New"/>
            </a:endParaRPr>
          </a:p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endParaRPr lang="en-US" sz="1950" spc="-20" dirty="0">
              <a:latin typeface="Courier New"/>
              <a:cs typeface="Courier New"/>
            </a:endParaRPr>
          </a:p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lang="en-US" sz="1950" b="1" spc="-20" dirty="0">
                <a:latin typeface="Courier New"/>
                <a:cs typeface="Courier New"/>
              </a:rPr>
              <a:t>See 2a + 2b</a:t>
            </a:r>
            <a:endParaRPr sz="1950" b="1" dirty="0">
              <a:latin typeface="Courier New"/>
              <a:cs typeface="Courier New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057521" y="4632198"/>
            <a:ext cx="3313176" cy="21762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346846" y="5646087"/>
            <a:ext cx="3412490" cy="7309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nl-NL" sz="4750" b="1" dirty="0" err="1">
                <a:latin typeface="Arial"/>
                <a:cs typeface="Arial"/>
              </a:rPr>
              <a:t>Exercise</a:t>
            </a:r>
            <a:r>
              <a:rPr sz="4750" b="1" dirty="0">
                <a:latin typeface="Arial"/>
                <a:cs typeface="Arial"/>
              </a:rPr>
              <a:t>….</a:t>
            </a:r>
            <a:endParaRPr sz="475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288653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84300" y="472182"/>
            <a:ext cx="8633854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3885" algn="ctr">
              <a:lnSpc>
                <a:spcPct val="100000"/>
              </a:lnSpc>
            </a:pPr>
            <a:r>
              <a:rPr lang="nl-NL" spc="15" dirty="0"/>
              <a:t>Make a </a:t>
            </a:r>
            <a:r>
              <a:rPr spc="15" dirty="0"/>
              <a:t>Model</a:t>
            </a:r>
            <a:endParaRPr spc="20" dirty="0"/>
          </a:p>
        </p:txBody>
      </p:sp>
      <p:sp>
        <p:nvSpPr>
          <p:cNvPr id="3" name="object 3"/>
          <p:cNvSpPr txBox="1"/>
          <p:nvPr/>
        </p:nvSpPr>
        <p:spPr>
          <a:xfrm>
            <a:off x="1430414" y="1524231"/>
            <a:ext cx="5694680" cy="23806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nl-NL" sz="1950" b="1" spc="-20" dirty="0">
                <a:solidFill>
                  <a:schemeClr val="accent2">
                    <a:lumMod val="75000"/>
                  </a:schemeClr>
                </a:solidFill>
                <a:latin typeface="Verdana"/>
                <a:cs typeface="Verdana"/>
              </a:rPr>
              <a:t>Export</a:t>
            </a:r>
            <a:r>
              <a:rPr lang="nl-NL" sz="1950" spc="-20" dirty="0">
                <a:latin typeface="Verdana"/>
                <a:cs typeface="Verdana"/>
              </a:rPr>
              <a:t> a </a:t>
            </a:r>
            <a:r>
              <a:rPr sz="1950" spc="-20" dirty="0">
                <a:latin typeface="Verdana"/>
                <a:cs typeface="Verdana"/>
              </a:rPr>
              <a:t>Clas</a:t>
            </a:r>
            <a:r>
              <a:rPr sz="1950" spc="-15" dirty="0">
                <a:latin typeface="Verdana"/>
                <a:cs typeface="Verdana"/>
              </a:rPr>
              <a:t>s</a:t>
            </a:r>
            <a:r>
              <a:rPr sz="1950" spc="204" dirty="0">
                <a:latin typeface="Times New Roman"/>
                <a:cs typeface="Times New Roman"/>
              </a:rPr>
              <a:t> </a:t>
            </a:r>
            <a:r>
              <a:rPr lang="nl-NL" sz="1950" spc="-15" dirty="0" err="1">
                <a:latin typeface="Verdana"/>
                <a:cs typeface="Verdana"/>
              </a:rPr>
              <a:t>with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properties</a:t>
            </a:r>
            <a:r>
              <a:rPr lang="nl-NL" sz="1950" spc="-10" dirty="0">
                <a:latin typeface="Verdana"/>
                <a:cs typeface="Verdana"/>
              </a:rPr>
              <a:t>:</a:t>
            </a:r>
            <a:endParaRPr sz="195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6"/>
              </a:spcBef>
            </a:pPr>
            <a:endParaRPr sz="1650" dirty="0">
              <a:latin typeface="Times New Roman"/>
              <a:cs typeface="Times New Roman"/>
            </a:endParaRPr>
          </a:p>
          <a:p>
            <a:pPr marL="78105">
              <a:lnSpc>
                <a:spcPct val="100000"/>
              </a:lnSpc>
            </a:pPr>
            <a:r>
              <a:rPr sz="1700" b="1" spc="-5" dirty="0">
                <a:solidFill>
                  <a:srgbClr val="000080"/>
                </a:solidFill>
                <a:highlight>
                  <a:srgbClr val="FFFF00"/>
                </a:highlight>
                <a:latin typeface="Consolas"/>
                <a:cs typeface="Consolas"/>
              </a:rPr>
              <a:t>expor</a:t>
            </a:r>
            <a:r>
              <a:rPr sz="1700" b="1" spc="5" dirty="0">
                <a:solidFill>
                  <a:srgbClr val="000080"/>
                </a:solidFill>
                <a:highlight>
                  <a:srgbClr val="FFFF00"/>
                </a:highlight>
                <a:latin typeface="Consolas"/>
                <a:cs typeface="Consolas"/>
              </a:rPr>
              <a:t>t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clas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City{</a:t>
            </a:r>
            <a:endParaRPr sz="1700" dirty="0">
              <a:latin typeface="Consolas"/>
              <a:cs typeface="Consolas"/>
            </a:endParaRPr>
          </a:p>
          <a:p>
            <a:pPr marL="438150">
              <a:lnSpc>
                <a:spcPct val="100000"/>
              </a:lnSpc>
              <a:spcBef>
                <a:spcPts val="35"/>
              </a:spcBef>
            </a:pP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constructo</a:t>
            </a:r>
            <a:r>
              <a:rPr sz="1700" b="1" spc="-10" dirty="0">
                <a:solidFill>
                  <a:srgbClr val="000080"/>
                </a:solidFill>
                <a:latin typeface="Consolas"/>
                <a:cs typeface="Consolas"/>
              </a:rPr>
              <a:t>r</a:t>
            </a:r>
            <a:r>
              <a:rPr sz="1700" spc="5" dirty="0">
                <a:latin typeface="Consolas"/>
                <a:cs typeface="Consolas"/>
              </a:rPr>
              <a:t>(</a:t>
            </a:r>
            <a:endParaRPr sz="1700" dirty="0">
              <a:latin typeface="Consolas"/>
              <a:cs typeface="Consolas"/>
            </a:endParaRPr>
          </a:p>
          <a:p>
            <a:pPr marL="796925" marR="2010410">
              <a:lnSpc>
                <a:spcPct val="101499"/>
              </a:lnSpc>
            </a:pP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publi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c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latin typeface="Consolas"/>
                <a:cs typeface="Consolas"/>
              </a:rPr>
              <a:t>id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number</a:t>
            </a:r>
            <a:r>
              <a:rPr sz="1700" spc="5" dirty="0">
                <a:latin typeface="Consolas"/>
                <a:cs typeface="Consolas"/>
              </a:rPr>
              <a:t>,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publi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c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name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90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strin</a:t>
            </a:r>
            <a:r>
              <a:rPr sz="1700" b="1" dirty="0">
                <a:solidFill>
                  <a:srgbClr val="000080"/>
                </a:solidFill>
                <a:latin typeface="Consolas"/>
                <a:cs typeface="Consolas"/>
              </a:rPr>
              <a:t>g</a:t>
            </a:r>
            <a:r>
              <a:rPr sz="1700" spc="5" dirty="0">
                <a:latin typeface="Consolas"/>
                <a:cs typeface="Consolas"/>
              </a:rPr>
              <a:t>,</a:t>
            </a:r>
            <a:endParaRPr sz="1700" dirty="0">
              <a:latin typeface="Consolas"/>
              <a:cs typeface="Consolas"/>
            </a:endParaRPr>
          </a:p>
          <a:p>
            <a:pPr marL="796925">
              <a:lnSpc>
                <a:spcPct val="100000"/>
              </a:lnSpc>
              <a:spcBef>
                <a:spcPts val="35"/>
              </a:spcBef>
            </a:pP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publi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c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province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string</a:t>
            </a:r>
            <a:r>
              <a:rPr sz="1700" spc="5" dirty="0">
                <a:latin typeface="Consolas"/>
                <a:cs typeface="Consolas"/>
              </a:rPr>
              <a:t>,</a:t>
            </a:r>
            <a:endParaRPr sz="1700" dirty="0">
              <a:latin typeface="Consolas"/>
              <a:cs typeface="Consolas"/>
            </a:endParaRPr>
          </a:p>
          <a:p>
            <a:pPr marL="438150">
              <a:lnSpc>
                <a:spcPct val="100000"/>
              </a:lnSpc>
              <a:spcBef>
                <a:spcPts val="30"/>
              </a:spcBef>
            </a:pPr>
            <a:r>
              <a:rPr sz="1700" spc="-5" dirty="0">
                <a:latin typeface="Consolas"/>
                <a:cs typeface="Consolas"/>
              </a:rPr>
              <a:t>)</a:t>
            </a:r>
            <a:r>
              <a:rPr sz="1700" spc="5" dirty="0">
                <a:latin typeface="Consolas"/>
                <a:cs typeface="Consolas"/>
              </a:rPr>
              <a:t>{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}</a:t>
            </a:r>
            <a:endParaRPr sz="1700" dirty="0">
              <a:latin typeface="Consolas"/>
              <a:cs typeface="Consolas"/>
            </a:endParaRPr>
          </a:p>
          <a:p>
            <a:pPr marL="78105">
              <a:lnSpc>
                <a:spcPct val="100000"/>
              </a:lnSpc>
              <a:spcBef>
                <a:spcPts val="40"/>
              </a:spcBef>
            </a:pPr>
            <a:r>
              <a:rPr sz="1700" spc="5" dirty="0">
                <a:latin typeface="Consolas"/>
                <a:cs typeface="Consolas"/>
              </a:rPr>
              <a:t>}</a:t>
            </a:r>
            <a:endParaRPr sz="1700" dirty="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84300" y="472182"/>
            <a:ext cx="8633854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3885" algn="ctr">
              <a:lnSpc>
                <a:spcPct val="100000"/>
              </a:lnSpc>
            </a:pPr>
            <a:r>
              <a:rPr lang="nl-NL" spc="15" dirty="0" err="1"/>
              <a:t>Use</a:t>
            </a:r>
            <a:r>
              <a:rPr lang="nl-NL" spc="15" dirty="0"/>
              <a:t> a </a:t>
            </a:r>
            <a:r>
              <a:rPr spc="15" dirty="0"/>
              <a:t>Model</a:t>
            </a:r>
            <a:endParaRPr spc="10" dirty="0"/>
          </a:p>
        </p:txBody>
      </p:sp>
      <p:sp>
        <p:nvSpPr>
          <p:cNvPr id="3" name="object 3"/>
          <p:cNvSpPr txBox="1"/>
          <p:nvPr/>
        </p:nvSpPr>
        <p:spPr>
          <a:xfrm>
            <a:off x="1578240" y="1494880"/>
            <a:ext cx="4759060" cy="7027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-20" dirty="0">
                <a:latin typeface="Arial"/>
                <a:cs typeface="Arial"/>
              </a:rPr>
              <a:t>1</a:t>
            </a:r>
            <a:r>
              <a:rPr sz="1950" spc="-10" dirty="0">
                <a:latin typeface="Arial"/>
                <a:cs typeface="Arial"/>
              </a:rPr>
              <a:t>.</a:t>
            </a:r>
            <a:r>
              <a:rPr sz="1950" spc="-5" dirty="0">
                <a:latin typeface="Arial"/>
                <a:cs typeface="Arial"/>
              </a:rPr>
              <a:t> </a:t>
            </a:r>
            <a:r>
              <a:rPr lang="nl-NL" sz="1950" spc="-5" dirty="0">
                <a:latin typeface="Arial"/>
                <a:cs typeface="Arial"/>
              </a:rPr>
              <a:t>Import </a:t>
            </a:r>
            <a:r>
              <a:rPr sz="1950" spc="-15" dirty="0">
                <a:latin typeface="Arial"/>
                <a:cs typeface="Arial"/>
              </a:rPr>
              <a:t>Model-clas</a:t>
            </a:r>
            <a:r>
              <a:rPr sz="1950" spc="-10" dirty="0">
                <a:latin typeface="Arial"/>
                <a:cs typeface="Arial"/>
              </a:rPr>
              <a:t>s</a:t>
            </a:r>
            <a:r>
              <a:rPr lang="nl-NL" sz="1950" spc="-10" dirty="0">
                <a:latin typeface="Arial"/>
                <a:cs typeface="Arial"/>
              </a:rPr>
              <a:t> in </a:t>
            </a:r>
            <a:r>
              <a:rPr lang="nl-NL" sz="1950" spc="-10" dirty="0" err="1">
                <a:latin typeface="Arial"/>
                <a:cs typeface="Arial"/>
              </a:rPr>
              <a:t>your</a:t>
            </a:r>
            <a:r>
              <a:rPr lang="nl-NL" sz="1950" spc="-10" dirty="0">
                <a:latin typeface="Arial"/>
                <a:cs typeface="Arial"/>
              </a:rPr>
              <a:t> Component</a:t>
            </a:r>
            <a:endParaRPr sz="1950" dirty="0">
              <a:latin typeface="Arial"/>
              <a:cs typeface="Arial"/>
            </a:endParaRPr>
          </a:p>
          <a:p>
            <a:pPr marL="14604">
              <a:lnSpc>
                <a:spcPct val="100000"/>
              </a:lnSpc>
              <a:spcBef>
                <a:spcPts val="1090"/>
              </a:spcBef>
            </a:pP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impor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{City</a:t>
            </a:r>
            <a:r>
              <a:rPr sz="1700" spc="5" dirty="0">
                <a:latin typeface="Consolas"/>
                <a:cs typeface="Consolas"/>
              </a:rPr>
              <a:t>}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fro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m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'./city.model'</a:t>
            </a:r>
            <a:endParaRPr sz="1700" dirty="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54620" y="2848180"/>
            <a:ext cx="8211680" cy="38603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0515" indent="-274320">
              <a:lnSpc>
                <a:spcPct val="100000"/>
              </a:lnSpc>
              <a:buFont typeface="Arial"/>
              <a:buAutoNum type="arabicPeriod" startAt="2"/>
              <a:tabLst>
                <a:tab pos="311150" algn="l"/>
              </a:tabLst>
            </a:pPr>
            <a:r>
              <a:rPr lang="nl-NL" sz="1950" spc="-20" dirty="0">
                <a:latin typeface="Arial"/>
                <a:cs typeface="Arial"/>
              </a:rPr>
              <a:t>Change </a:t>
            </a:r>
            <a:r>
              <a:rPr sz="1950" spc="-20" dirty="0">
                <a:latin typeface="Arial"/>
                <a:cs typeface="Arial"/>
              </a:rPr>
              <a:t>Componen</a:t>
            </a:r>
            <a:r>
              <a:rPr sz="1950" spc="-10" dirty="0">
                <a:latin typeface="Arial"/>
                <a:cs typeface="Arial"/>
              </a:rPr>
              <a:t>t</a:t>
            </a:r>
            <a:endParaRPr sz="1950" dirty="0">
              <a:latin typeface="Arial"/>
              <a:cs typeface="Arial"/>
            </a:endParaRPr>
          </a:p>
          <a:p>
            <a:pPr marL="36195">
              <a:lnSpc>
                <a:spcPct val="100000"/>
              </a:lnSpc>
              <a:spcBef>
                <a:spcPts val="730"/>
              </a:spcBef>
            </a:pP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expor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clas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AppComponen</a:t>
            </a:r>
            <a:r>
              <a:rPr sz="1700" spc="5" dirty="0">
                <a:latin typeface="Consolas"/>
                <a:cs typeface="Consolas"/>
              </a:rPr>
              <a:t>t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90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{</a:t>
            </a:r>
            <a:endParaRPr sz="1700" dirty="0">
              <a:latin typeface="Consolas"/>
              <a:cs typeface="Consolas"/>
            </a:endParaRPr>
          </a:p>
          <a:p>
            <a:pPr marL="755015" marR="3142615">
              <a:lnSpc>
                <a:spcPct val="101499"/>
              </a:lnSpc>
              <a:spcBef>
                <a:spcPts val="5"/>
              </a:spcBef>
              <a:tabLst>
                <a:tab pos="1595120" algn="l"/>
              </a:tabLst>
            </a:pPr>
            <a:r>
              <a:rPr sz="1700" dirty="0">
                <a:latin typeface="Consolas"/>
                <a:cs typeface="Consolas"/>
              </a:rPr>
              <a:t>nam</a:t>
            </a:r>
            <a:r>
              <a:rPr sz="1700" spc="5" dirty="0">
                <a:latin typeface="Consolas"/>
                <a:cs typeface="Consolas"/>
              </a:rPr>
              <a:t>e</a:t>
            </a:r>
            <a:r>
              <a:rPr sz="1700" dirty="0">
                <a:latin typeface="Times New Roman"/>
                <a:cs typeface="Times New Roman"/>
              </a:rPr>
              <a:t>	</a:t>
            </a:r>
            <a:r>
              <a:rPr sz="1700" spc="5" dirty="0">
                <a:latin typeface="Consolas"/>
                <a:cs typeface="Consolas"/>
              </a:rPr>
              <a:t>=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'Pete</a:t>
            </a: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r</a:t>
            </a:r>
            <a:r>
              <a:rPr lang="nl-NL" sz="1700" b="1" spc="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lang="nl-NL" sz="1700" b="1" spc="-5" dirty="0">
                <a:solidFill>
                  <a:srgbClr val="008000"/>
                </a:solidFill>
                <a:latin typeface="Consolas"/>
                <a:cs typeface="Consolas"/>
              </a:rPr>
              <a:t>Eijgermans</a:t>
            </a:r>
            <a:r>
              <a:rPr sz="1700" b="1" spc="-10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700" spc="5" dirty="0">
                <a:latin typeface="Consolas"/>
                <a:cs typeface="Consolas"/>
              </a:rPr>
              <a:t>;</a:t>
            </a:r>
            <a:r>
              <a:rPr sz="1700" dirty="0">
                <a:latin typeface="Times New Roman"/>
                <a:cs typeface="Times New Roman"/>
              </a:rPr>
              <a:t> </a:t>
            </a:r>
            <a:endParaRPr lang="nl-NL" sz="1700" dirty="0">
              <a:latin typeface="Times New Roman"/>
              <a:cs typeface="Times New Roman"/>
            </a:endParaRPr>
          </a:p>
          <a:p>
            <a:pPr marL="755015" marR="3142615">
              <a:lnSpc>
                <a:spcPct val="101499"/>
              </a:lnSpc>
              <a:spcBef>
                <a:spcPts val="5"/>
              </a:spcBef>
              <a:tabLst>
                <a:tab pos="1595120" algn="l"/>
              </a:tabLst>
            </a:pPr>
            <a:r>
              <a:rPr sz="1700" spc="-5" dirty="0">
                <a:latin typeface="Consolas"/>
                <a:cs typeface="Consolas"/>
              </a:rPr>
              <a:t>citie</a:t>
            </a:r>
            <a:r>
              <a:rPr sz="1700" spc="5" dirty="0">
                <a:latin typeface="Consolas"/>
                <a:cs typeface="Consolas"/>
              </a:rPr>
              <a:t>s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9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=[</a:t>
            </a:r>
            <a:endParaRPr sz="1700" dirty="0">
              <a:latin typeface="Consolas"/>
              <a:cs typeface="Consolas"/>
            </a:endParaRPr>
          </a:p>
          <a:p>
            <a:pPr marL="1115695">
              <a:lnSpc>
                <a:spcPct val="100000"/>
              </a:lnSpc>
              <a:spcBef>
                <a:spcPts val="30"/>
              </a:spcBef>
            </a:pP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ne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w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8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City(</a:t>
            </a:r>
            <a:r>
              <a:rPr sz="1700" dirty="0">
                <a:solidFill>
                  <a:srgbClr val="0000FF"/>
                </a:solidFill>
                <a:latin typeface="Consolas"/>
                <a:cs typeface="Consolas"/>
              </a:rPr>
              <a:t>1</a:t>
            </a:r>
            <a:r>
              <a:rPr sz="1700" spc="5" dirty="0">
                <a:latin typeface="Consolas"/>
                <a:cs typeface="Consolas"/>
              </a:rPr>
              <a:t>,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'Groningen'</a:t>
            </a:r>
            <a:r>
              <a:rPr sz="1700" spc="5" dirty="0">
                <a:latin typeface="Consolas"/>
                <a:cs typeface="Consolas"/>
              </a:rPr>
              <a:t>,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'Groningen</a:t>
            </a:r>
            <a:r>
              <a:rPr sz="1700" b="1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700" spc="-5" dirty="0">
                <a:latin typeface="Consolas"/>
                <a:cs typeface="Consolas"/>
              </a:rPr>
              <a:t>),</a:t>
            </a:r>
            <a:endParaRPr sz="1700" dirty="0">
              <a:latin typeface="Consolas"/>
              <a:cs typeface="Consolas"/>
            </a:endParaRPr>
          </a:p>
          <a:p>
            <a:pPr marL="1115695" marR="1225550">
              <a:lnSpc>
                <a:spcPct val="101499"/>
              </a:lnSpc>
              <a:spcBef>
                <a:spcPts val="5"/>
              </a:spcBef>
            </a:pP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ne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w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8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City(</a:t>
            </a:r>
            <a:r>
              <a:rPr sz="1700" dirty="0">
                <a:solidFill>
                  <a:srgbClr val="0000FF"/>
                </a:solidFill>
                <a:latin typeface="Consolas"/>
                <a:cs typeface="Consolas"/>
              </a:rPr>
              <a:t>2</a:t>
            </a:r>
            <a:r>
              <a:rPr sz="1700" spc="5" dirty="0">
                <a:latin typeface="Consolas"/>
                <a:cs typeface="Consolas"/>
              </a:rPr>
              <a:t>,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'Hengelo'</a:t>
            </a:r>
            <a:r>
              <a:rPr sz="1700" spc="5" dirty="0">
                <a:latin typeface="Consolas"/>
                <a:cs typeface="Consolas"/>
              </a:rPr>
              <a:t>,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'Overijssel</a:t>
            </a:r>
            <a:r>
              <a:rPr sz="1700" b="1" spc="-10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700" dirty="0">
                <a:latin typeface="Consolas"/>
                <a:cs typeface="Consolas"/>
              </a:rPr>
              <a:t>),</a:t>
            </a:r>
            <a:r>
              <a:rPr sz="1700" spc="-5" dirty="0">
                <a:latin typeface="Times New Roman"/>
                <a:cs typeface="Times New Roman"/>
              </a:rPr>
              <a:t> </a:t>
            </a:r>
            <a:endParaRPr lang="nl-NL" sz="1700" spc="-5" dirty="0">
              <a:latin typeface="Times New Roman"/>
              <a:cs typeface="Times New Roman"/>
            </a:endParaRPr>
          </a:p>
          <a:p>
            <a:pPr marL="1115695" marR="1225550">
              <a:lnSpc>
                <a:spcPct val="101499"/>
              </a:lnSpc>
              <a:spcBef>
                <a:spcPts val="5"/>
              </a:spcBef>
            </a:pP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ne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w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8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City(</a:t>
            </a:r>
            <a:r>
              <a:rPr sz="1700" dirty="0">
                <a:solidFill>
                  <a:srgbClr val="0000FF"/>
                </a:solidFill>
                <a:latin typeface="Consolas"/>
                <a:cs typeface="Consolas"/>
              </a:rPr>
              <a:t>3</a:t>
            </a:r>
            <a:r>
              <a:rPr sz="1700" spc="5" dirty="0">
                <a:latin typeface="Consolas"/>
                <a:cs typeface="Consolas"/>
              </a:rPr>
              <a:t>,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'De</a:t>
            </a: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n</a:t>
            </a:r>
            <a:r>
              <a:rPr sz="17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Haag</a:t>
            </a:r>
            <a:r>
              <a:rPr sz="1700" b="1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700" spc="5" dirty="0">
                <a:latin typeface="Consolas"/>
                <a:cs typeface="Consolas"/>
              </a:rPr>
              <a:t>,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'Zuid</a:t>
            </a:r>
            <a:r>
              <a:rPr sz="1700" b="1" dirty="0">
                <a:solidFill>
                  <a:srgbClr val="008000"/>
                </a:solidFill>
                <a:latin typeface="Consolas"/>
                <a:cs typeface="Consolas"/>
              </a:rPr>
              <a:t>‐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Holland'</a:t>
            </a:r>
            <a:r>
              <a:rPr sz="1700" spc="-5" dirty="0">
                <a:latin typeface="Consolas"/>
                <a:cs typeface="Consolas"/>
              </a:rPr>
              <a:t>),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endParaRPr lang="nl-NL" sz="1700" spc="-10" dirty="0">
              <a:latin typeface="Times New Roman"/>
              <a:cs typeface="Times New Roman"/>
            </a:endParaRPr>
          </a:p>
          <a:p>
            <a:pPr marL="1115695" marR="1225550">
              <a:lnSpc>
                <a:spcPct val="101499"/>
              </a:lnSpc>
              <a:spcBef>
                <a:spcPts val="5"/>
              </a:spcBef>
            </a:pP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ne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w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8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City(</a:t>
            </a:r>
            <a:r>
              <a:rPr sz="1700" dirty="0">
                <a:solidFill>
                  <a:srgbClr val="0000FF"/>
                </a:solidFill>
                <a:latin typeface="Consolas"/>
                <a:cs typeface="Consolas"/>
              </a:rPr>
              <a:t>4</a:t>
            </a:r>
            <a:r>
              <a:rPr sz="1700" spc="5" dirty="0">
                <a:latin typeface="Consolas"/>
                <a:cs typeface="Consolas"/>
              </a:rPr>
              <a:t>,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'Enschede</a:t>
            </a:r>
            <a:r>
              <a:rPr sz="1700" b="1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700" spc="5" dirty="0">
                <a:latin typeface="Consolas"/>
                <a:cs typeface="Consolas"/>
              </a:rPr>
              <a:t>,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'Overijssel</a:t>
            </a:r>
            <a:r>
              <a:rPr sz="1700" b="1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700" spc="-5" dirty="0">
                <a:latin typeface="Consolas"/>
                <a:cs typeface="Consolas"/>
              </a:rPr>
              <a:t>),</a:t>
            </a:r>
            <a:endParaRPr sz="1700" dirty="0">
              <a:latin typeface="Consolas"/>
              <a:cs typeface="Consolas"/>
            </a:endParaRPr>
          </a:p>
          <a:p>
            <a:pPr marL="755015">
              <a:lnSpc>
                <a:spcPct val="100000"/>
              </a:lnSpc>
              <a:spcBef>
                <a:spcPts val="35"/>
              </a:spcBef>
            </a:pPr>
            <a:r>
              <a:rPr sz="1700" spc="5" dirty="0">
                <a:latin typeface="Consolas"/>
                <a:cs typeface="Consolas"/>
              </a:rPr>
              <a:t>]</a:t>
            </a:r>
            <a:endParaRPr sz="1700" dirty="0">
              <a:latin typeface="Consolas"/>
              <a:cs typeface="Consolas"/>
            </a:endParaRPr>
          </a:p>
          <a:p>
            <a:pPr marL="35560">
              <a:lnSpc>
                <a:spcPct val="100000"/>
              </a:lnSpc>
              <a:spcBef>
                <a:spcPts val="40"/>
              </a:spcBef>
            </a:pPr>
            <a:r>
              <a:rPr sz="1700" spc="5" dirty="0">
                <a:latin typeface="Consolas"/>
                <a:cs typeface="Consolas"/>
              </a:rPr>
              <a:t>}</a:t>
            </a:r>
            <a:endParaRPr sz="17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7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3"/>
              </a:spcBef>
            </a:pPr>
            <a:endParaRPr sz="1350" dirty="0">
              <a:latin typeface="Times New Roman"/>
              <a:cs typeface="Times New Roman"/>
            </a:endParaRPr>
          </a:p>
          <a:p>
            <a:pPr marL="319405" indent="-274320">
              <a:lnSpc>
                <a:spcPct val="100000"/>
              </a:lnSpc>
              <a:buFont typeface="Arial"/>
              <a:buAutoNum type="arabicPeriod" startAt="3"/>
              <a:tabLst>
                <a:tab pos="320040" algn="l"/>
              </a:tabLst>
            </a:pPr>
            <a:r>
              <a:rPr lang="nl-NL" sz="1950" spc="-55" dirty="0">
                <a:latin typeface="Arial"/>
                <a:cs typeface="Arial"/>
              </a:rPr>
              <a:t>Change </a:t>
            </a:r>
            <a:r>
              <a:rPr sz="1950" spc="-55" dirty="0">
                <a:latin typeface="Arial"/>
                <a:cs typeface="Arial"/>
              </a:rPr>
              <a:t>V</a:t>
            </a:r>
            <a:r>
              <a:rPr sz="1950" spc="-15" dirty="0">
                <a:latin typeface="Arial"/>
                <a:cs typeface="Arial"/>
              </a:rPr>
              <a:t>iew</a:t>
            </a:r>
            <a:endParaRPr sz="19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lang="nl-NL" sz="1500" b="1" dirty="0">
                <a:solidFill>
                  <a:srgbClr val="008000"/>
                </a:solidFill>
                <a:latin typeface="Consolas"/>
                <a:cs typeface="Consolas"/>
              </a:rPr>
              <a:t>	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&lt;li</a:t>
            </a:r>
            <a:r>
              <a:rPr sz="15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*ngFor=”le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t</a:t>
            </a:r>
            <a:r>
              <a:rPr sz="15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8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city</a:t>
            </a:r>
            <a:r>
              <a:rPr sz="15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9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of</a:t>
            </a:r>
            <a:r>
              <a:rPr sz="15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cities"&gt;{{</a:t>
            </a:r>
            <a:r>
              <a:rPr sz="15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9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city.id}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}</a:t>
            </a:r>
            <a:r>
              <a:rPr sz="15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‐</a:t>
            </a:r>
            <a:r>
              <a:rPr sz="1500" b="1" spc="10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{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{</a:t>
            </a:r>
            <a:r>
              <a:rPr sz="15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city.nam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e</a:t>
            </a:r>
            <a:r>
              <a:rPr sz="15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}}&lt;/li&gt;</a:t>
            </a:r>
            <a:endParaRPr sz="1500" dirty="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84300" y="472182"/>
            <a:ext cx="8633854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3885" algn="ctr">
              <a:lnSpc>
                <a:spcPct val="100000"/>
              </a:lnSpc>
            </a:pPr>
            <a:r>
              <a:rPr lang="nl-NL" spc="15" dirty="0" err="1"/>
              <a:t>Conditional</a:t>
            </a:r>
            <a:r>
              <a:rPr lang="nl-NL" spc="15" dirty="0"/>
              <a:t> statement  </a:t>
            </a:r>
            <a:r>
              <a:rPr spc="10" dirty="0">
                <a:highlight>
                  <a:srgbClr val="FFFF00"/>
                </a:highlight>
                <a:latin typeface="Courier New"/>
                <a:cs typeface="Courier New"/>
              </a:rPr>
              <a:t>*ngIf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57668" y="1478117"/>
            <a:ext cx="7938770" cy="7155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nl-NL" sz="1950" spc="-15" dirty="0" err="1">
                <a:latin typeface="Arial"/>
                <a:cs typeface="Arial"/>
              </a:rPr>
              <a:t>Use</a:t>
            </a:r>
            <a:r>
              <a:rPr lang="nl-NL" sz="1950" spc="-15" dirty="0">
                <a:latin typeface="Arial"/>
                <a:cs typeface="Arial"/>
              </a:rPr>
              <a:t> </a:t>
            </a:r>
            <a:r>
              <a:rPr sz="1950" i="1" spc="-15" dirty="0">
                <a:solidFill>
                  <a:srgbClr val="C00000"/>
                </a:solidFill>
                <a:latin typeface="Arial"/>
                <a:cs typeface="Arial"/>
              </a:rPr>
              <a:t>directive</a:t>
            </a:r>
            <a:r>
              <a:rPr sz="1950" spc="-10" dirty="0">
                <a:latin typeface="Arial"/>
                <a:cs typeface="Arial"/>
              </a:rPr>
              <a:t> </a:t>
            </a:r>
            <a:r>
              <a:rPr sz="1950" spc="-20" dirty="0">
                <a:highlight>
                  <a:srgbClr val="FFFF00"/>
                </a:highlight>
                <a:latin typeface="Courier New"/>
                <a:cs typeface="Courier New"/>
              </a:rPr>
              <a:t>*</a:t>
            </a:r>
            <a:r>
              <a:rPr sz="1950" spc="-20" dirty="0" err="1">
                <a:highlight>
                  <a:srgbClr val="FFFF00"/>
                </a:highlight>
                <a:latin typeface="Courier New"/>
                <a:cs typeface="Courier New"/>
              </a:rPr>
              <a:t>ngI</a:t>
            </a:r>
            <a:r>
              <a:rPr sz="1950" spc="-15" dirty="0" err="1">
                <a:highlight>
                  <a:srgbClr val="FFFF00"/>
                </a:highlight>
                <a:latin typeface="Courier New"/>
                <a:cs typeface="Courier New"/>
              </a:rPr>
              <a:t>f</a:t>
            </a:r>
            <a:r>
              <a:rPr sz="1950" spc="25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Arial"/>
                <a:cs typeface="Arial"/>
              </a:rPr>
              <a:t>(</a:t>
            </a:r>
            <a:r>
              <a:rPr lang="nl-NL" sz="1950" spc="-15" dirty="0" err="1">
                <a:latin typeface="Arial"/>
                <a:cs typeface="Arial"/>
              </a:rPr>
              <a:t>use</a:t>
            </a:r>
            <a:r>
              <a:rPr lang="nl-NL" sz="1950" spc="-15" dirty="0">
                <a:latin typeface="Arial"/>
                <a:cs typeface="Arial"/>
              </a:rPr>
              <a:t> a star</a:t>
            </a:r>
            <a:r>
              <a:rPr sz="1950" spc="-15" dirty="0">
                <a:latin typeface="Arial"/>
                <a:cs typeface="Arial"/>
              </a:rPr>
              <a:t>!)</a:t>
            </a:r>
            <a:endParaRPr sz="19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05"/>
              </a:spcBef>
            </a:pPr>
            <a:r>
              <a:rPr sz="1700" b="1" dirty="0">
                <a:solidFill>
                  <a:srgbClr val="008000"/>
                </a:solidFill>
                <a:latin typeface="Consolas"/>
                <a:cs typeface="Consolas"/>
              </a:rPr>
              <a:t>&lt;h</a:t>
            </a: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2</a:t>
            </a:r>
            <a:r>
              <a:rPr sz="17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highlight>
                  <a:srgbClr val="FFFF00"/>
                </a:highlight>
                <a:latin typeface="Consolas"/>
                <a:cs typeface="Consolas"/>
              </a:rPr>
              <a:t>*ngIf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="cities.lengt</a:t>
            </a: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h</a:t>
            </a:r>
            <a:r>
              <a:rPr sz="17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&gt;</a:t>
            </a:r>
            <a:r>
              <a:rPr sz="17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3"&gt;Ji</a:t>
            </a: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j</a:t>
            </a:r>
            <a:r>
              <a:rPr sz="17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heb</a:t>
            </a: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t</a:t>
            </a:r>
            <a:r>
              <a:rPr sz="17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vee</a:t>
            </a: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l</a:t>
            </a:r>
            <a:r>
              <a:rPr sz="17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favoriet</a:t>
            </a: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e</a:t>
            </a:r>
            <a:r>
              <a:rPr sz="17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8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steden!&lt;/h2&gt;</a:t>
            </a:r>
            <a:endParaRPr sz="1700" dirty="0">
              <a:latin typeface="Consolas"/>
              <a:cs typeface="Consola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72068" y="2614422"/>
            <a:ext cx="3693413" cy="42275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84300" y="472182"/>
            <a:ext cx="8633854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3885" algn="ctr">
              <a:lnSpc>
                <a:spcPct val="100000"/>
              </a:lnSpc>
            </a:pPr>
            <a:r>
              <a:rPr spc="10" dirty="0"/>
              <a:t>Extern</a:t>
            </a:r>
            <a:r>
              <a:rPr lang="nl-NL" spc="15" dirty="0"/>
              <a:t>al</a:t>
            </a:r>
            <a:r>
              <a:rPr spc="250" dirty="0">
                <a:latin typeface="Times New Roman"/>
                <a:cs typeface="Times New Roman"/>
              </a:rPr>
              <a:t> </a:t>
            </a:r>
            <a:r>
              <a:rPr spc="15" dirty="0"/>
              <a:t>templates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6584" y="1524231"/>
            <a:ext cx="4370070" cy="1512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nl-NL" sz="1950" spc="-10" dirty="0">
                <a:latin typeface="Verdana"/>
                <a:cs typeface="Verdana"/>
              </a:rPr>
              <a:t>Call </a:t>
            </a:r>
            <a:r>
              <a:rPr lang="nl-NL" sz="1950" spc="-10" dirty="0" err="1">
                <a:latin typeface="Verdana"/>
                <a:cs typeface="Verdana"/>
              </a:rPr>
              <a:t>external</a:t>
            </a:r>
            <a:r>
              <a:rPr lang="nl-NL" sz="1950" spc="-10" dirty="0">
                <a:latin typeface="Verdana"/>
                <a:cs typeface="Verdana"/>
              </a:rPr>
              <a:t> templates</a:t>
            </a:r>
            <a:r>
              <a:rPr sz="1950" spc="-20" dirty="0">
                <a:latin typeface="Verdana"/>
                <a:cs typeface="Verdana"/>
              </a:rPr>
              <a:t>:</a:t>
            </a:r>
            <a:endParaRPr sz="1950" dirty="0">
              <a:latin typeface="Verdana"/>
              <a:cs typeface="Verdana"/>
            </a:endParaRPr>
          </a:p>
          <a:p>
            <a:pPr marL="759460">
              <a:lnSpc>
                <a:spcPct val="100000"/>
              </a:lnSpc>
              <a:spcBef>
                <a:spcPts val="1335"/>
              </a:spcBef>
            </a:pPr>
            <a:r>
              <a:rPr sz="1700" spc="-5" dirty="0">
                <a:latin typeface="Consolas"/>
                <a:cs typeface="Consolas"/>
              </a:rPr>
              <a:t>@Component({</a:t>
            </a:r>
            <a:endParaRPr sz="1700" dirty="0">
              <a:latin typeface="Consolas"/>
              <a:cs typeface="Consolas"/>
            </a:endParaRPr>
          </a:p>
          <a:p>
            <a:pPr marL="1119505" marR="5080">
              <a:lnSpc>
                <a:spcPct val="101499"/>
              </a:lnSpc>
              <a:spcBef>
                <a:spcPts val="5"/>
              </a:spcBef>
              <a:tabLst>
                <a:tab pos="2437765" algn="l"/>
              </a:tabLst>
            </a:pPr>
            <a:r>
              <a:rPr sz="1700" spc="-5" dirty="0">
                <a:latin typeface="Consolas"/>
                <a:cs typeface="Consolas"/>
              </a:rPr>
              <a:t>selecto</a:t>
            </a:r>
            <a:r>
              <a:rPr sz="1700" spc="5" dirty="0">
                <a:latin typeface="Consolas"/>
                <a:cs typeface="Consolas"/>
              </a:rPr>
              <a:t>r</a:t>
            </a:r>
            <a:r>
              <a:rPr sz="1700" dirty="0">
                <a:latin typeface="Times New Roman"/>
                <a:cs typeface="Times New Roman"/>
              </a:rPr>
              <a:t>	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'hello‐world'</a:t>
            </a:r>
            <a:r>
              <a:rPr sz="1700" spc="5" dirty="0">
                <a:latin typeface="Consolas"/>
                <a:cs typeface="Consolas"/>
              </a:rPr>
              <a:t>,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templateUrl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highlight>
                  <a:srgbClr val="FFFF00"/>
                </a:highlight>
                <a:latin typeface="Consolas"/>
                <a:cs typeface="Consolas"/>
              </a:rPr>
              <a:t>'app/app.html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endParaRPr sz="1700" dirty="0">
              <a:latin typeface="Consolas"/>
              <a:cs typeface="Consolas"/>
            </a:endParaRPr>
          </a:p>
          <a:p>
            <a:pPr marL="758825">
              <a:lnSpc>
                <a:spcPct val="100000"/>
              </a:lnSpc>
              <a:spcBef>
                <a:spcPts val="40"/>
              </a:spcBef>
            </a:pPr>
            <a:r>
              <a:rPr sz="1700" dirty="0">
                <a:latin typeface="Consolas"/>
                <a:cs typeface="Consolas"/>
              </a:rPr>
              <a:t>})</a:t>
            </a:r>
          </a:p>
        </p:txBody>
      </p:sp>
      <p:sp>
        <p:nvSpPr>
          <p:cNvPr id="4" name="object 4"/>
          <p:cNvSpPr/>
          <p:nvPr/>
        </p:nvSpPr>
        <p:spPr>
          <a:xfrm>
            <a:off x="5969386" y="2411739"/>
            <a:ext cx="1243965" cy="466725"/>
          </a:xfrm>
          <a:custGeom>
            <a:avLst/>
            <a:gdLst/>
            <a:ahLst/>
            <a:cxnLst/>
            <a:rect l="l" t="t" r="r" b="b"/>
            <a:pathLst>
              <a:path w="1243965" h="466725">
                <a:moveTo>
                  <a:pt x="233171" y="0"/>
                </a:moveTo>
                <a:lnTo>
                  <a:pt x="0" y="233171"/>
                </a:lnTo>
                <a:lnTo>
                  <a:pt x="233171" y="466343"/>
                </a:lnTo>
                <a:lnTo>
                  <a:pt x="233171" y="349757"/>
                </a:lnTo>
                <a:lnTo>
                  <a:pt x="1243583" y="349757"/>
                </a:lnTo>
                <a:lnTo>
                  <a:pt x="1243583" y="116585"/>
                </a:lnTo>
                <a:lnTo>
                  <a:pt x="233171" y="116585"/>
                </a:lnTo>
                <a:lnTo>
                  <a:pt x="23317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391548" y="3837270"/>
            <a:ext cx="5204460" cy="19979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nl-NL" sz="1950" spc="-20" dirty="0">
                <a:latin typeface="Arial"/>
                <a:cs typeface="Arial"/>
              </a:rPr>
              <a:t>Make </a:t>
            </a:r>
            <a:r>
              <a:rPr lang="nl-NL" sz="1950" spc="-20" dirty="0" err="1">
                <a:latin typeface="Arial"/>
                <a:cs typeface="Arial"/>
              </a:rPr>
              <a:t>external</a:t>
            </a:r>
            <a:r>
              <a:rPr lang="nl-NL" sz="1950" spc="-20" dirty="0">
                <a:latin typeface="Arial"/>
                <a:cs typeface="Arial"/>
              </a:rPr>
              <a:t> template</a:t>
            </a:r>
            <a:r>
              <a:rPr lang="nl-NL" sz="1950" spc="-10" dirty="0">
                <a:latin typeface="Arial"/>
                <a:cs typeface="Arial"/>
              </a:rPr>
              <a:t> </a:t>
            </a:r>
            <a:r>
              <a:rPr sz="1950" spc="-20" dirty="0" err="1">
                <a:latin typeface="Courier New"/>
                <a:cs typeface="Courier New"/>
              </a:rPr>
              <a:t>app.html</a:t>
            </a:r>
            <a:r>
              <a:rPr lang="nl-NL" sz="1950" spc="-20" dirty="0">
                <a:latin typeface="Courier New"/>
                <a:cs typeface="Courier New"/>
              </a:rPr>
              <a:t>:</a:t>
            </a:r>
            <a:endParaRPr sz="1950" dirty="0">
              <a:latin typeface="Courier New"/>
              <a:cs typeface="Courier New"/>
            </a:endParaRPr>
          </a:p>
          <a:p>
            <a:pPr marL="634365">
              <a:lnSpc>
                <a:spcPct val="100000"/>
              </a:lnSpc>
              <a:spcBef>
                <a:spcPts val="980"/>
              </a:spcBef>
            </a:pPr>
            <a:r>
              <a:rPr sz="1700" i="1" dirty="0">
                <a:solidFill>
                  <a:srgbClr val="12B124"/>
                </a:solidFill>
                <a:latin typeface="Consolas"/>
                <a:cs typeface="Consolas"/>
              </a:rPr>
              <a:t>&lt;</a:t>
            </a:r>
            <a:r>
              <a:rPr sz="1700" i="1" spc="-5" dirty="0">
                <a:solidFill>
                  <a:srgbClr val="12B124"/>
                </a:solidFill>
                <a:latin typeface="Consolas"/>
                <a:cs typeface="Consolas"/>
              </a:rPr>
              <a:t>!</a:t>
            </a:r>
            <a:r>
              <a:rPr sz="1700" i="1" dirty="0">
                <a:solidFill>
                  <a:srgbClr val="12B124"/>
                </a:solidFill>
                <a:latin typeface="Consolas"/>
                <a:cs typeface="Consolas"/>
              </a:rPr>
              <a:t>‐</a:t>
            </a:r>
            <a:r>
              <a:rPr sz="1700" i="1" spc="5" dirty="0">
                <a:solidFill>
                  <a:srgbClr val="12B124"/>
                </a:solidFill>
                <a:latin typeface="Consolas"/>
                <a:cs typeface="Consolas"/>
              </a:rPr>
              <a:t>‐</a:t>
            </a:r>
            <a:r>
              <a:rPr sz="1700" i="1" spc="-5" dirty="0">
                <a:solidFill>
                  <a:srgbClr val="12B124"/>
                </a:solidFill>
                <a:latin typeface="Consolas"/>
                <a:cs typeface="Consolas"/>
              </a:rPr>
              <a:t> HTM</a:t>
            </a:r>
            <a:r>
              <a:rPr sz="1700" i="1" spc="5" dirty="0">
                <a:solidFill>
                  <a:srgbClr val="12B124"/>
                </a:solidFill>
                <a:latin typeface="Consolas"/>
                <a:cs typeface="Consolas"/>
              </a:rPr>
              <a:t>L</a:t>
            </a:r>
            <a:r>
              <a:rPr sz="1700" i="1" dirty="0">
                <a:solidFill>
                  <a:srgbClr val="12B124"/>
                </a:solidFill>
                <a:latin typeface="Times New Roman"/>
                <a:cs typeface="Times New Roman"/>
              </a:rPr>
              <a:t> </a:t>
            </a:r>
            <a:r>
              <a:rPr sz="1700" i="1" spc="90" dirty="0">
                <a:solidFill>
                  <a:srgbClr val="12B124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12B124"/>
                </a:solidFill>
                <a:latin typeface="Consolas"/>
                <a:cs typeface="Consolas"/>
              </a:rPr>
              <a:t>i</a:t>
            </a:r>
            <a:r>
              <a:rPr sz="1700" i="1" spc="5" dirty="0">
                <a:solidFill>
                  <a:srgbClr val="12B124"/>
                </a:solidFill>
                <a:latin typeface="Consolas"/>
                <a:cs typeface="Consolas"/>
              </a:rPr>
              <a:t>n</a:t>
            </a:r>
            <a:r>
              <a:rPr sz="1700" i="1" dirty="0">
                <a:solidFill>
                  <a:srgbClr val="12B124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12B124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12B124"/>
                </a:solidFill>
                <a:latin typeface="Consolas"/>
                <a:cs typeface="Consolas"/>
              </a:rPr>
              <a:t>extern</a:t>
            </a:r>
            <a:r>
              <a:rPr sz="1700" i="1" spc="5" dirty="0">
                <a:solidFill>
                  <a:srgbClr val="12B124"/>
                </a:solidFill>
                <a:latin typeface="Consolas"/>
                <a:cs typeface="Consolas"/>
              </a:rPr>
              <a:t>e</a:t>
            </a:r>
            <a:r>
              <a:rPr sz="1700" i="1" dirty="0">
                <a:solidFill>
                  <a:srgbClr val="12B124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12B124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12B124"/>
                </a:solidFill>
                <a:latin typeface="Consolas"/>
                <a:cs typeface="Consolas"/>
              </a:rPr>
              <a:t>templat</a:t>
            </a:r>
            <a:r>
              <a:rPr sz="1700" i="1" spc="5" dirty="0">
                <a:solidFill>
                  <a:srgbClr val="12B124"/>
                </a:solidFill>
                <a:latin typeface="Consolas"/>
                <a:cs typeface="Consolas"/>
              </a:rPr>
              <a:t>e</a:t>
            </a:r>
            <a:r>
              <a:rPr sz="1700" i="1" dirty="0">
                <a:solidFill>
                  <a:srgbClr val="12B124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12B124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12B124"/>
                </a:solidFill>
                <a:latin typeface="Consolas"/>
                <a:cs typeface="Consolas"/>
              </a:rPr>
              <a:t>‐‐</a:t>
            </a:r>
            <a:r>
              <a:rPr sz="1700" i="1" spc="5" dirty="0">
                <a:solidFill>
                  <a:srgbClr val="12B124"/>
                </a:solidFill>
                <a:latin typeface="Consolas"/>
                <a:cs typeface="Consolas"/>
              </a:rPr>
              <a:t>&gt;</a:t>
            </a:r>
            <a:endParaRPr sz="1700" dirty="0">
              <a:latin typeface="Consolas"/>
              <a:cs typeface="Consolas"/>
            </a:endParaRPr>
          </a:p>
          <a:p>
            <a:pPr marL="634365">
              <a:lnSpc>
                <a:spcPct val="100000"/>
              </a:lnSpc>
              <a:spcBef>
                <a:spcPts val="35"/>
              </a:spcBef>
            </a:pPr>
            <a:r>
              <a:rPr sz="1700" dirty="0">
                <a:latin typeface="Consolas"/>
                <a:cs typeface="Consolas"/>
              </a:rPr>
              <a:t>&lt;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h</a:t>
            </a:r>
            <a:r>
              <a:rPr sz="1700" b="1" dirty="0">
                <a:solidFill>
                  <a:srgbClr val="000080"/>
                </a:solidFill>
                <a:latin typeface="Consolas"/>
                <a:cs typeface="Consolas"/>
              </a:rPr>
              <a:t>1</a:t>
            </a:r>
            <a:r>
              <a:rPr sz="1700" spc="-5" dirty="0">
                <a:latin typeface="Consolas"/>
                <a:cs typeface="Consolas"/>
              </a:rPr>
              <a:t>&gt;Hell</a:t>
            </a:r>
            <a:r>
              <a:rPr sz="1700" spc="5" dirty="0">
                <a:latin typeface="Consolas"/>
                <a:cs typeface="Consolas"/>
              </a:rPr>
              <a:t>o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9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Angula</a:t>
            </a:r>
            <a:r>
              <a:rPr sz="1700" spc="5" dirty="0">
                <a:latin typeface="Consolas"/>
                <a:cs typeface="Consolas"/>
              </a:rPr>
              <a:t>r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2&lt;</a:t>
            </a:r>
            <a:r>
              <a:rPr sz="1700" dirty="0">
                <a:latin typeface="Consolas"/>
                <a:cs typeface="Consolas"/>
              </a:rPr>
              <a:t>/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h1</a:t>
            </a:r>
            <a:r>
              <a:rPr sz="1700" spc="5" dirty="0">
                <a:latin typeface="Consolas"/>
                <a:cs typeface="Consolas"/>
              </a:rPr>
              <a:t>&gt;</a:t>
            </a:r>
            <a:endParaRPr sz="1700" dirty="0">
              <a:latin typeface="Consolas"/>
              <a:cs typeface="Consolas"/>
            </a:endParaRPr>
          </a:p>
          <a:p>
            <a:pPr marL="634365">
              <a:lnSpc>
                <a:spcPct val="100000"/>
              </a:lnSpc>
              <a:spcBef>
                <a:spcPts val="30"/>
              </a:spcBef>
            </a:pPr>
            <a:r>
              <a:rPr sz="1700" dirty="0">
                <a:latin typeface="Consolas"/>
                <a:cs typeface="Consolas"/>
              </a:rPr>
              <a:t>&lt;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p</a:t>
            </a:r>
            <a:r>
              <a:rPr sz="1700" spc="-5" dirty="0">
                <a:latin typeface="Consolas"/>
                <a:cs typeface="Consolas"/>
              </a:rPr>
              <a:t>&gt;Di</a:t>
            </a:r>
            <a:r>
              <a:rPr sz="1700" spc="5" dirty="0">
                <a:latin typeface="Consolas"/>
                <a:cs typeface="Consolas"/>
              </a:rPr>
              <a:t>t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9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i</a:t>
            </a:r>
            <a:r>
              <a:rPr sz="1700" spc="5" dirty="0">
                <a:latin typeface="Consolas"/>
                <a:cs typeface="Consolas"/>
              </a:rPr>
              <a:t>s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ee</a:t>
            </a:r>
            <a:r>
              <a:rPr sz="1700" spc="5" dirty="0">
                <a:latin typeface="Consolas"/>
                <a:cs typeface="Consolas"/>
              </a:rPr>
              <a:t>n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extern</a:t>
            </a:r>
            <a:r>
              <a:rPr sz="1700" spc="5" dirty="0">
                <a:latin typeface="Consolas"/>
                <a:cs typeface="Consolas"/>
              </a:rPr>
              <a:t>e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template&lt;</a:t>
            </a:r>
            <a:r>
              <a:rPr sz="1700" spc="-10" dirty="0">
                <a:latin typeface="Consolas"/>
                <a:cs typeface="Consolas"/>
              </a:rPr>
              <a:t>/</a:t>
            </a:r>
            <a:r>
              <a:rPr sz="1700" b="1" dirty="0">
                <a:solidFill>
                  <a:srgbClr val="000080"/>
                </a:solidFill>
                <a:latin typeface="Consolas"/>
                <a:cs typeface="Consolas"/>
              </a:rPr>
              <a:t>p</a:t>
            </a:r>
            <a:r>
              <a:rPr sz="1700" spc="5" dirty="0">
                <a:latin typeface="Consolas"/>
                <a:cs typeface="Consolas"/>
              </a:rPr>
              <a:t>&gt;</a:t>
            </a:r>
            <a:endParaRPr sz="1700" dirty="0">
              <a:latin typeface="Consolas"/>
              <a:cs typeface="Consolas"/>
            </a:endParaRPr>
          </a:p>
          <a:p>
            <a:pPr marL="634365">
              <a:lnSpc>
                <a:spcPct val="100000"/>
              </a:lnSpc>
              <a:spcBef>
                <a:spcPts val="30"/>
              </a:spcBef>
            </a:pPr>
            <a:r>
              <a:rPr sz="1700" dirty="0">
                <a:latin typeface="Consolas"/>
                <a:cs typeface="Consolas"/>
              </a:rPr>
              <a:t>&lt;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h</a:t>
            </a:r>
            <a:r>
              <a:rPr sz="1700" b="1" dirty="0">
                <a:solidFill>
                  <a:srgbClr val="000080"/>
                </a:solidFill>
                <a:latin typeface="Consolas"/>
                <a:cs typeface="Consolas"/>
              </a:rPr>
              <a:t>2</a:t>
            </a:r>
            <a:r>
              <a:rPr sz="1700" spc="-5" dirty="0">
                <a:latin typeface="Consolas"/>
                <a:cs typeface="Consolas"/>
              </a:rPr>
              <a:t>&gt;Mij</a:t>
            </a:r>
            <a:r>
              <a:rPr sz="1700" spc="5" dirty="0">
                <a:latin typeface="Consolas"/>
                <a:cs typeface="Consolas"/>
              </a:rPr>
              <a:t>n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naa</a:t>
            </a:r>
            <a:r>
              <a:rPr sz="1700" spc="5" dirty="0">
                <a:latin typeface="Consolas"/>
                <a:cs typeface="Consolas"/>
              </a:rPr>
              <a:t>m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Consolas"/>
                <a:cs typeface="Consolas"/>
              </a:rPr>
              <a:t>i</a:t>
            </a:r>
            <a:r>
              <a:rPr sz="1700" spc="5" dirty="0">
                <a:latin typeface="Consolas"/>
                <a:cs typeface="Consolas"/>
              </a:rPr>
              <a:t>s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{</a:t>
            </a:r>
            <a:r>
              <a:rPr sz="1700" spc="5" dirty="0">
                <a:latin typeface="Consolas"/>
                <a:cs typeface="Consolas"/>
              </a:rPr>
              <a:t>{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nam</a:t>
            </a:r>
            <a:r>
              <a:rPr sz="1700" spc="5" dirty="0">
                <a:latin typeface="Consolas"/>
                <a:cs typeface="Consolas"/>
              </a:rPr>
              <a:t>e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}}&lt;</a:t>
            </a:r>
            <a:r>
              <a:rPr sz="1700" dirty="0">
                <a:latin typeface="Consolas"/>
                <a:cs typeface="Consolas"/>
              </a:rPr>
              <a:t>/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h</a:t>
            </a:r>
            <a:r>
              <a:rPr sz="1700" b="1" dirty="0">
                <a:solidFill>
                  <a:srgbClr val="000080"/>
                </a:solidFill>
                <a:latin typeface="Consolas"/>
                <a:cs typeface="Consolas"/>
              </a:rPr>
              <a:t>2</a:t>
            </a:r>
            <a:r>
              <a:rPr sz="1700" spc="5" dirty="0">
                <a:latin typeface="Consolas"/>
                <a:cs typeface="Consolas"/>
              </a:rPr>
              <a:t>&gt;</a:t>
            </a:r>
            <a:endParaRPr sz="1700" dirty="0">
              <a:latin typeface="Consolas"/>
              <a:cs typeface="Consolas"/>
            </a:endParaRPr>
          </a:p>
          <a:p>
            <a:pPr marL="634365">
              <a:lnSpc>
                <a:spcPct val="100000"/>
              </a:lnSpc>
              <a:spcBef>
                <a:spcPts val="35"/>
              </a:spcBef>
              <a:tabLst>
                <a:tab pos="3871595" algn="l"/>
              </a:tabLst>
            </a:pPr>
            <a:r>
              <a:rPr sz="1700" dirty="0">
                <a:latin typeface="Consolas"/>
                <a:cs typeface="Consolas"/>
              </a:rPr>
              <a:t>&lt;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h</a:t>
            </a:r>
            <a:r>
              <a:rPr sz="1700" b="1" dirty="0">
                <a:solidFill>
                  <a:srgbClr val="000080"/>
                </a:solidFill>
                <a:latin typeface="Consolas"/>
                <a:cs typeface="Consolas"/>
              </a:rPr>
              <a:t>2</a:t>
            </a:r>
            <a:r>
              <a:rPr sz="1700" spc="-5" dirty="0">
                <a:latin typeface="Consolas"/>
                <a:cs typeface="Consolas"/>
              </a:rPr>
              <a:t>&gt;Mij</a:t>
            </a:r>
            <a:r>
              <a:rPr sz="1700" spc="5" dirty="0">
                <a:latin typeface="Consolas"/>
                <a:cs typeface="Consolas"/>
              </a:rPr>
              <a:t>n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favoriet</a:t>
            </a:r>
            <a:r>
              <a:rPr sz="1700" spc="5" dirty="0">
                <a:latin typeface="Consolas"/>
                <a:cs typeface="Consolas"/>
              </a:rPr>
              <a:t>e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stede</a:t>
            </a:r>
            <a:r>
              <a:rPr sz="1700" spc="5" dirty="0">
                <a:latin typeface="Consolas"/>
                <a:cs typeface="Consolas"/>
              </a:rPr>
              <a:t>n</a:t>
            </a:r>
            <a:r>
              <a:rPr sz="1700" dirty="0">
                <a:latin typeface="Times New Roman"/>
                <a:cs typeface="Times New Roman"/>
              </a:rPr>
              <a:t>	</a:t>
            </a:r>
            <a:r>
              <a:rPr sz="1700" spc="-5" dirty="0">
                <a:latin typeface="Consolas"/>
                <a:cs typeface="Consolas"/>
              </a:rPr>
              <a:t>zij</a:t>
            </a:r>
            <a:r>
              <a:rPr sz="1700" spc="5" dirty="0">
                <a:latin typeface="Consolas"/>
                <a:cs typeface="Consolas"/>
              </a:rPr>
              <a:t>n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Consolas"/>
                <a:cs typeface="Consolas"/>
              </a:rPr>
              <a:t>:&lt;</a:t>
            </a:r>
            <a:r>
              <a:rPr sz="1700" spc="-5" dirty="0">
                <a:latin typeface="Consolas"/>
                <a:cs typeface="Consolas"/>
              </a:rPr>
              <a:t>/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h</a:t>
            </a:r>
            <a:r>
              <a:rPr sz="1700" b="1" dirty="0">
                <a:solidFill>
                  <a:srgbClr val="000080"/>
                </a:solidFill>
                <a:latin typeface="Consolas"/>
                <a:cs typeface="Consolas"/>
              </a:rPr>
              <a:t>2</a:t>
            </a:r>
            <a:r>
              <a:rPr sz="1700" spc="5" dirty="0">
                <a:latin typeface="Consolas"/>
                <a:cs typeface="Consolas"/>
              </a:rPr>
              <a:t>&gt;</a:t>
            </a:r>
            <a:endParaRPr sz="1700" dirty="0">
              <a:latin typeface="Consolas"/>
              <a:cs typeface="Consolas"/>
            </a:endParaRPr>
          </a:p>
          <a:p>
            <a:pPr marL="634365">
              <a:lnSpc>
                <a:spcPct val="100000"/>
              </a:lnSpc>
              <a:spcBef>
                <a:spcPts val="40"/>
              </a:spcBef>
            </a:pPr>
            <a:r>
              <a:rPr sz="1700" spc="5" dirty="0">
                <a:latin typeface="Consolas"/>
                <a:cs typeface="Consolas"/>
              </a:rPr>
              <a:t>…</a:t>
            </a:r>
            <a:endParaRPr sz="1700" dirty="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84300" y="472182"/>
            <a:ext cx="8633854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3885" algn="ctr">
              <a:lnSpc>
                <a:spcPct val="100000"/>
              </a:lnSpc>
            </a:pPr>
            <a:r>
              <a:rPr spc="15" dirty="0"/>
              <a:t>Checkpoint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08100" y="1946100"/>
            <a:ext cx="6426835" cy="23211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lang="nl-NL" sz="1950" spc="-20" dirty="0" err="1">
                <a:latin typeface="Verdana"/>
                <a:cs typeface="Verdana"/>
              </a:rPr>
              <a:t>Conditional</a:t>
            </a:r>
            <a:r>
              <a:rPr lang="nl-NL" sz="1950" spc="-20" dirty="0">
                <a:latin typeface="Verdana"/>
                <a:cs typeface="Verdana"/>
              </a:rPr>
              <a:t> </a:t>
            </a:r>
            <a:r>
              <a:rPr sz="1950" spc="-20" dirty="0">
                <a:latin typeface="Verdana"/>
                <a:cs typeface="Verdana"/>
              </a:rPr>
              <a:t>statemen</a:t>
            </a:r>
            <a:r>
              <a:rPr sz="1950" spc="-10" dirty="0">
                <a:latin typeface="Verdana"/>
                <a:cs typeface="Verdana"/>
              </a:rPr>
              <a:t>t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via</a:t>
            </a:r>
            <a:r>
              <a:rPr lang="en-US" sz="1950" spc="170" dirty="0">
                <a:latin typeface="Times New Roman"/>
                <a:cs typeface="Times New Roman"/>
              </a:rPr>
              <a:t> </a:t>
            </a:r>
            <a:r>
              <a:rPr lang="en-US" sz="1950" spc="-20" dirty="0">
                <a:latin typeface="Courier New"/>
                <a:cs typeface="Courier New"/>
              </a:rPr>
              <a:t>*</a:t>
            </a:r>
            <a:r>
              <a:rPr lang="en-US" sz="1950" spc="-20" dirty="0" err="1">
                <a:latin typeface="Courier New"/>
                <a:cs typeface="Courier New"/>
              </a:rPr>
              <a:t>ngIf</a:t>
            </a:r>
            <a:endParaRPr sz="1950" dirty="0">
              <a:latin typeface="Courier New"/>
              <a:cs typeface="Courier New"/>
            </a:endParaRPr>
          </a:p>
          <a:p>
            <a:pPr marL="353695" indent="-340995">
              <a:lnSpc>
                <a:spcPct val="100000"/>
              </a:lnSpc>
              <a:spcBef>
                <a:spcPts val="1620"/>
              </a:spcBef>
              <a:buFont typeface="Verdana"/>
              <a:buChar char="•"/>
              <a:tabLst>
                <a:tab pos="354330" algn="l"/>
              </a:tabLst>
            </a:pPr>
            <a:r>
              <a:rPr lang="nl-NL" sz="1950" spc="-15" dirty="0">
                <a:highlight>
                  <a:srgbClr val="FFFF00"/>
                </a:highlight>
                <a:latin typeface="Verdana"/>
                <a:cs typeface="Verdana"/>
              </a:rPr>
              <a:t>E</a:t>
            </a:r>
            <a:r>
              <a:rPr sz="1950" spc="-15" dirty="0" err="1">
                <a:highlight>
                  <a:srgbClr val="FFFF00"/>
                </a:highlight>
                <a:latin typeface="Verdana"/>
                <a:cs typeface="Verdana"/>
              </a:rPr>
              <a:t>xtern</a:t>
            </a:r>
            <a:r>
              <a:rPr lang="nl-NL" sz="1950" spc="-15" dirty="0">
                <a:highlight>
                  <a:srgbClr val="FFFF00"/>
                </a:highlight>
                <a:latin typeface="Verdana"/>
                <a:cs typeface="Verdana"/>
              </a:rPr>
              <a:t>al</a:t>
            </a:r>
            <a:r>
              <a:rPr sz="1950" spc="185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1950" spc="-20" dirty="0">
                <a:highlight>
                  <a:srgbClr val="FFFF00"/>
                </a:highlight>
                <a:latin typeface="Verdana"/>
                <a:cs typeface="Verdana"/>
              </a:rPr>
              <a:t>HTM</a:t>
            </a:r>
            <a:r>
              <a:rPr sz="1950" spc="-165" dirty="0">
                <a:highlight>
                  <a:srgbClr val="FFFF00"/>
                </a:highlight>
                <a:latin typeface="Verdana"/>
                <a:cs typeface="Verdana"/>
              </a:rPr>
              <a:t>L</a:t>
            </a:r>
            <a:r>
              <a:rPr sz="1950" spc="-20" dirty="0">
                <a:highlight>
                  <a:srgbClr val="FFFF00"/>
                </a:highlight>
                <a:latin typeface="Verdana"/>
                <a:cs typeface="Verdana"/>
              </a:rPr>
              <a:t>-templates</a:t>
            </a:r>
            <a:endParaRPr lang="nl-NL" sz="1950" spc="-20" dirty="0">
              <a:highlight>
                <a:srgbClr val="FFFF00"/>
              </a:highlight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1620"/>
              </a:spcBef>
              <a:buFont typeface="Verdana"/>
              <a:buChar char="•"/>
              <a:tabLst>
                <a:tab pos="354330" algn="l"/>
              </a:tabLst>
            </a:pPr>
            <a:r>
              <a:rPr lang="en-US" sz="1950" spc="-20" dirty="0">
                <a:highlight>
                  <a:srgbClr val="FFFF00"/>
                </a:highlight>
                <a:latin typeface="Verdana"/>
                <a:cs typeface="Verdana"/>
              </a:rPr>
              <a:t>Use Model</a:t>
            </a:r>
            <a:endParaRPr lang="nl-NL" sz="1950" spc="-20" dirty="0">
              <a:highlight>
                <a:srgbClr val="FFFF00"/>
              </a:highlight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1620"/>
              </a:spcBef>
              <a:buFont typeface="Verdana"/>
              <a:buChar char="•"/>
              <a:tabLst>
                <a:tab pos="354330" algn="l"/>
              </a:tabLst>
            </a:pPr>
            <a:endParaRPr lang="en-US" sz="1950" spc="-20" dirty="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1620"/>
              </a:spcBef>
              <a:buFont typeface="Verdana"/>
              <a:buChar char="•"/>
              <a:tabLst>
                <a:tab pos="354330" algn="l"/>
              </a:tabLst>
            </a:pPr>
            <a:r>
              <a:rPr lang="en-US" sz="1950" b="1" spc="-20" dirty="0">
                <a:latin typeface="Verdana"/>
                <a:cs typeface="Verdana"/>
              </a:rPr>
              <a:t>See 2c + 2d + 2e</a:t>
            </a:r>
            <a:endParaRPr sz="1950" b="1" dirty="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057521" y="4632198"/>
            <a:ext cx="3313176" cy="21762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346846" y="5646087"/>
            <a:ext cx="3412490" cy="7309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nl-NL" sz="4750" b="1" dirty="0" err="1">
                <a:latin typeface="Arial"/>
                <a:cs typeface="Arial"/>
              </a:rPr>
              <a:t>Exercise</a:t>
            </a:r>
            <a:r>
              <a:rPr sz="4750" b="1" dirty="0">
                <a:latin typeface="Arial"/>
                <a:cs typeface="Arial"/>
              </a:rPr>
              <a:t>….</a:t>
            </a:r>
            <a:endParaRPr sz="475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2333625"/>
            <a:ext cx="5213985" cy="16706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7180"/>
              </a:lnSpc>
            </a:pPr>
            <a:r>
              <a:rPr sz="5950" spc="-5" dirty="0">
                <a:latin typeface="Verdana"/>
                <a:cs typeface="Verdana"/>
              </a:rPr>
              <a:t>Use</a:t>
            </a:r>
            <a:r>
              <a:rPr sz="5950" dirty="0">
                <a:latin typeface="Verdana"/>
                <a:cs typeface="Verdana"/>
              </a:rPr>
              <a:t>r</a:t>
            </a:r>
            <a:r>
              <a:rPr sz="5950" spc="625" dirty="0">
                <a:latin typeface="Times New Roman"/>
                <a:cs typeface="Times New Roman"/>
              </a:rPr>
              <a:t> </a:t>
            </a:r>
            <a:r>
              <a:rPr sz="5950" spc="-10" dirty="0">
                <a:latin typeface="Verdana"/>
                <a:cs typeface="Verdana"/>
              </a:rPr>
              <a:t>inpu</a:t>
            </a:r>
            <a:r>
              <a:rPr sz="5950" dirty="0">
                <a:latin typeface="Verdana"/>
                <a:cs typeface="Verdana"/>
              </a:rPr>
              <a:t>t</a:t>
            </a:r>
            <a:r>
              <a:rPr sz="5950" spc="645" dirty="0">
                <a:latin typeface="Times New Roman"/>
                <a:cs typeface="Times New Roman"/>
              </a:rPr>
              <a:t> </a:t>
            </a:r>
            <a:r>
              <a:rPr sz="5950" dirty="0">
                <a:latin typeface="Verdana"/>
                <a:cs typeface="Verdana"/>
              </a:rPr>
              <a:t>en</a:t>
            </a:r>
            <a:r>
              <a:rPr sz="5950" dirty="0">
                <a:latin typeface="Times New Roman"/>
                <a:cs typeface="Times New Roman"/>
              </a:rPr>
              <a:t> </a:t>
            </a:r>
            <a:r>
              <a:rPr sz="5950" dirty="0">
                <a:latin typeface="Verdana"/>
                <a:cs typeface="Verdana"/>
              </a:rPr>
              <a:t>e</a:t>
            </a:r>
            <a:r>
              <a:rPr sz="5950" spc="-60" dirty="0">
                <a:latin typeface="Verdana"/>
                <a:cs typeface="Verdana"/>
              </a:rPr>
              <a:t>v</a:t>
            </a:r>
            <a:r>
              <a:rPr sz="5950" dirty="0">
                <a:latin typeface="Verdana"/>
                <a:cs typeface="Verdana"/>
              </a:rPr>
              <a:t>ent</a:t>
            </a:r>
            <a:r>
              <a:rPr sz="5950" spc="625" dirty="0">
                <a:latin typeface="Times New Roman"/>
                <a:cs typeface="Times New Roman"/>
              </a:rPr>
              <a:t> </a:t>
            </a:r>
            <a:r>
              <a:rPr sz="5950" spc="-5" dirty="0">
                <a:latin typeface="Verdana"/>
                <a:cs typeface="Verdana"/>
              </a:rPr>
              <a:t>binding</a:t>
            </a:r>
            <a:endParaRPr sz="5950" dirty="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36104" y="5121217"/>
            <a:ext cx="8225396" cy="7181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65"/>
              </a:lnSpc>
            </a:pPr>
            <a:r>
              <a:rPr lang="nl-NL" sz="2350" spc="-45" dirty="0" err="1">
                <a:latin typeface="Verdana"/>
                <a:cs typeface="Verdana"/>
              </a:rPr>
              <a:t>React</a:t>
            </a:r>
            <a:r>
              <a:rPr lang="nl-NL" sz="2350" spc="-45" dirty="0">
                <a:latin typeface="Verdana"/>
                <a:cs typeface="Verdana"/>
              </a:rPr>
              <a:t> on</a:t>
            </a:r>
            <a:r>
              <a:rPr sz="2350" spc="245" dirty="0">
                <a:latin typeface="Times New Roman"/>
                <a:cs typeface="Times New Roman"/>
              </a:rPr>
              <a:t> </a:t>
            </a:r>
            <a:r>
              <a:rPr sz="2350" spc="10" dirty="0">
                <a:latin typeface="Verdana"/>
                <a:cs typeface="Verdana"/>
              </a:rPr>
              <a:t>op</a:t>
            </a:r>
            <a:r>
              <a:rPr sz="2350" spc="254" dirty="0">
                <a:latin typeface="Times New Roman"/>
                <a:cs typeface="Times New Roman"/>
              </a:rPr>
              <a:t> </a:t>
            </a:r>
            <a:r>
              <a:rPr sz="2350" b="1" spc="10" dirty="0">
                <a:latin typeface="Verdana"/>
                <a:cs typeface="Verdana"/>
              </a:rPr>
              <a:t>mouse</a:t>
            </a:r>
            <a:r>
              <a:rPr lang="nl-NL" sz="2350" b="1" spc="10" dirty="0">
                <a:latin typeface="Verdana"/>
                <a:cs typeface="Verdana"/>
              </a:rPr>
              <a:t>-clicks</a:t>
            </a:r>
            <a:r>
              <a:rPr sz="2350" b="1" spc="10" dirty="0">
                <a:latin typeface="Verdana"/>
                <a:cs typeface="Verdana"/>
              </a:rPr>
              <a:t>,</a:t>
            </a:r>
            <a:r>
              <a:rPr sz="2350" b="1" spc="250" dirty="0">
                <a:latin typeface="Times New Roman"/>
                <a:cs typeface="Times New Roman"/>
              </a:rPr>
              <a:t> </a:t>
            </a:r>
            <a:r>
              <a:rPr sz="2350" b="1" spc="-15" dirty="0">
                <a:latin typeface="Verdana"/>
                <a:cs typeface="Verdana"/>
              </a:rPr>
              <a:t>k</a:t>
            </a:r>
            <a:r>
              <a:rPr sz="2350" b="1" spc="10" dirty="0">
                <a:latin typeface="Verdana"/>
                <a:cs typeface="Verdana"/>
              </a:rPr>
              <a:t>eyboard,</a:t>
            </a:r>
            <a:r>
              <a:rPr sz="2350" b="1" spc="250" dirty="0">
                <a:latin typeface="Times New Roman"/>
                <a:cs typeface="Times New Roman"/>
              </a:rPr>
              <a:t> </a:t>
            </a:r>
            <a:r>
              <a:rPr sz="2350" b="1" spc="-15" dirty="0">
                <a:latin typeface="Verdana"/>
                <a:cs typeface="Verdana"/>
              </a:rPr>
              <a:t>h</a:t>
            </a:r>
            <a:r>
              <a:rPr sz="2350" b="1" spc="10" dirty="0">
                <a:latin typeface="Verdana"/>
                <a:cs typeface="Verdana"/>
              </a:rPr>
              <a:t>yperlinks</a:t>
            </a:r>
            <a:r>
              <a:rPr sz="2350" b="1" spc="270" dirty="0">
                <a:latin typeface="Times New Roman"/>
                <a:cs typeface="Times New Roman"/>
              </a:rPr>
              <a:t> </a:t>
            </a:r>
            <a:r>
              <a:rPr lang="nl-NL" sz="2350" spc="10" dirty="0">
                <a:latin typeface="Verdana"/>
                <a:cs typeface="Verdana"/>
              </a:rPr>
              <a:t>ect</a:t>
            </a:r>
            <a:r>
              <a:rPr lang="nl-NL" sz="2350" spc="15" dirty="0">
                <a:latin typeface="Verdana"/>
                <a:cs typeface="Verdana"/>
              </a:rPr>
              <a:t>…</a:t>
            </a:r>
            <a:endParaRPr sz="235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84300" y="472182"/>
            <a:ext cx="8633854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3885" algn="ctr">
              <a:lnSpc>
                <a:spcPct val="100000"/>
              </a:lnSpc>
            </a:pPr>
            <a:r>
              <a:rPr spc="10" dirty="0"/>
              <a:t>Event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0" dirty="0"/>
              <a:t>bindin</a:t>
            </a:r>
            <a:r>
              <a:rPr spc="15" dirty="0"/>
              <a:t>g</a:t>
            </a:r>
            <a:r>
              <a:rPr spc="275" dirty="0">
                <a:latin typeface="Times New Roman"/>
                <a:cs typeface="Times New Roman"/>
              </a:rPr>
              <a:t> </a:t>
            </a:r>
            <a:r>
              <a:rPr spc="10" dirty="0"/>
              <a:t>syntaxis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77368" y="2308805"/>
            <a:ext cx="4283722" cy="592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nl-NL" sz="1950" spc="-20" dirty="0" err="1">
                <a:latin typeface="Verdana"/>
                <a:cs typeface="Verdana"/>
              </a:rPr>
              <a:t>Use</a:t>
            </a:r>
            <a:r>
              <a:rPr lang="nl-NL" sz="1950" spc="-20" dirty="0">
                <a:latin typeface="Verdana"/>
                <a:cs typeface="Verdana"/>
              </a:rPr>
              <a:t> </a:t>
            </a:r>
            <a:r>
              <a:rPr lang="nl-NL" sz="1950" spc="-20" dirty="0" err="1">
                <a:latin typeface="Verdana"/>
                <a:cs typeface="Verdana"/>
              </a:rPr>
              <a:t>round</a:t>
            </a:r>
            <a:r>
              <a:rPr lang="nl-NL" sz="1950" spc="-20" dirty="0">
                <a:latin typeface="Verdana"/>
                <a:cs typeface="Verdana"/>
              </a:rPr>
              <a:t> </a:t>
            </a:r>
            <a:r>
              <a:rPr lang="nl-NL" sz="1950" spc="-20" dirty="0" err="1">
                <a:latin typeface="Verdana"/>
                <a:cs typeface="Verdana"/>
              </a:rPr>
              <a:t>brackets</a:t>
            </a:r>
            <a:r>
              <a:rPr lang="nl-NL" sz="1950" spc="-20" dirty="0">
                <a:latin typeface="Verdana"/>
                <a:cs typeface="Verdana"/>
              </a:rPr>
              <a:t> </a:t>
            </a:r>
            <a:r>
              <a:rPr lang="nl-NL" sz="1950" spc="-20" dirty="0" err="1">
                <a:latin typeface="Verdana"/>
                <a:cs typeface="Verdana"/>
              </a:rPr>
              <a:t>for</a:t>
            </a:r>
            <a:r>
              <a:rPr lang="nl-NL" sz="1950" spc="-20" dirty="0">
                <a:latin typeface="Verdana"/>
                <a:cs typeface="Verdana"/>
              </a:rPr>
              <a:t> </a:t>
            </a:r>
            <a:r>
              <a:rPr sz="1950" spc="-20" dirty="0">
                <a:latin typeface="Verdana"/>
                <a:cs typeface="Verdana"/>
              </a:rPr>
              <a:t>e</a:t>
            </a:r>
            <a:r>
              <a:rPr sz="1950" spc="-35" dirty="0">
                <a:latin typeface="Verdana"/>
                <a:cs typeface="Verdana"/>
              </a:rPr>
              <a:t>v</a:t>
            </a:r>
            <a:r>
              <a:rPr sz="1950" spc="-20" dirty="0">
                <a:latin typeface="Verdana"/>
                <a:cs typeface="Verdana"/>
              </a:rPr>
              <a:t>ents:</a:t>
            </a:r>
            <a:endParaRPr sz="195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900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66584" y="3959236"/>
            <a:ext cx="814069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-25" dirty="0">
                <a:latin typeface="Courier New"/>
                <a:cs typeface="Courier New"/>
              </a:rPr>
              <a:t>&lt;div</a:t>
            </a:r>
            <a:endParaRPr sz="2600" dirty="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252613" y="3959236"/>
            <a:ext cx="6134735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b="1" spc="-25" dirty="0">
                <a:solidFill>
                  <a:srgbClr val="FF0000"/>
                </a:solidFill>
                <a:latin typeface="Courier New"/>
                <a:cs typeface="Courier New"/>
              </a:rPr>
              <a:t>(click</a:t>
            </a:r>
            <a:r>
              <a:rPr sz="2600" b="1" spc="-30" dirty="0">
                <a:solidFill>
                  <a:srgbClr val="FF0000"/>
                </a:solidFill>
                <a:latin typeface="Courier New"/>
                <a:cs typeface="Courier New"/>
              </a:rPr>
              <a:t>)</a:t>
            </a:r>
            <a:r>
              <a:rPr sz="2600" spc="-25" dirty="0">
                <a:latin typeface="Courier New"/>
                <a:cs typeface="Courier New"/>
              </a:rPr>
              <a:t>=“handleClick()”&gt;…&lt;/div&gt;</a:t>
            </a:r>
            <a:endParaRPr sz="2600" dirty="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66572" y="4907176"/>
            <a:ext cx="814069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-25" dirty="0">
                <a:latin typeface="Courier New"/>
                <a:cs typeface="Courier New"/>
              </a:rPr>
              <a:t>&lt;div</a:t>
            </a:r>
            <a:endParaRPr sz="2600" dirty="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252613" y="4907178"/>
            <a:ext cx="4952365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b="1" spc="-25" dirty="0">
                <a:solidFill>
                  <a:srgbClr val="FF0000"/>
                </a:solidFill>
                <a:latin typeface="Courier New"/>
                <a:cs typeface="Courier New"/>
              </a:rPr>
              <a:t>(blur)</a:t>
            </a:r>
            <a:r>
              <a:rPr sz="2600" spc="-25" dirty="0">
                <a:latin typeface="Courier New"/>
                <a:cs typeface="Courier New"/>
              </a:rPr>
              <a:t>=“onBlur()”&gt;…&lt;/div&gt;</a:t>
            </a:r>
            <a:endParaRPr sz="2600" dirty="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021210" y="6727935"/>
            <a:ext cx="342900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-180" dirty="0">
                <a:latin typeface="Arial"/>
                <a:cs typeface="Arial"/>
              </a:rPr>
              <a:t>P</a:t>
            </a:r>
            <a:r>
              <a:rPr sz="1300" spc="-5" dirty="0">
                <a:latin typeface="Arial"/>
                <a:cs typeface="Arial"/>
              </a:rPr>
              <a:t>.</a:t>
            </a:r>
            <a:r>
              <a:rPr sz="1300" spc="-15" dirty="0">
                <a:latin typeface="Arial"/>
                <a:cs typeface="Arial"/>
              </a:rPr>
              <a:t>8</a:t>
            </a:r>
            <a:r>
              <a:rPr sz="1300" spc="-10" dirty="0">
                <a:latin typeface="Arial"/>
                <a:cs typeface="Arial"/>
              </a:rPr>
              <a:t>0</a:t>
            </a:r>
            <a:endParaRPr sz="13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84300" y="472182"/>
            <a:ext cx="8633854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3885" algn="ctr">
              <a:lnSpc>
                <a:spcPct val="100000"/>
              </a:lnSpc>
            </a:pPr>
            <a:r>
              <a:rPr spc="10" dirty="0"/>
              <a:t>DOM-events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412126" y="6745461"/>
            <a:ext cx="3900804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u="heavy" spc="-15" dirty="0">
                <a:solidFill>
                  <a:srgbClr val="FF0000"/>
                </a:solidFill>
                <a:latin typeface="Arial"/>
                <a:cs typeface="Arial"/>
              </a:rPr>
              <a:t>https://develope</a:t>
            </a:r>
            <a:r>
              <a:rPr sz="1300" u="heavy" spc="-80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1300" u="heavy" spc="-5" dirty="0">
                <a:solidFill>
                  <a:srgbClr val="FF0000"/>
                </a:solidFill>
                <a:latin typeface="Arial"/>
                <a:cs typeface="Arial"/>
              </a:rPr>
              <a:t>.</a:t>
            </a:r>
            <a:r>
              <a:rPr sz="1300" u="heavy" spc="-15" dirty="0">
                <a:solidFill>
                  <a:srgbClr val="FF0000"/>
                </a:solidFill>
                <a:latin typeface="Arial"/>
                <a:cs typeface="Arial"/>
              </a:rPr>
              <a:t>mozilla.org/en-US/docs/</a:t>
            </a:r>
            <a:r>
              <a:rPr sz="1300" u="heavy" spc="-40" dirty="0">
                <a:solidFill>
                  <a:srgbClr val="FF0000"/>
                </a:solidFill>
                <a:latin typeface="Arial"/>
                <a:cs typeface="Arial"/>
              </a:rPr>
              <a:t>W</a:t>
            </a:r>
            <a:r>
              <a:rPr sz="1300" u="heavy" spc="-15" dirty="0">
                <a:solidFill>
                  <a:srgbClr val="FF0000"/>
                </a:solidFill>
                <a:latin typeface="Arial"/>
                <a:cs typeface="Arial"/>
              </a:rPr>
              <a:t>eb/Events</a:t>
            </a:r>
            <a:endParaRPr sz="13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82152" y="2235708"/>
            <a:ext cx="6800846" cy="23454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354720" y="4567428"/>
            <a:ext cx="6828278" cy="20162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373011" y="6565392"/>
            <a:ext cx="6809987" cy="1051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16447" y="422267"/>
            <a:ext cx="6932413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sz="2750" b="1" spc="15" dirty="0">
                <a:latin typeface="Verdana"/>
                <a:cs typeface="Verdana"/>
              </a:rPr>
              <a:t>W</a:t>
            </a:r>
            <a:r>
              <a:rPr lang="nl-NL" sz="2750" b="1" spc="15" dirty="0">
                <a:latin typeface="Verdana"/>
                <a:cs typeface="Verdana"/>
              </a:rPr>
              <a:t>h</a:t>
            </a:r>
            <a:r>
              <a:rPr sz="2750" b="1" spc="15" dirty="0">
                <a:latin typeface="Verdana"/>
                <a:cs typeface="Verdana"/>
              </a:rPr>
              <a:t>a</a:t>
            </a:r>
            <a:r>
              <a:rPr sz="2750" b="1" spc="10" dirty="0">
                <a:latin typeface="Verdana"/>
                <a:cs typeface="Verdana"/>
              </a:rPr>
              <a:t>t</a:t>
            </a:r>
            <a:r>
              <a:rPr sz="2750" b="1" spc="260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is</a:t>
            </a:r>
            <a:r>
              <a:rPr sz="2750" b="1" spc="27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databinding</a:t>
            </a:r>
            <a:r>
              <a:rPr lang="nl-NL" sz="2750" b="1" spc="15" dirty="0">
                <a:latin typeface="Verdana"/>
                <a:cs typeface="Verdana"/>
              </a:rPr>
              <a:t>?</a:t>
            </a:r>
            <a:endParaRPr sz="2750" dirty="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66584" y="1684325"/>
            <a:ext cx="8709025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lang="nl-NL" sz="3000" dirty="0">
                <a:latin typeface="Verdana"/>
                <a:cs typeface="Verdana"/>
              </a:rPr>
              <a:t>Show data in </a:t>
            </a:r>
            <a:r>
              <a:rPr lang="nl-NL" sz="3000" dirty="0" err="1">
                <a:latin typeface="Verdana"/>
                <a:cs typeface="Verdana"/>
              </a:rPr>
              <a:t>the</a:t>
            </a:r>
            <a:r>
              <a:rPr lang="nl-NL" sz="3000" dirty="0">
                <a:latin typeface="Verdana"/>
                <a:cs typeface="Verdana"/>
              </a:rPr>
              <a:t> </a:t>
            </a:r>
            <a:r>
              <a:rPr sz="3000" dirty="0">
                <a:latin typeface="Verdana"/>
                <a:cs typeface="Verdana"/>
              </a:rPr>
              <a:t>user</a:t>
            </a:r>
            <a:r>
              <a:rPr sz="3000" spc="310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Verdana"/>
                <a:cs typeface="Verdana"/>
              </a:rPr>
              <a:t>interface</a:t>
            </a:r>
            <a:endParaRPr sz="3000" dirty="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66584" y="2466888"/>
            <a:ext cx="4116070" cy="1049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3000" spc="-5" dirty="0">
                <a:latin typeface="Verdana"/>
                <a:cs typeface="Verdana"/>
              </a:rPr>
              <a:t>D</a:t>
            </a:r>
            <a:r>
              <a:rPr sz="3000" dirty="0">
                <a:latin typeface="Verdana"/>
                <a:cs typeface="Verdana"/>
              </a:rPr>
              <a:t>ata</a:t>
            </a:r>
            <a:r>
              <a:rPr sz="3000" spc="320" dirty="0">
                <a:latin typeface="Times New Roman"/>
                <a:cs typeface="Times New Roman"/>
              </a:rPr>
              <a:t> </a:t>
            </a:r>
            <a:r>
              <a:rPr lang="nl-NL" sz="3000" dirty="0" err="1">
                <a:latin typeface="Verdana"/>
                <a:cs typeface="Verdana"/>
              </a:rPr>
              <a:t>comes</a:t>
            </a:r>
            <a:r>
              <a:rPr lang="nl-NL" sz="3000" dirty="0">
                <a:latin typeface="Verdana"/>
                <a:cs typeface="Verdana"/>
              </a:rPr>
              <a:t> </a:t>
            </a:r>
            <a:r>
              <a:rPr lang="nl-NL" sz="3000" dirty="0" err="1">
                <a:latin typeface="Verdana"/>
                <a:cs typeface="Verdana"/>
              </a:rPr>
              <a:t>from</a:t>
            </a:r>
            <a:r>
              <a:rPr sz="3000" spc="31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Verdana"/>
                <a:cs typeface="Verdana"/>
              </a:rPr>
              <a:t>:</a:t>
            </a:r>
          </a:p>
          <a:p>
            <a:pPr marL="962025" lvl="1" indent="-283845">
              <a:lnSpc>
                <a:spcPct val="100000"/>
              </a:lnSpc>
              <a:spcBef>
                <a:spcPts val="2045"/>
              </a:spcBef>
              <a:buFont typeface="Wingdings"/>
              <a:buChar char=""/>
              <a:tabLst>
                <a:tab pos="962660" algn="l"/>
              </a:tabLst>
            </a:pPr>
            <a:r>
              <a:rPr sz="2150" spc="-5" dirty="0">
                <a:latin typeface="Verdana"/>
                <a:cs typeface="Verdana"/>
              </a:rPr>
              <a:t>Controlle</a:t>
            </a:r>
            <a:r>
              <a:rPr sz="2150" dirty="0">
                <a:latin typeface="Verdana"/>
                <a:cs typeface="Verdana"/>
              </a:rPr>
              <a:t>r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/</a:t>
            </a:r>
            <a:r>
              <a:rPr sz="2150" spc="22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class</a:t>
            </a:r>
            <a:endParaRPr sz="2150" dirty="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32573" y="3725818"/>
            <a:ext cx="2701925" cy="14542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5910" indent="-283210">
              <a:lnSpc>
                <a:spcPct val="100000"/>
              </a:lnSpc>
              <a:buFont typeface="Wingdings"/>
              <a:buChar char=""/>
              <a:tabLst>
                <a:tab pos="296545" algn="l"/>
              </a:tabLst>
            </a:pPr>
            <a:r>
              <a:rPr sz="2150" dirty="0">
                <a:latin typeface="Verdana"/>
                <a:cs typeface="Verdana"/>
              </a:rPr>
              <a:t>Database</a:t>
            </a:r>
          </a:p>
          <a:p>
            <a:pPr marL="295910" indent="-283210">
              <a:lnSpc>
                <a:spcPct val="100000"/>
              </a:lnSpc>
              <a:spcBef>
                <a:spcPts val="1814"/>
              </a:spcBef>
              <a:buFont typeface="Wingdings"/>
              <a:buChar char=""/>
              <a:tabLst>
                <a:tab pos="296545" algn="l"/>
              </a:tabLst>
            </a:pPr>
            <a:r>
              <a:rPr sz="2150" dirty="0">
                <a:latin typeface="Verdana"/>
                <a:cs typeface="Verdana"/>
              </a:rPr>
              <a:t>User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input</a:t>
            </a:r>
            <a:endParaRPr sz="2150" dirty="0">
              <a:latin typeface="Verdana"/>
              <a:cs typeface="Verdana"/>
            </a:endParaRPr>
          </a:p>
          <a:p>
            <a:pPr marL="295910" indent="-283210">
              <a:lnSpc>
                <a:spcPct val="100000"/>
              </a:lnSpc>
              <a:spcBef>
                <a:spcPts val="1825"/>
              </a:spcBef>
              <a:buFont typeface="Wingdings"/>
              <a:buChar char=""/>
              <a:tabLst>
                <a:tab pos="296545" algn="l"/>
              </a:tabLst>
            </a:pPr>
            <a:r>
              <a:rPr lang="nl-NL" sz="2150" dirty="0" err="1">
                <a:latin typeface="Verdana"/>
                <a:cs typeface="Verdana"/>
              </a:rPr>
              <a:t>Other</a:t>
            </a:r>
            <a:r>
              <a:rPr sz="2150" spc="195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system</a:t>
            </a:r>
            <a:r>
              <a:rPr lang="nl-NL" sz="2150" spc="-5" dirty="0">
                <a:latin typeface="Verdana"/>
                <a:cs typeface="Verdana"/>
              </a:rPr>
              <a:t>s</a:t>
            </a:r>
            <a:endParaRPr sz="2150" dirty="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171571" y="3493011"/>
            <a:ext cx="1787651" cy="11963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166238" y="3487684"/>
            <a:ext cx="1797685" cy="1207135"/>
          </a:xfrm>
          <a:custGeom>
            <a:avLst/>
            <a:gdLst/>
            <a:ahLst/>
            <a:cxnLst/>
            <a:rect l="l" t="t" r="r" b="b"/>
            <a:pathLst>
              <a:path w="1797684" h="1207135">
                <a:moveTo>
                  <a:pt x="1795271" y="0"/>
                </a:moveTo>
                <a:lnTo>
                  <a:pt x="2285" y="0"/>
                </a:lnTo>
                <a:lnTo>
                  <a:pt x="0" y="2285"/>
                </a:lnTo>
                <a:lnTo>
                  <a:pt x="0" y="1204715"/>
                </a:lnTo>
                <a:lnTo>
                  <a:pt x="2285" y="1207001"/>
                </a:lnTo>
                <a:lnTo>
                  <a:pt x="1795271" y="1207001"/>
                </a:lnTo>
                <a:lnTo>
                  <a:pt x="1797557" y="1204715"/>
                </a:lnTo>
                <a:lnTo>
                  <a:pt x="1797557" y="1201667"/>
                </a:lnTo>
                <a:lnTo>
                  <a:pt x="5334" y="1201667"/>
                </a:lnTo>
                <a:lnTo>
                  <a:pt x="5334" y="5327"/>
                </a:lnTo>
                <a:lnTo>
                  <a:pt x="1797557" y="5327"/>
                </a:lnTo>
                <a:lnTo>
                  <a:pt x="1797557" y="2285"/>
                </a:lnTo>
                <a:lnTo>
                  <a:pt x="1795271" y="0"/>
                </a:lnTo>
                <a:close/>
              </a:path>
              <a:path w="1797684" h="1207135">
                <a:moveTo>
                  <a:pt x="1792986" y="5327"/>
                </a:moveTo>
                <a:lnTo>
                  <a:pt x="1792986" y="1201667"/>
                </a:lnTo>
                <a:lnTo>
                  <a:pt x="1797557" y="1201667"/>
                </a:lnTo>
                <a:lnTo>
                  <a:pt x="1797557" y="5333"/>
                </a:lnTo>
                <a:lnTo>
                  <a:pt x="1792986" y="53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171571" y="3493011"/>
            <a:ext cx="1787651" cy="11963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166238" y="3487684"/>
            <a:ext cx="1797685" cy="1207135"/>
          </a:xfrm>
          <a:custGeom>
            <a:avLst/>
            <a:gdLst/>
            <a:ahLst/>
            <a:cxnLst/>
            <a:rect l="l" t="t" r="r" b="b"/>
            <a:pathLst>
              <a:path w="1797684" h="1207135">
                <a:moveTo>
                  <a:pt x="1795271" y="0"/>
                </a:moveTo>
                <a:lnTo>
                  <a:pt x="2285" y="0"/>
                </a:lnTo>
                <a:lnTo>
                  <a:pt x="0" y="2285"/>
                </a:lnTo>
                <a:lnTo>
                  <a:pt x="0" y="1204715"/>
                </a:lnTo>
                <a:lnTo>
                  <a:pt x="2285" y="1207001"/>
                </a:lnTo>
                <a:lnTo>
                  <a:pt x="1795271" y="1207001"/>
                </a:lnTo>
                <a:lnTo>
                  <a:pt x="1797557" y="1204715"/>
                </a:lnTo>
                <a:lnTo>
                  <a:pt x="1797557" y="1201667"/>
                </a:lnTo>
                <a:lnTo>
                  <a:pt x="10667" y="1201667"/>
                </a:lnTo>
                <a:lnTo>
                  <a:pt x="5333" y="1196333"/>
                </a:lnTo>
                <a:lnTo>
                  <a:pt x="10667" y="1196333"/>
                </a:lnTo>
                <a:lnTo>
                  <a:pt x="10667" y="10667"/>
                </a:lnTo>
                <a:lnTo>
                  <a:pt x="5333" y="10667"/>
                </a:lnTo>
                <a:lnTo>
                  <a:pt x="10667" y="5333"/>
                </a:lnTo>
                <a:lnTo>
                  <a:pt x="1797557" y="5333"/>
                </a:lnTo>
                <a:lnTo>
                  <a:pt x="1797557" y="2285"/>
                </a:lnTo>
                <a:lnTo>
                  <a:pt x="1795271" y="0"/>
                </a:lnTo>
                <a:close/>
              </a:path>
              <a:path w="1797684" h="1207135">
                <a:moveTo>
                  <a:pt x="10667" y="1196333"/>
                </a:moveTo>
                <a:lnTo>
                  <a:pt x="5333" y="1196333"/>
                </a:lnTo>
                <a:lnTo>
                  <a:pt x="10667" y="1201667"/>
                </a:lnTo>
                <a:lnTo>
                  <a:pt x="10667" y="1196333"/>
                </a:lnTo>
                <a:close/>
              </a:path>
              <a:path w="1797684" h="1207135">
                <a:moveTo>
                  <a:pt x="1787651" y="1196333"/>
                </a:moveTo>
                <a:lnTo>
                  <a:pt x="10667" y="1196333"/>
                </a:lnTo>
                <a:lnTo>
                  <a:pt x="10667" y="1201667"/>
                </a:lnTo>
                <a:lnTo>
                  <a:pt x="1787651" y="1201667"/>
                </a:lnTo>
                <a:lnTo>
                  <a:pt x="1787651" y="1196333"/>
                </a:lnTo>
                <a:close/>
              </a:path>
              <a:path w="1797684" h="1207135">
                <a:moveTo>
                  <a:pt x="1787651" y="5333"/>
                </a:moveTo>
                <a:lnTo>
                  <a:pt x="1787651" y="1201667"/>
                </a:lnTo>
                <a:lnTo>
                  <a:pt x="1792985" y="1196333"/>
                </a:lnTo>
                <a:lnTo>
                  <a:pt x="1797557" y="1196333"/>
                </a:lnTo>
                <a:lnTo>
                  <a:pt x="1797557" y="10667"/>
                </a:lnTo>
                <a:lnTo>
                  <a:pt x="1792985" y="10667"/>
                </a:lnTo>
                <a:lnTo>
                  <a:pt x="1787651" y="5333"/>
                </a:lnTo>
                <a:close/>
              </a:path>
              <a:path w="1797684" h="1207135">
                <a:moveTo>
                  <a:pt x="1797557" y="1196333"/>
                </a:moveTo>
                <a:lnTo>
                  <a:pt x="1792985" y="1196333"/>
                </a:lnTo>
                <a:lnTo>
                  <a:pt x="1787651" y="1201667"/>
                </a:lnTo>
                <a:lnTo>
                  <a:pt x="1797557" y="1201667"/>
                </a:lnTo>
                <a:lnTo>
                  <a:pt x="1797557" y="1196333"/>
                </a:lnTo>
                <a:close/>
              </a:path>
              <a:path w="1797684" h="1207135">
                <a:moveTo>
                  <a:pt x="10667" y="5333"/>
                </a:moveTo>
                <a:lnTo>
                  <a:pt x="5333" y="10667"/>
                </a:lnTo>
                <a:lnTo>
                  <a:pt x="10667" y="10667"/>
                </a:lnTo>
                <a:lnTo>
                  <a:pt x="10667" y="5333"/>
                </a:lnTo>
                <a:close/>
              </a:path>
              <a:path w="1797684" h="1207135">
                <a:moveTo>
                  <a:pt x="1787651" y="5333"/>
                </a:moveTo>
                <a:lnTo>
                  <a:pt x="10667" y="5333"/>
                </a:lnTo>
                <a:lnTo>
                  <a:pt x="10667" y="10667"/>
                </a:lnTo>
                <a:lnTo>
                  <a:pt x="1787651" y="10667"/>
                </a:lnTo>
                <a:lnTo>
                  <a:pt x="1787651" y="5333"/>
                </a:lnTo>
                <a:close/>
              </a:path>
              <a:path w="1797684" h="1207135">
                <a:moveTo>
                  <a:pt x="1797557" y="5333"/>
                </a:moveTo>
                <a:lnTo>
                  <a:pt x="1787651" y="5333"/>
                </a:lnTo>
                <a:lnTo>
                  <a:pt x="1792985" y="10667"/>
                </a:lnTo>
                <a:lnTo>
                  <a:pt x="1797557" y="10667"/>
                </a:lnTo>
                <a:lnTo>
                  <a:pt x="1797557" y="53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442844" y="3984501"/>
            <a:ext cx="1786889" cy="11963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437509" y="3979173"/>
            <a:ext cx="1797685" cy="1206500"/>
          </a:xfrm>
          <a:custGeom>
            <a:avLst/>
            <a:gdLst/>
            <a:ahLst/>
            <a:cxnLst/>
            <a:rect l="l" t="t" r="r" b="b"/>
            <a:pathLst>
              <a:path w="1797684" h="1206500">
                <a:moveTo>
                  <a:pt x="1795271" y="0"/>
                </a:moveTo>
                <a:lnTo>
                  <a:pt x="2285" y="0"/>
                </a:lnTo>
                <a:lnTo>
                  <a:pt x="0" y="2285"/>
                </a:lnTo>
                <a:lnTo>
                  <a:pt x="0" y="1203953"/>
                </a:lnTo>
                <a:lnTo>
                  <a:pt x="2285" y="1206239"/>
                </a:lnTo>
                <a:lnTo>
                  <a:pt x="1795271" y="1206239"/>
                </a:lnTo>
                <a:lnTo>
                  <a:pt x="1797557" y="1203953"/>
                </a:lnTo>
                <a:lnTo>
                  <a:pt x="1797557" y="1201667"/>
                </a:lnTo>
                <a:lnTo>
                  <a:pt x="5334" y="1201667"/>
                </a:lnTo>
                <a:lnTo>
                  <a:pt x="5334" y="5327"/>
                </a:lnTo>
                <a:lnTo>
                  <a:pt x="1797557" y="5327"/>
                </a:lnTo>
                <a:lnTo>
                  <a:pt x="1797557" y="2285"/>
                </a:lnTo>
                <a:lnTo>
                  <a:pt x="1795271" y="0"/>
                </a:lnTo>
                <a:close/>
              </a:path>
              <a:path w="1797684" h="1206500">
                <a:moveTo>
                  <a:pt x="1792224" y="5327"/>
                </a:moveTo>
                <a:lnTo>
                  <a:pt x="1792224" y="1201667"/>
                </a:lnTo>
                <a:lnTo>
                  <a:pt x="1797557" y="1201667"/>
                </a:lnTo>
                <a:lnTo>
                  <a:pt x="1797557" y="5333"/>
                </a:lnTo>
                <a:lnTo>
                  <a:pt x="1792224" y="53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442844" y="3984501"/>
            <a:ext cx="1786889" cy="119633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437509" y="3979173"/>
            <a:ext cx="1797685" cy="1206500"/>
          </a:xfrm>
          <a:custGeom>
            <a:avLst/>
            <a:gdLst/>
            <a:ahLst/>
            <a:cxnLst/>
            <a:rect l="l" t="t" r="r" b="b"/>
            <a:pathLst>
              <a:path w="1797684" h="1206500">
                <a:moveTo>
                  <a:pt x="1795271" y="0"/>
                </a:moveTo>
                <a:lnTo>
                  <a:pt x="2285" y="0"/>
                </a:lnTo>
                <a:lnTo>
                  <a:pt x="0" y="2285"/>
                </a:lnTo>
                <a:lnTo>
                  <a:pt x="0" y="1203953"/>
                </a:lnTo>
                <a:lnTo>
                  <a:pt x="2285" y="1206239"/>
                </a:lnTo>
                <a:lnTo>
                  <a:pt x="1795271" y="1206239"/>
                </a:lnTo>
                <a:lnTo>
                  <a:pt x="1797557" y="1203953"/>
                </a:lnTo>
                <a:lnTo>
                  <a:pt x="1797557" y="1201667"/>
                </a:lnTo>
                <a:lnTo>
                  <a:pt x="9905" y="1201667"/>
                </a:lnTo>
                <a:lnTo>
                  <a:pt x="5333" y="1196333"/>
                </a:lnTo>
                <a:lnTo>
                  <a:pt x="9905" y="1196333"/>
                </a:lnTo>
                <a:lnTo>
                  <a:pt x="9905" y="9905"/>
                </a:lnTo>
                <a:lnTo>
                  <a:pt x="5333" y="9905"/>
                </a:lnTo>
                <a:lnTo>
                  <a:pt x="9905" y="5333"/>
                </a:lnTo>
                <a:lnTo>
                  <a:pt x="1797557" y="5333"/>
                </a:lnTo>
                <a:lnTo>
                  <a:pt x="1797557" y="2285"/>
                </a:lnTo>
                <a:lnTo>
                  <a:pt x="1795271" y="0"/>
                </a:lnTo>
                <a:close/>
              </a:path>
              <a:path w="1797684" h="1206500">
                <a:moveTo>
                  <a:pt x="9905" y="1196333"/>
                </a:moveTo>
                <a:lnTo>
                  <a:pt x="5333" y="1196333"/>
                </a:lnTo>
                <a:lnTo>
                  <a:pt x="9905" y="1201667"/>
                </a:lnTo>
                <a:lnTo>
                  <a:pt x="9905" y="1196333"/>
                </a:lnTo>
                <a:close/>
              </a:path>
              <a:path w="1797684" h="1206500">
                <a:moveTo>
                  <a:pt x="1787651" y="1196333"/>
                </a:moveTo>
                <a:lnTo>
                  <a:pt x="9905" y="1196333"/>
                </a:lnTo>
                <a:lnTo>
                  <a:pt x="9905" y="1201667"/>
                </a:lnTo>
                <a:lnTo>
                  <a:pt x="1787651" y="1201667"/>
                </a:lnTo>
                <a:lnTo>
                  <a:pt x="1787651" y="1196333"/>
                </a:lnTo>
                <a:close/>
              </a:path>
              <a:path w="1797684" h="1206500">
                <a:moveTo>
                  <a:pt x="1787651" y="5333"/>
                </a:moveTo>
                <a:lnTo>
                  <a:pt x="1787651" y="1201667"/>
                </a:lnTo>
                <a:lnTo>
                  <a:pt x="1792223" y="1196333"/>
                </a:lnTo>
                <a:lnTo>
                  <a:pt x="1797557" y="1196333"/>
                </a:lnTo>
                <a:lnTo>
                  <a:pt x="1797557" y="9905"/>
                </a:lnTo>
                <a:lnTo>
                  <a:pt x="1792223" y="9905"/>
                </a:lnTo>
                <a:lnTo>
                  <a:pt x="1787651" y="5333"/>
                </a:lnTo>
                <a:close/>
              </a:path>
              <a:path w="1797684" h="1206500">
                <a:moveTo>
                  <a:pt x="1797557" y="1196333"/>
                </a:moveTo>
                <a:lnTo>
                  <a:pt x="1792223" y="1196333"/>
                </a:lnTo>
                <a:lnTo>
                  <a:pt x="1787651" y="1201667"/>
                </a:lnTo>
                <a:lnTo>
                  <a:pt x="1797557" y="1201667"/>
                </a:lnTo>
                <a:lnTo>
                  <a:pt x="1797557" y="1196333"/>
                </a:lnTo>
                <a:close/>
              </a:path>
              <a:path w="1797684" h="1206500">
                <a:moveTo>
                  <a:pt x="9905" y="5333"/>
                </a:moveTo>
                <a:lnTo>
                  <a:pt x="5333" y="9905"/>
                </a:lnTo>
                <a:lnTo>
                  <a:pt x="9905" y="9905"/>
                </a:lnTo>
                <a:lnTo>
                  <a:pt x="9905" y="5333"/>
                </a:lnTo>
                <a:close/>
              </a:path>
              <a:path w="1797684" h="1206500">
                <a:moveTo>
                  <a:pt x="1787651" y="5333"/>
                </a:moveTo>
                <a:lnTo>
                  <a:pt x="9905" y="5333"/>
                </a:lnTo>
                <a:lnTo>
                  <a:pt x="9905" y="9905"/>
                </a:lnTo>
                <a:lnTo>
                  <a:pt x="1787651" y="9905"/>
                </a:lnTo>
                <a:lnTo>
                  <a:pt x="1787651" y="5333"/>
                </a:lnTo>
                <a:close/>
              </a:path>
              <a:path w="1797684" h="1206500">
                <a:moveTo>
                  <a:pt x="1797557" y="5333"/>
                </a:moveTo>
                <a:lnTo>
                  <a:pt x="1787651" y="5333"/>
                </a:lnTo>
                <a:lnTo>
                  <a:pt x="1792223" y="9905"/>
                </a:lnTo>
                <a:lnTo>
                  <a:pt x="1797557" y="9905"/>
                </a:lnTo>
                <a:lnTo>
                  <a:pt x="1797557" y="53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800221" y="4479039"/>
            <a:ext cx="1787651" cy="119633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794887" y="4474473"/>
            <a:ext cx="1797685" cy="1206500"/>
          </a:xfrm>
          <a:custGeom>
            <a:avLst/>
            <a:gdLst/>
            <a:ahLst/>
            <a:cxnLst/>
            <a:rect l="l" t="t" r="r" b="b"/>
            <a:pathLst>
              <a:path w="1797684" h="1206500">
                <a:moveTo>
                  <a:pt x="1795271" y="0"/>
                </a:moveTo>
                <a:lnTo>
                  <a:pt x="2285" y="0"/>
                </a:lnTo>
                <a:lnTo>
                  <a:pt x="0" y="2285"/>
                </a:lnTo>
                <a:lnTo>
                  <a:pt x="0" y="1203953"/>
                </a:lnTo>
                <a:lnTo>
                  <a:pt x="2285" y="1206239"/>
                </a:lnTo>
                <a:lnTo>
                  <a:pt x="1795271" y="1206239"/>
                </a:lnTo>
                <a:lnTo>
                  <a:pt x="1797557" y="1203953"/>
                </a:lnTo>
                <a:lnTo>
                  <a:pt x="1797557" y="1200905"/>
                </a:lnTo>
                <a:lnTo>
                  <a:pt x="5334" y="1200905"/>
                </a:lnTo>
                <a:lnTo>
                  <a:pt x="5334" y="4565"/>
                </a:lnTo>
                <a:lnTo>
                  <a:pt x="1797557" y="4565"/>
                </a:lnTo>
                <a:lnTo>
                  <a:pt x="1797557" y="2285"/>
                </a:lnTo>
                <a:lnTo>
                  <a:pt x="1795271" y="0"/>
                </a:lnTo>
                <a:close/>
              </a:path>
              <a:path w="1797684" h="1206500">
                <a:moveTo>
                  <a:pt x="1792986" y="4565"/>
                </a:moveTo>
                <a:lnTo>
                  <a:pt x="1792986" y="1200905"/>
                </a:lnTo>
                <a:lnTo>
                  <a:pt x="1797557" y="1200905"/>
                </a:lnTo>
                <a:lnTo>
                  <a:pt x="1797557" y="4571"/>
                </a:lnTo>
                <a:lnTo>
                  <a:pt x="1792986" y="456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800221" y="4479039"/>
            <a:ext cx="1787651" cy="119633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794887" y="4474473"/>
            <a:ext cx="1797685" cy="1206500"/>
          </a:xfrm>
          <a:custGeom>
            <a:avLst/>
            <a:gdLst/>
            <a:ahLst/>
            <a:cxnLst/>
            <a:rect l="l" t="t" r="r" b="b"/>
            <a:pathLst>
              <a:path w="1797684" h="1206500">
                <a:moveTo>
                  <a:pt x="1795271" y="0"/>
                </a:moveTo>
                <a:lnTo>
                  <a:pt x="2285" y="0"/>
                </a:lnTo>
                <a:lnTo>
                  <a:pt x="0" y="2285"/>
                </a:lnTo>
                <a:lnTo>
                  <a:pt x="0" y="1203953"/>
                </a:lnTo>
                <a:lnTo>
                  <a:pt x="2285" y="1206239"/>
                </a:lnTo>
                <a:lnTo>
                  <a:pt x="1795271" y="1206239"/>
                </a:lnTo>
                <a:lnTo>
                  <a:pt x="1797557" y="1203953"/>
                </a:lnTo>
                <a:lnTo>
                  <a:pt x="1797557" y="1200905"/>
                </a:lnTo>
                <a:lnTo>
                  <a:pt x="10667" y="1200905"/>
                </a:lnTo>
                <a:lnTo>
                  <a:pt x="5333" y="1196333"/>
                </a:lnTo>
                <a:lnTo>
                  <a:pt x="10667" y="1196333"/>
                </a:lnTo>
                <a:lnTo>
                  <a:pt x="10667" y="9905"/>
                </a:lnTo>
                <a:lnTo>
                  <a:pt x="5333" y="9905"/>
                </a:lnTo>
                <a:lnTo>
                  <a:pt x="10667" y="4571"/>
                </a:lnTo>
                <a:lnTo>
                  <a:pt x="1797557" y="4571"/>
                </a:lnTo>
                <a:lnTo>
                  <a:pt x="1797557" y="2285"/>
                </a:lnTo>
                <a:lnTo>
                  <a:pt x="1795271" y="0"/>
                </a:lnTo>
                <a:close/>
              </a:path>
              <a:path w="1797684" h="1206500">
                <a:moveTo>
                  <a:pt x="10667" y="1196333"/>
                </a:moveTo>
                <a:lnTo>
                  <a:pt x="5333" y="1196333"/>
                </a:lnTo>
                <a:lnTo>
                  <a:pt x="10667" y="1200905"/>
                </a:lnTo>
                <a:lnTo>
                  <a:pt x="10667" y="1196333"/>
                </a:lnTo>
                <a:close/>
              </a:path>
              <a:path w="1797684" h="1206500">
                <a:moveTo>
                  <a:pt x="1787651" y="1196333"/>
                </a:moveTo>
                <a:lnTo>
                  <a:pt x="10667" y="1196333"/>
                </a:lnTo>
                <a:lnTo>
                  <a:pt x="10667" y="1200905"/>
                </a:lnTo>
                <a:lnTo>
                  <a:pt x="1787651" y="1200905"/>
                </a:lnTo>
                <a:lnTo>
                  <a:pt x="1787651" y="1196333"/>
                </a:lnTo>
                <a:close/>
              </a:path>
              <a:path w="1797684" h="1206500">
                <a:moveTo>
                  <a:pt x="1787651" y="4571"/>
                </a:moveTo>
                <a:lnTo>
                  <a:pt x="1787651" y="1200905"/>
                </a:lnTo>
                <a:lnTo>
                  <a:pt x="1792985" y="1196333"/>
                </a:lnTo>
                <a:lnTo>
                  <a:pt x="1797557" y="1196333"/>
                </a:lnTo>
                <a:lnTo>
                  <a:pt x="1797557" y="9905"/>
                </a:lnTo>
                <a:lnTo>
                  <a:pt x="1792985" y="9905"/>
                </a:lnTo>
                <a:lnTo>
                  <a:pt x="1787651" y="4571"/>
                </a:lnTo>
                <a:close/>
              </a:path>
              <a:path w="1797684" h="1206500">
                <a:moveTo>
                  <a:pt x="1797557" y="1196333"/>
                </a:moveTo>
                <a:lnTo>
                  <a:pt x="1792985" y="1196333"/>
                </a:lnTo>
                <a:lnTo>
                  <a:pt x="1787651" y="1200905"/>
                </a:lnTo>
                <a:lnTo>
                  <a:pt x="1797557" y="1200905"/>
                </a:lnTo>
                <a:lnTo>
                  <a:pt x="1797557" y="1196333"/>
                </a:lnTo>
                <a:close/>
              </a:path>
              <a:path w="1797684" h="1206500">
                <a:moveTo>
                  <a:pt x="10667" y="4571"/>
                </a:moveTo>
                <a:lnTo>
                  <a:pt x="5333" y="9905"/>
                </a:lnTo>
                <a:lnTo>
                  <a:pt x="10667" y="9905"/>
                </a:lnTo>
                <a:lnTo>
                  <a:pt x="10667" y="4571"/>
                </a:lnTo>
                <a:close/>
              </a:path>
              <a:path w="1797684" h="1206500">
                <a:moveTo>
                  <a:pt x="1787651" y="4571"/>
                </a:moveTo>
                <a:lnTo>
                  <a:pt x="10667" y="4571"/>
                </a:lnTo>
                <a:lnTo>
                  <a:pt x="10667" y="9905"/>
                </a:lnTo>
                <a:lnTo>
                  <a:pt x="1787651" y="9905"/>
                </a:lnTo>
                <a:lnTo>
                  <a:pt x="1787651" y="4571"/>
                </a:lnTo>
                <a:close/>
              </a:path>
              <a:path w="1797684" h="1206500">
                <a:moveTo>
                  <a:pt x="1797557" y="4571"/>
                </a:moveTo>
                <a:lnTo>
                  <a:pt x="1787651" y="4571"/>
                </a:lnTo>
                <a:lnTo>
                  <a:pt x="1792985" y="9905"/>
                </a:lnTo>
                <a:lnTo>
                  <a:pt x="1797557" y="9905"/>
                </a:lnTo>
                <a:lnTo>
                  <a:pt x="1797557" y="45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5331095" y="3572995"/>
            <a:ext cx="1943735" cy="1280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0995" marR="266700" indent="-328930">
              <a:lnSpc>
                <a:spcPct val="153600"/>
              </a:lnSpc>
            </a:pPr>
            <a:r>
              <a:rPr sz="2100" b="1" dirty="0">
                <a:solidFill>
                  <a:srgbClr val="FFFFFF"/>
                </a:solidFill>
                <a:latin typeface="Verdana"/>
                <a:cs typeface="Verdana"/>
              </a:rPr>
              <a:t>Customer</a:t>
            </a:r>
            <a:r>
              <a:rPr sz="210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100" b="1" spc="-5" dirty="0">
                <a:solidFill>
                  <a:srgbClr val="FFFFFF"/>
                </a:solidFill>
                <a:latin typeface="Verdana"/>
                <a:cs typeface="Verdana"/>
              </a:rPr>
              <a:t>Products</a:t>
            </a:r>
            <a:endParaRPr sz="2100">
              <a:latin typeface="Verdana"/>
              <a:cs typeface="Verdana"/>
            </a:endParaRPr>
          </a:p>
          <a:p>
            <a:pPr marL="791845">
              <a:lnSpc>
                <a:spcPct val="100000"/>
              </a:lnSpc>
              <a:spcBef>
                <a:spcPts val="1380"/>
              </a:spcBef>
            </a:pPr>
            <a:r>
              <a:rPr sz="2100" b="1" spc="-5" dirty="0">
                <a:solidFill>
                  <a:srgbClr val="FFFFFF"/>
                </a:solidFill>
                <a:latin typeface="Verdana"/>
                <a:cs typeface="Verdana"/>
              </a:rPr>
              <a:t>Articles</a:t>
            </a:r>
            <a:endParaRPr sz="2100">
              <a:latin typeface="Verdana"/>
              <a:cs typeface="Verdan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442844" y="3906485"/>
            <a:ext cx="1786889" cy="12744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42290">
              <a:lnSpc>
                <a:spcPct val="100000"/>
              </a:lnSpc>
            </a:pPr>
            <a:r>
              <a:rPr sz="2100" b="1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endParaRPr sz="2100">
              <a:latin typeface="Verdana"/>
              <a:cs typeface="Verdana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8198997" y="3425193"/>
            <a:ext cx="2250185" cy="224409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5973462" y="5783269"/>
            <a:ext cx="1804670" cy="464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450" b="1" dirty="0">
                <a:latin typeface="Arial"/>
                <a:cs typeface="Arial"/>
              </a:rPr>
              <a:t>{</a:t>
            </a:r>
            <a:r>
              <a:rPr sz="3450" b="1" spc="-5" dirty="0">
                <a:latin typeface="Arial"/>
                <a:cs typeface="Arial"/>
              </a:rPr>
              <a:t> JSO</a:t>
            </a:r>
            <a:r>
              <a:rPr sz="3450" b="1" dirty="0">
                <a:latin typeface="Arial"/>
                <a:cs typeface="Arial"/>
              </a:rPr>
              <a:t>N</a:t>
            </a:r>
            <a:r>
              <a:rPr sz="3450" b="1" spc="-5" dirty="0">
                <a:latin typeface="Arial"/>
                <a:cs typeface="Arial"/>
              </a:rPr>
              <a:t> </a:t>
            </a:r>
            <a:r>
              <a:rPr sz="3450" b="1" dirty="0">
                <a:latin typeface="Arial"/>
                <a:cs typeface="Arial"/>
              </a:rPr>
              <a:t>}</a:t>
            </a:r>
            <a:endParaRPr sz="34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84300" y="472182"/>
            <a:ext cx="8633854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3885" algn="ctr">
              <a:lnSpc>
                <a:spcPct val="100000"/>
              </a:lnSpc>
            </a:pPr>
            <a:r>
              <a:rPr lang="nl-NL" spc="15" dirty="0"/>
              <a:t>E</a:t>
            </a:r>
            <a:r>
              <a:rPr spc="10" dirty="0"/>
              <a:t>vent</a:t>
            </a:r>
            <a:r>
              <a:rPr spc="250" dirty="0">
                <a:latin typeface="Times New Roman"/>
                <a:cs typeface="Times New Roman"/>
              </a:rPr>
              <a:t> </a:t>
            </a:r>
            <a:r>
              <a:rPr spc="10" dirty="0"/>
              <a:t>binding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70382" y="1250147"/>
            <a:ext cx="7416800" cy="5383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50" dirty="0">
                <a:latin typeface="Arial"/>
                <a:cs typeface="Arial"/>
              </a:rPr>
              <a:t>HTML</a:t>
            </a:r>
          </a:p>
          <a:p>
            <a:pPr marL="570230">
              <a:lnSpc>
                <a:spcPct val="100000"/>
              </a:lnSpc>
              <a:spcBef>
                <a:spcPts val="660"/>
              </a:spcBef>
            </a:pPr>
            <a:r>
              <a:rPr sz="1500" i="1" dirty="0">
                <a:solidFill>
                  <a:srgbClr val="12B124"/>
                </a:solidFill>
                <a:latin typeface="Consolas"/>
                <a:cs typeface="Consolas"/>
              </a:rPr>
              <a:t>&lt;!</a:t>
            </a:r>
            <a:r>
              <a:rPr sz="1500" i="1" spc="5" dirty="0">
                <a:solidFill>
                  <a:srgbClr val="12B124"/>
                </a:solidFill>
                <a:latin typeface="Consolas"/>
                <a:cs typeface="Consolas"/>
              </a:rPr>
              <a:t>‐</a:t>
            </a:r>
            <a:r>
              <a:rPr sz="1500" i="1" dirty="0">
                <a:solidFill>
                  <a:srgbClr val="12B124"/>
                </a:solidFill>
                <a:latin typeface="Consolas"/>
                <a:cs typeface="Consolas"/>
              </a:rPr>
              <a:t>‐</a:t>
            </a:r>
            <a:r>
              <a:rPr sz="1500" i="1" spc="10" dirty="0">
                <a:solidFill>
                  <a:srgbClr val="12B124"/>
                </a:solidFill>
                <a:latin typeface="Consolas"/>
                <a:cs typeface="Consolas"/>
              </a:rPr>
              <a:t> </a:t>
            </a:r>
            <a:r>
              <a:rPr sz="1500" i="1" spc="5" dirty="0">
                <a:solidFill>
                  <a:srgbClr val="12B124"/>
                </a:solidFill>
                <a:latin typeface="Consolas"/>
                <a:cs typeface="Consolas"/>
              </a:rPr>
              <a:t>Even</a:t>
            </a:r>
            <a:r>
              <a:rPr sz="1500" i="1" dirty="0">
                <a:solidFill>
                  <a:srgbClr val="12B124"/>
                </a:solidFill>
                <a:latin typeface="Consolas"/>
                <a:cs typeface="Consolas"/>
              </a:rPr>
              <a:t>t</a:t>
            </a:r>
            <a:r>
              <a:rPr sz="1500" i="1" dirty="0">
                <a:solidFill>
                  <a:srgbClr val="12B124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12B124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12B124"/>
                </a:solidFill>
                <a:latin typeface="Consolas"/>
                <a:cs typeface="Consolas"/>
              </a:rPr>
              <a:t>bindin</a:t>
            </a:r>
            <a:r>
              <a:rPr sz="1500" i="1" dirty="0">
                <a:solidFill>
                  <a:srgbClr val="12B124"/>
                </a:solidFill>
                <a:latin typeface="Consolas"/>
                <a:cs typeface="Consolas"/>
              </a:rPr>
              <a:t>g</a:t>
            </a:r>
            <a:r>
              <a:rPr sz="1500" i="1" dirty="0">
                <a:solidFill>
                  <a:srgbClr val="12B124"/>
                </a:solidFill>
                <a:latin typeface="Times New Roman"/>
                <a:cs typeface="Times New Roman"/>
              </a:rPr>
              <a:t> </a:t>
            </a:r>
            <a:r>
              <a:rPr sz="1500" i="1" spc="80" dirty="0">
                <a:solidFill>
                  <a:srgbClr val="12B124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12B124"/>
                </a:solidFill>
                <a:latin typeface="Consolas"/>
                <a:cs typeface="Consolas"/>
              </a:rPr>
              <a:t>voo</a:t>
            </a:r>
            <a:r>
              <a:rPr sz="1500" i="1" dirty="0">
                <a:solidFill>
                  <a:srgbClr val="12B124"/>
                </a:solidFill>
                <a:latin typeface="Consolas"/>
                <a:cs typeface="Consolas"/>
              </a:rPr>
              <a:t>r</a:t>
            </a:r>
            <a:r>
              <a:rPr sz="1500" i="1" dirty="0">
                <a:solidFill>
                  <a:srgbClr val="12B124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12B124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12B124"/>
                </a:solidFill>
                <a:latin typeface="Consolas"/>
                <a:cs typeface="Consolas"/>
              </a:rPr>
              <a:t>een</a:t>
            </a:r>
            <a:r>
              <a:rPr sz="1500" i="1" dirty="0">
                <a:solidFill>
                  <a:srgbClr val="12B124"/>
                </a:solidFill>
                <a:latin typeface="Times New Roman"/>
                <a:cs typeface="Times New Roman"/>
              </a:rPr>
              <a:t> </a:t>
            </a:r>
            <a:r>
              <a:rPr sz="1500" i="1" spc="95" dirty="0">
                <a:solidFill>
                  <a:srgbClr val="12B124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12B124"/>
                </a:solidFill>
                <a:latin typeface="Consolas"/>
                <a:cs typeface="Consolas"/>
              </a:rPr>
              <a:t>button</a:t>
            </a:r>
            <a:r>
              <a:rPr sz="1500" i="1" dirty="0">
                <a:solidFill>
                  <a:srgbClr val="12B124"/>
                </a:solidFill>
                <a:latin typeface="Times New Roman"/>
                <a:cs typeface="Times New Roman"/>
              </a:rPr>
              <a:t> </a:t>
            </a:r>
            <a:r>
              <a:rPr sz="1500" i="1" spc="95" dirty="0">
                <a:solidFill>
                  <a:srgbClr val="12B124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12B124"/>
                </a:solidFill>
                <a:latin typeface="Consolas"/>
                <a:cs typeface="Consolas"/>
              </a:rPr>
              <a:t>‐</a:t>
            </a:r>
            <a:r>
              <a:rPr sz="1500" i="1" dirty="0">
                <a:solidFill>
                  <a:srgbClr val="12B124"/>
                </a:solidFill>
                <a:latin typeface="Consolas"/>
                <a:cs typeface="Consolas"/>
              </a:rPr>
              <a:t>‐&gt;</a:t>
            </a:r>
            <a:endParaRPr sz="1500" dirty="0">
              <a:latin typeface="Consolas"/>
              <a:cs typeface="Consolas"/>
            </a:endParaRPr>
          </a:p>
          <a:p>
            <a:pPr marL="570230">
              <a:lnSpc>
                <a:spcPct val="100000"/>
              </a:lnSpc>
              <a:spcBef>
                <a:spcPts val="915"/>
              </a:spcBef>
            </a:pPr>
            <a:r>
              <a:rPr sz="1500" dirty="0">
                <a:latin typeface="Consolas"/>
                <a:cs typeface="Consolas"/>
              </a:rPr>
              <a:t>&lt;</a:t>
            </a: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butto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n</a:t>
            </a:r>
            <a:r>
              <a:rPr sz="15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class=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"bt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n</a:t>
            </a:r>
            <a:r>
              <a:rPr sz="15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bt</a:t>
            </a:r>
            <a:r>
              <a:rPr sz="1500" b="1" spc="-5" dirty="0">
                <a:solidFill>
                  <a:srgbClr val="008000"/>
                </a:solidFill>
                <a:latin typeface="Consolas"/>
                <a:cs typeface="Consolas"/>
              </a:rPr>
              <a:t>n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‐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success"</a:t>
            </a:r>
            <a:endParaRPr sz="1500" dirty="0">
              <a:latin typeface="Consolas"/>
              <a:cs typeface="Consolas"/>
            </a:endParaRPr>
          </a:p>
          <a:p>
            <a:pPr marL="1207135">
              <a:lnSpc>
                <a:spcPct val="100000"/>
              </a:lnSpc>
              <a:spcBef>
                <a:spcPts val="915"/>
              </a:spcBef>
            </a:pPr>
            <a:r>
              <a:rPr sz="1500" spc="5" dirty="0">
                <a:solidFill>
                  <a:srgbClr val="C00000"/>
                </a:solidFill>
                <a:latin typeface="Consolas"/>
                <a:cs typeface="Consolas"/>
              </a:rPr>
              <a:t>(click)</a:t>
            </a:r>
            <a:r>
              <a:rPr sz="1500" spc="5" dirty="0">
                <a:latin typeface="Consolas"/>
                <a:cs typeface="Consolas"/>
              </a:rPr>
              <a:t>=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"btnClick()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spc="5" dirty="0">
                <a:latin typeface="Consolas"/>
                <a:cs typeface="Consolas"/>
              </a:rPr>
              <a:t>&gt;I</a:t>
            </a:r>
            <a:r>
              <a:rPr sz="1500" dirty="0">
                <a:latin typeface="Consolas"/>
                <a:cs typeface="Consolas"/>
              </a:rPr>
              <a:t>k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5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be</a:t>
            </a:r>
            <a:r>
              <a:rPr sz="1500" dirty="0">
                <a:latin typeface="Consolas"/>
                <a:cs typeface="Consolas"/>
              </a:rPr>
              <a:t>n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ee</a:t>
            </a:r>
            <a:r>
              <a:rPr sz="1500" dirty="0">
                <a:latin typeface="Consolas"/>
                <a:cs typeface="Consolas"/>
              </a:rPr>
              <a:t>n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button&lt;</a:t>
            </a:r>
            <a:r>
              <a:rPr sz="1500" dirty="0">
                <a:latin typeface="Consolas"/>
                <a:cs typeface="Consolas"/>
              </a:rPr>
              <a:t>/</a:t>
            </a: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button</a:t>
            </a:r>
            <a:r>
              <a:rPr sz="1500" dirty="0">
                <a:latin typeface="Consolas"/>
                <a:cs typeface="Consolas"/>
              </a:rPr>
              <a:t>&gt;</a:t>
            </a:r>
          </a:p>
          <a:p>
            <a:pPr>
              <a:lnSpc>
                <a:spcPct val="100000"/>
              </a:lnSpc>
            </a:pPr>
            <a:endParaRPr sz="15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900" dirty="0">
              <a:latin typeface="Times New Roman"/>
              <a:cs typeface="Times New Roman"/>
            </a:endParaRPr>
          </a:p>
          <a:p>
            <a:pPr marL="43180">
              <a:lnSpc>
                <a:spcPct val="100000"/>
              </a:lnSpc>
            </a:pPr>
            <a:r>
              <a:rPr sz="2150" spc="-5" dirty="0">
                <a:latin typeface="Arial"/>
                <a:cs typeface="Arial"/>
              </a:rPr>
              <a:t>Class</a:t>
            </a:r>
            <a:endParaRPr lang="nl-NL" sz="2150" spc="-5" dirty="0">
              <a:latin typeface="Arial"/>
              <a:cs typeface="Arial"/>
            </a:endParaRPr>
          </a:p>
          <a:p>
            <a:pPr marL="43180">
              <a:lnSpc>
                <a:spcPct val="100000"/>
              </a:lnSpc>
            </a:pPr>
            <a:endParaRPr sz="2150" dirty="0">
              <a:latin typeface="Arial"/>
              <a:cs typeface="Arial"/>
            </a:endParaRPr>
          </a:p>
          <a:p>
            <a:pPr marL="570230">
              <a:lnSpc>
                <a:spcPct val="100000"/>
              </a:lnSpc>
              <a:spcBef>
                <a:spcPts val="1265"/>
              </a:spcBef>
            </a:pP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expor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clas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C00000"/>
                </a:solidFill>
                <a:latin typeface="Consolas"/>
                <a:cs typeface="Consolas"/>
              </a:rPr>
              <a:t>AppComponen</a:t>
            </a:r>
            <a:r>
              <a:rPr sz="1700" spc="5" dirty="0">
                <a:solidFill>
                  <a:srgbClr val="C00000"/>
                </a:solidFill>
                <a:latin typeface="Consolas"/>
                <a:cs typeface="Consolas"/>
              </a:rPr>
              <a:t>t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90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{</a:t>
            </a:r>
            <a:endParaRPr sz="1700" dirty="0">
              <a:latin typeface="Consolas"/>
              <a:cs typeface="Consolas"/>
            </a:endParaRPr>
          </a:p>
          <a:p>
            <a:pPr marL="930275">
              <a:lnSpc>
                <a:spcPct val="100000"/>
              </a:lnSpc>
              <a:spcBef>
                <a:spcPts val="1065"/>
              </a:spcBef>
            </a:pPr>
            <a:r>
              <a:rPr sz="1700" spc="-5" dirty="0">
                <a:latin typeface="Consolas"/>
                <a:cs typeface="Consolas"/>
              </a:rPr>
              <a:t>counter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numbe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r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=</a:t>
            </a:r>
            <a:r>
              <a:rPr sz="1700" dirty="0">
                <a:solidFill>
                  <a:srgbClr val="0000FF"/>
                </a:solidFill>
                <a:latin typeface="Consolas"/>
                <a:cs typeface="Consolas"/>
              </a:rPr>
              <a:t>0</a:t>
            </a:r>
            <a:r>
              <a:rPr sz="1700" spc="5" dirty="0">
                <a:latin typeface="Consolas"/>
                <a:cs typeface="Consolas"/>
              </a:rPr>
              <a:t>;</a:t>
            </a:r>
            <a:endParaRPr sz="17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7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6"/>
              </a:spcBef>
            </a:pPr>
            <a:endParaRPr sz="1900" dirty="0">
              <a:latin typeface="Times New Roman"/>
              <a:cs typeface="Times New Roman"/>
            </a:endParaRPr>
          </a:p>
          <a:p>
            <a:pPr marL="930275">
              <a:lnSpc>
                <a:spcPct val="100000"/>
              </a:lnSpc>
            </a:pPr>
            <a:r>
              <a:rPr sz="1700" spc="-5" dirty="0">
                <a:latin typeface="Consolas"/>
                <a:cs typeface="Consolas"/>
              </a:rPr>
              <a:t>btnClick(){</a:t>
            </a:r>
            <a:endParaRPr sz="1700" dirty="0">
              <a:latin typeface="Consolas"/>
              <a:cs typeface="Consolas"/>
            </a:endParaRPr>
          </a:p>
          <a:p>
            <a:pPr marL="1289685">
              <a:lnSpc>
                <a:spcPct val="100000"/>
              </a:lnSpc>
              <a:spcBef>
                <a:spcPts val="1065"/>
              </a:spcBef>
            </a:pPr>
            <a:r>
              <a:rPr sz="1700" spc="-5" dirty="0">
                <a:latin typeface="Consolas"/>
                <a:cs typeface="Consolas"/>
              </a:rPr>
              <a:t>alert(</a:t>
            </a:r>
            <a:r>
              <a:rPr sz="1700" b="1" dirty="0">
                <a:solidFill>
                  <a:srgbClr val="008000"/>
                </a:solidFill>
                <a:latin typeface="Consolas"/>
                <a:cs typeface="Consolas"/>
              </a:rPr>
              <a:t>'J</a:t>
            </a: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e</a:t>
            </a:r>
            <a:r>
              <a:rPr sz="17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heb</a:t>
            </a: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t</a:t>
            </a:r>
            <a:r>
              <a:rPr sz="17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700" spc="5" dirty="0">
                <a:latin typeface="Consolas"/>
                <a:cs typeface="Consolas"/>
              </a:rPr>
              <a:t>+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Consolas"/>
                <a:cs typeface="Consolas"/>
              </a:rPr>
              <a:t>+</a:t>
            </a:r>
            <a:r>
              <a:rPr sz="1700" spc="-5" dirty="0">
                <a:latin typeface="Consolas"/>
                <a:cs typeface="Consolas"/>
              </a:rPr>
              <a:t>+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this</a:t>
            </a:r>
            <a:r>
              <a:rPr sz="1700" spc="-5" dirty="0">
                <a:latin typeface="Consolas"/>
                <a:cs typeface="Consolas"/>
              </a:rPr>
              <a:t>.counte</a:t>
            </a:r>
            <a:r>
              <a:rPr sz="1700" spc="5" dirty="0">
                <a:latin typeface="Consolas"/>
                <a:cs typeface="Consolas"/>
              </a:rPr>
              <a:t>r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90" dirty="0">
                <a:latin typeface="Times New Roman"/>
                <a:cs typeface="Times New Roman"/>
              </a:rPr>
              <a:t> </a:t>
            </a:r>
            <a:r>
              <a:rPr sz="1700" spc="-10" dirty="0">
                <a:latin typeface="Consolas"/>
                <a:cs typeface="Consolas"/>
              </a:rPr>
              <a:t>+</a:t>
            </a: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7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8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dirty="0">
                <a:solidFill>
                  <a:srgbClr val="008000"/>
                </a:solidFill>
                <a:latin typeface="Consolas"/>
                <a:cs typeface="Consolas"/>
              </a:rPr>
              <a:t>kee</a:t>
            </a: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r</a:t>
            </a:r>
            <a:r>
              <a:rPr sz="17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8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geklikt</a:t>
            </a:r>
            <a:r>
              <a:rPr sz="1700" b="1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700" spc="-5" dirty="0">
                <a:latin typeface="Consolas"/>
                <a:cs typeface="Consolas"/>
              </a:rPr>
              <a:t>);</a:t>
            </a:r>
            <a:endParaRPr sz="1700" dirty="0">
              <a:latin typeface="Consolas"/>
              <a:cs typeface="Consolas"/>
            </a:endParaRPr>
          </a:p>
          <a:p>
            <a:pPr marL="930275">
              <a:lnSpc>
                <a:spcPct val="100000"/>
              </a:lnSpc>
              <a:spcBef>
                <a:spcPts val="1065"/>
              </a:spcBef>
            </a:pPr>
            <a:r>
              <a:rPr sz="1700" spc="5" dirty="0">
                <a:latin typeface="Consolas"/>
                <a:cs typeface="Consolas"/>
              </a:rPr>
              <a:t>}</a:t>
            </a:r>
            <a:endParaRPr sz="1700" dirty="0">
              <a:latin typeface="Consolas"/>
              <a:cs typeface="Consolas"/>
            </a:endParaRPr>
          </a:p>
          <a:p>
            <a:pPr marL="690245">
              <a:lnSpc>
                <a:spcPct val="100000"/>
              </a:lnSpc>
              <a:spcBef>
                <a:spcPts val="1065"/>
              </a:spcBef>
            </a:pPr>
            <a:r>
              <a:rPr sz="1700" spc="5" dirty="0">
                <a:latin typeface="Consolas"/>
                <a:cs typeface="Consolas"/>
              </a:rPr>
              <a:t>}</a:t>
            </a:r>
            <a:endParaRPr sz="1700" dirty="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84300" y="472182"/>
            <a:ext cx="8633854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3885" algn="ctr">
              <a:lnSpc>
                <a:spcPct val="100000"/>
              </a:lnSpc>
            </a:pPr>
            <a:r>
              <a:rPr spc="10" dirty="0"/>
              <a:t>Event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0" dirty="0"/>
              <a:t>bindin</a:t>
            </a:r>
            <a:r>
              <a:rPr spc="15" dirty="0"/>
              <a:t>g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lang="nl-NL" spc="15" dirty="0" err="1"/>
              <a:t>with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0" dirty="0"/>
              <a:t>$event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70394" y="1250149"/>
            <a:ext cx="8794115" cy="44083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50" dirty="0">
                <a:latin typeface="Arial"/>
                <a:cs typeface="Arial"/>
              </a:rPr>
              <a:t>HTML</a:t>
            </a:r>
          </a:p>
          <a:p>
            <a:pPr marL="1109980" marR="1619250" indent="-637540">
              <a:lnSpc>
                <a:spcPct val="151000"/>
              </a:lnSpc>
              <a:spcBef>
                <a:spcPts val="535"/>
              </a:spcBef>
            </a:pPr>
            <a:r>
              <a:rPr sz="1500" dirty="0">
                <a:latin typeface="Consolas"/>
                <a:cs typeface="Consolas"/>
              </a:rPr>
              <a:t>&lt;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input</a:t>
            </a:r>
            <a:r>
              <a:rPr sz="15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spc="9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type=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"text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class</a:t>
            </a:r>
            <a:r>
              <a:rPr sz="1500" dirty="0">
                <a:latin typeface="Consolas"/>
                <a:cs typeface="Consolas"/>
              </a:rPr>
              <a:t>=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"input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‐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lg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placeholder=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"Plaatsnaam..."</a:t>
            </a:r>
            <a:r>
              <a:rPr sz="1500" b="1" spc="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C00000"/>
                </a:solidFill>
                <a:latin typeface="Consolas"/>
                <a:cs typeface="Consolas"/>
              </a:rPr>
              <a:t>(keyup)</a:t>
            </a:r>
            <a:r>
              <a:rPr sz="1500" spc="5" dirty="0">
                <a:latin typeface="Consolas"/>
                <a:cs typeface="Consolas"/>
              </a:rPr>
              <a:t>=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"onKeyUp(</a:t>
            </a:r>
            <a:r>
              <a:rPr sz="1500" b="1" spc="5" dirty="0">
                <a:solidFill>
                  <a:srgbClr val="C00000"/>
                </a:solidFill>
                <a:latin typeface="Consolas"/>
                <a:cs typeface="Consolas"/>
              </a:rPr>
              <a:t>$event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)"</a:t>
            </a:r>
            <a:r>
              <a:rPr sz="1500" dirty="0">
                <a:latin typeface="Consolas"/>
                <a:cs typeface="Consolas"/>
              </a:rPr>
              <a:t>&gt;&lt;</a:t>
            </a: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br</a:t>
            </a:r>
            <a:r>
              <a:rPr sz="1500" dirty="0">
                <a:latin typeface="Consolas"/>
                <a:cs typeface="Consolas"/>
              </a:rPr>
              <a:t>&gt;</a:t>
            </a:r>
          </a:p>
          <a:p>
            <a:pPr marL="472440">
              <a:lnSpc>
                <a:spcPct val="100000"/>
              </a:lnSpc>
              <a:spcBef>
                <a:spcPts val="915"/>
              </a:spcBef>
            </a:pPr>
            <a:r>
              <a:rPr sz="1500" dirty="0">
                <a:latin typeface="Consolas"/>
                <a:cs typeface="Consolas"/>
              </a:rPr>
              <a:t>&lt;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p</a:t>
            </a:r>
            <a:r>
              <a:rPr sz="1500" spc="5" dirty="0">
                <a:latin typeface="Consolas"/>
                <a:cs typeface="Consolas"/>
              </a:rPr>
              <a:t>&gt;{</a:t>
            </a:r>
            <a:r>
              <a:rPr sz="1500" dirty="0">
                <a:latin typeface="Consolas"/>
                <a:cs typeface="Consolas"/>
              </a:rPr>
              <a:t>{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txtKeyUp}}&lt;</a:t>
            </a:r>
            <a:r>
              <a:rPr sz="1500" spc="-5" dirty="0">
                <a:latin typeface="Consolas"/>
                <a:cs typeface="Consolas"/>
              </a:rPr>
              <a:t>/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p</a:t>
            </a:r>
            <a:r>
              <a:rPr sz="1500" dirty="0">
                <a:latin typeface="Consolas"/>
                <a:cs typeface="Consolas"/>
              </a:rPr>
              <a:t>&gt;</a:t>
            </a:r>
          </a:p>
          <a:p>
            <a:pPr>
              <a:lnSpc>
                <a:spcPct val="100000"/>
              </a:lnSpc>
            </a:pPr>
            <a:endParaRPr sz="15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3"/>
              </a:spcBef>
            </a:pPr>
            <a:endParaRPr sz="1200" dirty="0">
              <a:latin typeface="Times New Roman"/>
              <a:cs typeface="Times New Roman"/>
            </a:endParaRPr>
          </a:p>
          <a:p>
            <a:pPr marL="43180">
              <a:lnSpc>
                <a:spcPct val="100000"/>
              </a:lnSpc>
            </a:pPr>
            <a:r>
              <a:rPr sz="2150" spc="-5" dirty="0">
                <a:latin typeface="Arial"/>
                <a:cs typeface="Arial"/>
              </a:rPr>
              <a:t>Class</a:t>
            </a:r>
            <a:endParaRPr sz="21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9"/>
              </a:spcBef>
            </a:pPr>
            <a:endParaRPr sz="1700" dirty="0">
              <a:latin typeface="Times New Roman"/>
              <a:cs typeface="Times New Roman"/>
            </a:endParaRPr>
          </a:p>
          <a:p>
            <a:pPr marL="515620">
              <a:lnSpc>
                <a:spcPct val="100000"/>
              </a:lnSpc>
            </a:pP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//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2.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Binde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n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aa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n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keyU</a:t>
            </a:r>
            <a:r>
              <a:rPr sz="1500" i="1" spc="-5" dirty="0">
                <a:solidFill>
                  <a:srgbClr val="46C249"/>
                </a:solidFill>
                <a:latin typeface="Consolas"/>
                <a:cs typeface="Consolas"/>
              </a:rPr>
              <a:t>p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‐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even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t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in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de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textbox</a:t>
            </a:r>
            <a:endParaRPr sz="1500" dirty="0">
              <a:latin typeface="Consolas"/>
              <a:cs typeface="Consolas"/>
            </a:endParaRPr>
          </a:p>
          <a:p>
            <a:pPr marL="515620">
              <a:lnSpc>
                <a:spcPct val="100000"/>
              </a:lnSpc>
              <a:spcBef>
                <a:spcPts val="915"/>
              </a:spcBef>
            </a:pPr>
            <a:r>
              <a:rPr sz="1500" spc="5" dirty="0">
                <a:latin typeface="Consolas"/>
                <a:cs typeface="Consolas"/>
              </a:rPr>
              <a:t>onKeyUp(</a:t>
            </a:r>
            <a:r>
              <a:rPr sz="1500" spc="5" dirty="0">
                <a:highlight>
                  <a:srgbClr val="FFFF00"/>
                </a:highlight>
                <a:latin typeface="Consolas"/>
                <a:cs typeface="Consolas"/>
              </a:rPr>
              <a:t>event:</a:t>
            </a:r>
            <a:r>
              <a:rPr sz="1500" b="1" dirty="0">
                <a:solidFill>
                  <a:srgbClr val="000080"/>
                </a:solidFill>
                <a:highlight>
                  <a:srgbClr val="FFFF00"/>
                </a:highlight>
                <a:latin typeface="Consolas"/>
                <a:cs typeface="Consolas"/>
              </a:rPr>
              <a:t>an</a:t>
            </a:r>
            <a:r>
              <a:rPr sz="1500" b="1" spc="5" dirty="0">
                <a:solidFill>
                  <a:srgbClr val="000080"/>
                </a:solidFill>
                <a:highlight>
                  <a:srgbClr val="FFFF00"/>
                </a:highlight>
                <a:latin typeface="Consolas"/>
                <a:cs typeface="Consolas"/>
              </a:rPr>
              <a:t>y</a:t>
            </a:r>
            <a:r>
              <a:rPr sz="1500" dirty="0">
                <a:latin typeface="Consolas"/>
                <a:cs typeface="Consolas"/>
              </a:rPr>
              <a:t>){</a:t>
            </a:r>
          </a:p>
          <a:p>
            <a:pPr marL="833755">
              <a:lnSpc>
                <a:spcPct val="100000"/>
              </a:lnSpc>
              <a:spcBef>
                <a:spcPts val="915"/>
              </a:spcBef>
            </a:pP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this</a:t>
            </a:r>
            <a:r>
              <a:rPr sz="1500" spc="5" dirty="0">
                <a:latin typeface="Consolas"/>
                <a:cs typeface="Consolas"/>
              </a:rPr>
              <a:t>.txtKeyU</a:t>
            </a:r>
            <a:r>
              <a:rPr sz="1500" dirty="0">
                <a:latin typeface="Consolas"/>
                <a:cs typeface="Consolas"/>
              </a:rPr>
              <a:t>p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=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5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event.target.valu</a:t>
            </a:r>
            <a:r>
              <a:rPr sz="1500" dirty="0">
                <a:latin typeface="Consolas"/>
                <a:cs typeface="Consolas"/>
              </a:rPr>
              <a:t>e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+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5" dirty="0">
                <a:latin typeface="Times New Roman"/>
                <a:cs typeface="Times New Roman"/>
              </a:rPr>
              <a:t> 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5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9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‐</a:t>
            </a:r>
            <a:r>
              <a:rPr sz="1500" b="1" spc="10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500" dirty="0">
                <a:latin typeface="Consolas"/>
                <a:cs typeface="Consolas"/>
              </a:rPr>
              <a:t>;</a:t>
            </a:r>
          </a:p>
          <a:p>
            <a:pPr marL="515620">
              <a:lnSpc>
                <a:spcPct val="100000"/>
              </a:lnSpc>
              <a:spcBef>
                <a:spcPts val="925"/>
              </a:spcBef>
            </a:pPr>
            <a:r>
              <a:rPr sz="1500" dirty="0">
                <a:latin typeface="Consolas"/>
                <a:cs typeface="Consolas"/>
              </a:rPr>
              <a:t>}</a:t>
            </a:r>
          </a:p>
          <a:p>
            <a:pPr>
              <a:lnSpc>
                <a:spcPct val="100000"/>
              </a:lnSpc>
            </a:pPr>
            <a:endParaRPr sz="15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lang="nl-NL" sz="15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39758" y="6301055"/>
            <a:ext cx="3605529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spc="-5" dirty="0">
                <a:latin typeface="Arial"/>
                <a:cs typeface="Arial"/>
              </a:rPr>
              <a:t>(</a:t>
            </a:r>
            <a:endParaRPr sz="15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84300" y="472182"/>
            <a:ext cx="8633854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3885" algn="ctr">
              <a:lnSpc>
                <a:spcPct val="100000"/>
              </a:lnSpc>
            </a:pPr>
            <a:r>
              <a:rPr spc="15" dirty="0"/>
              <a:t>Checkpoint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6584" y="1627268"/>
            <a:ext cx="9171305" cy="14562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2150" dirty="0">
                <a:latin typeface="Verdana"/>
                <a:cs typeface="Verdana"/>
              </a:rPr>
              <a:t>E</a:t>
            </a:r>
            <a:r>
              <a:rPr sz="2150" spc="-20" dirty="0">
                <a:latin typeface="Verdana"/>
                <a:cs typeface="Verdana"/>
              </a:rPr>
              <a:t>v</a:t>
            </a:r>
            <a:r>
              <a:rPr sz="2150" spc="-5" dirty="0">
                <a:latin typeface="Verdana"/>
                <a:cs typeface="Verdana"/>
              </a:rPr>
              <a:t>e</a:t>
            </a:r>
            <a:r>
              <a:rPr sz="2150" dirty="0">
                <a:latin typeface="Verdana"/>
                <a:cs typeface="Verdana"/>
              </a:rPr>
              <a:t>nt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bindin</a:t>
            </a:r>
            <a:r>
              <a:rPr sz="2150" dirty="0">
                <a:latin typeface="Verdana"/>
                <a:cs typeface="Verdana"/>
              </a:rPr>
              <a:t>g</a:t>
            </a:r>
            <a:r>
              <a:rPr sz="2150" spc="215" dirty="0">
                <a:latin typeface="Times New Roman"/>
                <a:cs typeface="Times New Roman"/>
              </a:rPr>
              <a:t> </a:t>
            </a:r>
            <a:r>
              <a:rPr lang="nl-NL" sz="2150" spc="-5" dirty="0" err="1">
                <a:latin typeface="Verdana"/>
                <a:cs typeface="Verdana"/>
              </a:rPr>
              <a:t>with</a:t>
            </a:r>
            <a:r>
              <a:rPr sz="2150" spc="-5" dirty="0">
                <a:latin typeface="Courier New"/>
                <a:cs typeface="Courier New"/>
              </a:rPr>
              <a:t>(eventName)=“…”</a:t>
            </a:r>
            <a:endParaRPr sz="2150" dirty="0">
              <a:latin typeface="Courier New"/>
              <a:cs typeface="Courier New"/>
            </a:endParaRPr>
          </a:p>
          <a:p>
            <a:pPr marL="353695" marR="294640" indent="-340995">
              <a:lnSpc>
                <a:spcPct val="150700"/>
              </a:lnSpc>
              <a:spcBef>
                <a:spcPts val="509"/>
              </a:spcBef>
              <a:buFont typeface="Verdana"/>
              <a:buChar char="•"/>
              <a:tabLst>
                <a:tab pos="354330" algn="l"/>
              </a:tabLst>
            </a:pPr>
            <a:r>
              <a:rPr lang="nl-NL" sz="2150" dirty="0" err="1">
                <a:latin typeface="Verdana"/>
                <a:cs typeface="Verdana"/>
              </a:rPr>
              <a:t>Use</a:t>
            </a:r>
            <a:r>
              <a:rPr lang="nl-NL" sz="2150" dirty="0">
                <a:latin typeface="Verdana"/>
                <a:cs typeface="Verdana"/>
              </a:rPr>
              <a:t> </a:t>
            </a:r>
            <a:r>
              <a:rPr lang="nl-NL" sz="2150" dirty="0" err="1">
                <a:latin typeface="Verdana"/>
                <a:cs typeface="Verdana"/>
              </a:rPr>
              <a:t>an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e</a:t>
            </a:r>
            <a:r>
              <a:rPr sz="2150" spc="-20" dirty="0">
                <a:latin typeface="Verdana"/>
                <a:cs typeface="Verdana"/>
              </a:rPr>
              <a:t>v</a:t>
            </a:r>
            <a:r>
              <a:rPr sz="2150" dirty="0">
                <a:latin typeface="Verdana"/>
                <a:cs typeface="Verdana"/>
              </a:rPr>
              <a:t>ent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handle</a:t>
            </a:r>
            <a:r>
              <a:rPr sz="2150" spc="-25" dirty="0">
                <a:latin typeface="Verdana"/>
                <a:cs typeface="Verdana"/>
              </a:rPr>
              <a:t>r</a:t>
            </a:r>
            <a:r>
              <a:rPr sz="2150" spc="-5" dirty="0">
                <a:latin typeface="Verdana"/>
                <a:cs typeface="Verdana"/>
              </a:rPr>
              <a:t>-</a:t>
            </a:r>
            <a:r>
              <a:rPr sz="2150" dirty="0" err="1">
                <a:latin typeface="Verdana"/>
                <a:cs typeface="Verdana"/>
              </a:rPr>
              <a:t>functi</a:t>
            </a:r>
            <a:r>
              <a:rPr lang="nl-NL" sz="2150" dirty="0">
                <a:latin typeface="Verdana"/>
                <a:cs typeface="Verdana"/>
              </a:rPr>
              <a:t>on</a:t>
            </a:r>
            <a:r>
              <a:rPr sz="2150" spc="195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in</a:t>
            </a:r>
            <a:r>
              <a:rPr sz="2150" spc="-5" dirty="0">
                <a:latin typeface="Times New Roman"/>
                <a:cs typeface="Times New Roman"/>
              </a:rPr>
              <a:t> </a:t>
            </a:r>
            <a:r>
              <a:rPr lang="nl-NL" sz="2150" spc="-5" dirty="0" err="1">
                <a:latin typeface="Verdana"/>
                <a:cs typeface="Verdana"/>
              </a:rPr>
              <a:t>the</a:t>
            </a:r>
            <a:r>
              <a:rPr sz="2150" spc="215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component</a:t>
            </a:r>
            <a:endParaRPr sz="2150" dirty="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1825"/>
              </a:spcBef>
              <a:buFont typeface="Verdana"/>
              <a:buChar char="•"/>
              <a:tabLst>
                <a:tab pos="354330" algn="l"/>
              </a:tabLst>
            </a:pPr>
            <a:r>
              <a:rPr lang="en-US" sz="2150" b="1" spc="-5" dirty="0">
                <a:latin typeface="Verdana"/>
                <a:cs typeface="Verdana"/>
              </a:rPr>
              <a:t>See 3a + 3b</a:t>
            </a:r>
            <a:endParaRPr sz="2150" b="1" dirty="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057521" y="4632198"/>
            <a:ext cx="3313176" cy="21762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346846" y="5646087"/>
            <a:ext cx="3412490" cy="7309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nl-NL" sz="4750" b="1" dirty="0" err="1">
                <a:latin typeface="Arial"/>
                <a:cs typeface="Arial"/>
              </a:rPr>
              <a:t>Exercise</a:t>
            </a:r>
            <a:r>
              <a:rPr sz="4750" b="1" dirty="0">
                <a:latin typeface="Arial"/>
                <a:cs typeface="Arial"/>
              </a:rPr>
              <a:t>….</a:t>
            </a:r>
            <a:endParaRPr sz="475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251603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84300" y="472182"/>
            <a:ext cx="8633854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3885" algn="ctr">
              <a:lnSpc>
                <a:spcPct val="100000"/>
              </a:lnSpc>
            </a:pPr>
            <a:r>
              <a:rPr spc="15" dirty="0"/>
              <a:t>Binding</a:t>
            </a:r>
            <a:r>
              <a:rPr spc="280" dirty="0">
                <a:latin typeface="Times New Roman"/>
                <a:cs typeface="Times New Roman"/>
              </a:rPr>
              <a:t> </a:t>
            </a:r>
            <a:r>
              <a:rPr lang="nl-NL" spc="15" dirty="0" err="1"/>
              <a:t>with</a:t>
            </a:r>
            <a:r>
              <a:rPr spc="260" dirty="0">
                <a:latin typeface="Times New Roman"/>
                <a:cs typeface="Times New Roman"/>
              </a:rPr>
              <a:t> </a:t>
            </a:r>
            <a:r>
              <a:rPr lang="en-US" spc="10" dirty="0">
                <a:solidFill>
                  <a:srgbClr val="C00000"/>
                </a:solidFill>
              </a:rPr>
              <a:t>lo</a:t>
            </a:r>
            <a:r>
              <a:rPr spc="10" dirty="0">
                <a:solidFill>
                  <a:srgbClr val="C00000"/>
                </a:solidFill>
              </a:rPr>
              <a:t>cal</a:t>
            </a:r>
            <a:r>
              <a:rPr spc="27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pc="15" dirty="0">
                <a:solidFill>
                  <a:srgbClr val="C00000"/>
                </a:solidFill>
              </a:rPr>
              <a:t>template</a:t>
            </a:r>
            <a:r>
              <a:rPr spc="24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pc="15" dirty="0">
                <a:solidFill>
                  <a:srgbClr val="C00000"/>
                </a:solidFill>
              </a:rPr>
              <a:t>variable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6582" y="1612623"/>
            <a:ext cx="8320405" cy="8451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49500"/>
              </a:lnSpc>
            </a:pPr>
            <a:r>
              <a:rPr sz="1950" spc="-15" dirty="0">
                <a:latin typeface="Verdana"/>
                <a:cs typeface="Verdana"/>
              </a:rPr>
              <a:t>Declare</a:t>
            </a:r>
            <a:r>
              <a:rPr lang="nl-NL" sz="1950" spc="-15" dirty="0">
                <a:latin typeface="Verdana"/>
                <a:cs typeface="Verdana"/>
              </a:rPr>
              <a:t> a</a:t>
            </a:r>
            <a:r>
              <a:rPr sz="1950" spc="175" dirty="0">
                <a:latin typeface="Times New Roman"/>
                <a:cs typeface="Times New Roman"/>
              </a:rPr>
              <a:t> </a:t>
            </a:r>
            <a:r>
              <a:rPr sz="1950" i="1" spc="-15" dirty="0">
                <a:solidFill>
                  <a:srgbClr val="C00000"/>
                </a:solidFill>
                <a:latin typeface="Verdana"/>
                <a:cs typeface="Verdana"/>
              </a:rPr>
              <a:t>loca</a:t>
            </a:r>
            <a:r>
              <a:rPr sz="1950" i="1" spc="-10" dirty="0">
                <a:solidFill>
                  <a:srgbClr val="C00000"/>
                </a:solidFill>
                <a:latin typeface="Verdana"/>
                <a:cs typeface="Verdana"/>
              </a:rPr>
              <a:t>l</a:t>
            </a:r>
            <a:r>
              <a:rPr sz="1950" i="1" spc="19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950" i="1" spc="-15" dirty="0">
                <a:solidFill>
                  <a:srgbClr val="C00000"/>
                </a:solidFill>
                <a:latin typeface="Verdana"/>
                <a:cs typeface="Verdana"/>
              </a:rPr>
              <a:t>template</a:t>
            </a:r>
            <a:r>
              <a:rPr sz="1950" i="1" spc="19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950" i="1" spc="-10" dirty="0">
                <a:solidFill>
                  <a:srgbClr val="C00000"/>
                </a:solidFill>
                <a:latin typeface="Verdana"/>
                <a:cs typeface="Verdana"/>
              </a:rPr>
              <a:t>variable</a:t>
            </a:r>
            <a:r>
              <a:rPr sz="1950" i="1" spc="19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lang="nl-NL" sz="1950" spc="-15" dirty="0" err="1">
                <a:latin typeface="Verdana"/>
                <a:cs typeface="Verdana"/>
              </a:rPr>
              <a:t>with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b="1" spc="-20" dirty="0">
                <a:solidFill>
                  <a:srgbClr val="C00000"/>
                </a:solidFill>
                <a:latin typeface="Verdana"/>
                <a:cs typeface="Verdana"/>
              </a:rPr>
              <a:t>#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Wingdings"/>
                <a:cs typeface="Wingdings"/>
              </a:rPr>
              <a:t>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lang="nl-NL" sz="1950" spc="-20" dirty="0">
                <a:latin typeface="Verdana"/>
                <a:cs typeface="Verdana"/>
              </a:rPr>
              <a:t>The </a:t>
            </a:r>
            <a:r>
              <a:rPr lang="en-GB" sz="1950" spc="-15" dirty="0">
                <a:latin typeface="Verdana"/>
                <a:cs typeface="Verdana"/>
              </a:rPr>
              <a:t>whole</a:t>
            </a:r>
            <a:r>
              <a:rPr sz="1950" spc="21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element</a:t>
            </a:r>
            <a:r>
              <a:rPr sz="1950" spc="210" dirty="0">
                <a:latin typeface="Times New Roman"/>
                <a:cs typeface="Times New Roman"/>
              </a:rPr>
              <a:t> </a:t>
            </a:r>
            <a:r>
              <a:rPr lang="nl-NL" sz="1950" spc="-20" dirty="0">
                <a:latin typeface="Verdana"/>
                <a:cs typeface="Verdana"/>
              </a:rPr>
              <a:t>is </a:t>
            </a:r>
            <a:r>
              <a:rPr lang="nl-NL" sz="1950" spc="-20" dirty="0" err="1">
                <a:latin typeface="Verdana"/>
                <a:cs typeface="Verdana"/>
              </a:rPr>
              <a:t>then</a:t>
            </a:r>
            <a:r>
              <a:rPr lang="nl-NL" sz="1950" spc="-20" dirty="0">
                <a:latin typeface="Verdana"/>
                <a:cs typeface="Verdana"/>
              </a:rPr>
              <a:t> </a:t>
            </a:r>
            <a:r>
              <a:rPr lang="nl-NL" sz="1950" spc="-20" dirty="0" err="1">
                <a:latin typeface="Verdana"/>
                <a:cs typeface="Verdana"/>
              </a:rPr>
              <a:t>available</a:t>
            </a:r>
            <a:r>
              <a:rPr lang="nl-NL" sz="1950" spc="-20" dirty="0">
                <a:latin typeface="Verdana"/>
                <a:cs typeface="Verdana"/>
              </a:rPr>
              <a:t> in </a:t>
            </a:r>
            <a:r>
              <a:rPr lang="nl-NL" sz="1950" spc="-20" dirty="0" err="1">
                <a:latin typeface="Verdana"/>
                <a:cs typeface="Verdana"/>
              </a:rPr>
              <a:t>the</a:t>
            </a:r>
            <a:r>
              <a:rPr lang="nl-NL" sz="1950" spc="-20" dirty="0">
                <a:latin typeface="Verdana"/>
                <a:cs typeface="Verdana"/>
              </a:rPr>
              <a:t> </a:t>
            </a:r>
            <a:r>
              <a:rPr sz="1950" spc="-15" dirty="0">
                <a:latin typeface="Verdana"/>
                <a:cs typeface="Verdana"/>
              </a:rPr>
              <a:t>component</a:t>
            </a:r>
            <a:endParaRPr sz="1950" dirty="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95713" y="3063472"/>
            <a:ext cx="8339455" cy="391902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1454785" algn="ctr">
              <a:lnSpc>
                <a:spcPct val="100000"/>
              </a:lnSpc>
            </a:pPr>
            <a:r>
              <a:rPr lang="nl-NL" sz="1950" i="1" spc="-10" dirty="0">
                <a:solidFill>
                  <a:srgbClr val="C00000"/>
                </a:solidFill>
                <a:latin typeface="Verdana"/>
                <a:cs typeface="Verdana"/>
              </a:rPr>
              <a:t>Attention</a:t>
            </a:r>
            <a:r>
              <a:rPr sz="1950" i="1" spc="-10" dirty="0">
                <a:solidFill>
                  <a:srgbClr val="C00000"/>
                </a:solidFill>
                <a:latin typeface="Verdana"/>
                <a:cs typeface="Verdana"/>
              </a:rPr>
              <a:t>:</a:t>
            </a:r>
            <a:r>
              <a:rPr sz="1950" i="1" spc="19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950" i="1" spc="-20" dirty="0">
                <a:solidFill>
                  <a:srgbClr val="C00000"/>
                </a:solidFill>
                <a:latin typeface="Verdana"/>
                <a:cs typeface="Verdana"/>
              </a:rPr>
              <a:t>bind</a:t>
            </a:r>
            <a:r>
              <a:rPr sz="1950" i="1" spc="21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lang="nl-NL" sz="1950" i="1" spc="-15" dirty="0" err="1">
                <a:solidFill>
                  <a:srgbClr val="C00000"/>
                </a:solidFill>
                <a:latin typeface="Verdana"/>
                <a:cs typeface="Verdana"/>
              </a:rPr>
              <a:t>to</a:t>
            </a:r>
            <a:r>
              <a:rPr lang="nl-NL" sz="1950" i="1" spc="-15" dirty="0">
                <a:solidFill>
                  <a:srgbClr val="C00000"/>
                </a:solidFill>
                <a:latin typeface="Verdana"/>
                <a:cs typeface="Verdana"/>
              </a:rPr>
              <a:t> </a:t>
            </a:r>
            <a:r>
              <a:rPr lang="nl-NL" sz="1950" i="1" spc="-15" dirty="0" err="1">
                <a:solidFill>
                  <a:srgbClr val="C00000"/>
                </a:solidFill>
                <a:latin typeface="Verdana"/>
                <a:cs typeface="Verdana"/>
              </a:rPr>
              <a:t>the</a:t>
            </a:r>
            <a:r>
              <a:rPr sz="1950" i="1" spc="19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950" i="1" spc="-15" dirty="0">
                <a:solidFill>
                  <a:srgbClr val="C00000"/>
                </a:solidFill>
                <a:latin typeface="Verdana"/>
                <a:cs typeface="Verdana"/>
              </a:rPr>
              <a:t>e</a:t>
            </a:r>
            <a:r>
              <a:rPr sz="1950" i="1" spc="-35" dirty="0">
                <a:solidFill>
                  <a:srgbClr val="C00000"/>
                </a:solidFill>
                <a:latin typeface="Verdana"/>
                <a:cs typeface="Verdana"/>
              </a:rPr>
              <a:t>v</a:t>
            </a:r>
            <a:r>
              <a:rPr sz="1950" i="1" spc="-10" dirty="0">
                <a:solidFill>
                  <a:srgbClr val="C00000"/>
                </a:solidFill>
                <a:latin typeface="Verdana"/>
                <a:cs typeface="Verdana"/>
              </a:rPr>
              <a:t>ent</a:t>
            </a:r>
            <a:r>
              <a:rPr lang="nl-NL" sz="1950" i="1" spc="-15" dirty="0">
                <a:solidFill>
                  <a:srgbClr val="C00000"/>
                </a:solidFill>
                <a:latin typeface="Verdana"/>
                <a:cs typeface="Verdana"/>
              </a:rPr>
              <a:t>!</a:t>
            </a:r>
            <a:endParaRPr lang="nl-NL" sz="1950" spc="-15" dirty="0">
              <a:latin typeface="Verdana"/>
              <a:cs typeface="Verdana"/>
            </a:endParaRPr>
          </a:p>
          <a:p>
            <a:pPr marR="1454785" algn="ctr">
              <a:lnSpc>
                <a:spcPct val="100000"/>
              </a:lnSpc>
            </a:pPr>
            <a:endParaRPr sz="1950" dirty="0">
              <a:latin typeface="Verdana"/>
              <a:cs typeface="Verdana"/>
            </a:endParaRPr>
          </a:p>
          <a:p>
            <a:pPr marL="772795">
              <a:lnSpc>
                <a:spcPct val="100000"/>
              </a:lnSpc>
              <a:spcBef>
                <a:spcPts val="1360"/>
              </a:spcBef>
            </a:pPr>
            <a:r>
              <a:rPr sz="1700" dirty="0">
                <a:latin typeface="Consolas"/>
                <a:cs typeface="Consolas"/>
              </a:rPr>
              <a:t>&lt;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inpu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type=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"text</a:t>
            </a: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7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class</a:t>
            </a:r>
            <a:r>
              <a:rPr sz="1700" dirty="0">
                <a:latin typeface="Consolas"/>
                <a:cs typeface="Consolas"/>
              </a:rPr>
              <a:t>=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"inpu</a:t>
            </a:r>
            <a:r>
              <a:rPr sz="1700" b="1" dirty="0">
                <a:solidFill>
                  <a:srgbClr val="008000"/>
                </a:solidFill>
                <a:latin typeface="Consolas"/>
                <a:cs typeface="Consolas"/>
              </a:rPr>
              <a:t>t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‐</a:t>
            </a:r>
            <a:r>
              <a:rPr sz="1700" b="1" dirty="0">
                <a:solidFill>
                  <a:srgbClr val="008000"/>
                </a:solidFill>
                <a:latin typeface="Consolas"/>
                <a:cs typeface="Consolas"/>
              </a:rPr>
              <a:t>lg</a:t>
            </a: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7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8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placeholder=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"Plaatsnaam..."</a:t>
            </a:r>
            <a:endParaRPr sz="1700" dirty="0">
              <a:latin typeface="Consolas"/>
              <a:cs typeface="Consolas"/>
            </a:endParaRPr>
          </a:p>
          <a:p>
            <a:pPr marR="1389380" algn="ctr">
              <a:lnSpc>
                <a:spcPct val="100000"/>
              </a:lnSpc>
              <a:spcBef>
                <a:spcPts val="1065"/>
              </a:spcBef>
            </a:pPr>
            <a:r>
              <a:rPr sz="1700" b="1" spc="-5" dirty="0">
                <a:solidFill>
                  <a:srgbClr val="C00000"/>
                </a:solidFill>
                <a:highlight>
                  <a:srgbClr val="FFFF00"/>
                </a:highlight>
                <a:latin typeface="Consolas"/>
                <a:cs typeface="Consolas"/>
              </a:rPr>
              <a:t>#txtCit</a:t>
            </a:r>
            <a:r>
              <a:rPr sz="1700" b="1" spc="5" dirty="0">
                <a:solidFill>
                  <a:srgbClr val="C00000"/>
                </a:solidFill>
                <a:highlight>
                  <a:srgbClr val="FFFF00"/>
                </a:highlight>
                <a:latin typeface="Consolas"/>
                <a:cs typeface="Consolas"/>
              </a:rPr>
              <a:t>y</a:t>
            </a:r>
            <a:r>
              <a:rPr sz="1700" b="1" dirty="0">
                <a:solidFill>
                  <a:srgbClr val="C00000"/>
                </a:solidFill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C00000"/>
                </a:solidFill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(keyup)</a:t>
            </a:r>
            <a:r>
              <a:rPr sz="1700" spc="-10" dirty="0">
                <a:latin typeface="Consolas"/>
                <a:cs typeface="Consolas"/>
              </a:rPr>
              <a:t>=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"betterKeyUp()</a:t>
            </a:r>
            <a:r>
              <a:rPr sz="1700" b="1" spc="-1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700" spc="5" dirty="0">
                <a:latin typeface="Consolas"/>
                <a:cs typeface="Consolas"/>
              </a:rPr>
              <a:t>&gt;</a:t>
            </a:r>
            <a:endParaRPr sz="1700" dirty="0">
              <a:latin typeface="Consolas"/>
              <a:cs typeface="Consolas"/>
            </a:endParaRPr>
          </a:p>
          <a:p>
            <a:pPr marL="772795">
              <a:lnSpc>
                <a:spcPct val="100000"/>
              </a:lnSpc>
              <a:spcBef>
                <a:spcPts val="1065"/>
              </a:spcBef>
            </a:pPr>
            <a:r>
              <a:rPr sz="1700" dirty="0">
                <a:latin typeface="Consolas"/>
                <a:cs typeface="Consolas"/>
              </a:rPr>
              <a:t>&lt;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h</a:t>
            </a:r>
            <a:r>
              <a:rPr sz="1700" b="1" dirty="0">
                <a:solidFill>
                  <a:srgbClr val="000080"/>
                </a:solidFill>
                <a:latin typeface="Consolas"/>
                <a:cs typeface="Consolas"/>
              </a:rPr>
              <a:t>3</a:t>
            </a:r>
            <a:r>
              <a:rPr sz="1700" spc="-5" dirty="0">
                <a:latin typeface="Consolas"/>
                <a:cs typeface="Consolas"/>
              </a:rPr>
              <a:t>&gt;{</a:t>
            </a:r>
            <a:r>
              <a:rPr sz="1700" spc="5" dirty="0">
                <a:latin typeface="Consolas"/>
                <a:cs typeface="Consolas"/>
              </a:rPr>
              <a:t>{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C00000"/>
                </a:solidFill>
                <a:latin typeface="Consolas"/>
                <a:cs typeface="Consolas"/>
              </a:rPr>
              <a:t>txtCity</a:t>
            </a:r>
            <a:r>
              <a:rPr sz="1700" spc="-5" dirty="0">
                <a:latin typeface="Consolas"/>
                <a:cs typeface="Consolas"/>
              </a:rPr>
              <a:t>.</a:t>
            </a:r>
            <a:r>
              <a:rPr sz="1700" spc="-5" dirty="0">
                <a:solidFill>
                  <a:srgbClr val="C00000"/>
                </a:solidFill>
                <a:latin typeface="Consolas"/>
                <a:cs typeface="Consolas"/>
              </a:rPr>
              <a:t>valu</a:t>
            </a:r>
            <a:r>
              <a:rPr sz="1700" spc="5" dirty="0">
                <a:solidFill>
                  <a:srgbClr val="C00000"/>
                </a:solidFill>
                <a:latin typeface="Consolas"/>
                <a:cs typeface="Consolas"/>
              </a:rPr>
              <a:t>e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9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}}&lt;/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h</a:t>
            </a:r>
            <a:r>
              <a:rPr sz="1700" b="1" dirty="0">
                <a:solidFill>
                  <a:srgbClr val="000080"/>
                </a:solidFill>
                <a:latin typeface="Consolas"/>
                <a:cs typeface="Consolas"/>
              </a:rPr>
              <a:t>3</a:t>
            </a:r>
            <a:r>
              <a:rPr sz="1700" spc="5" dirty="0">
                <a:latin typeface="Consolas"/>
                <a:cs typeface="Consolas"/>
              </a:rPr>
              <a:t>&gt;</a:t>
            </a:r>
            <a:endParaRPr sz="17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7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7"/>
              </a:spcBef>
            </a:pPr>
            <a:endParaRPr sz="21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150" spc="-5" dirty="0">
                <a:latin typeface="Arial"/>
                <a:cs typeface="Arial"/>
              </a:rPr>
              <a:t>Class:</a:t>
            </a:r>
            <a:endParaRPr sz="2150" dirty="0">
              <a:latin typeface="Arial"/>
              <a:cs typeface="Arial"/>
            </a:endParaRPr>
          </a:p>
          <a:p>
            <a:pPr marL="893444">
              <a:lnSpc>
                <a:spcPct val="100000"/>
              </a:lnSpc>
              <a:spcBef>
                <a:spcPts val="840"/>
              </a:spcBef>
            </a:pP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3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.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Binde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n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dirty="0">
                <a:solidFill>
                  <a:srgbClr val="46C249"/>
                </a:solidFill>
                <a:latin typeface="Consolas"/>
                <a:cs typeface="Consolas"/>
              </a:rPr>
              <a:t>aa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n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dirty="0">
                <a:solidFill>
                  <a:srgbClr val="46C249"/>
                </a:solidFill>
                <a:latin typeface="Consolas"/>
                <a:cs typeface="Consolas"/>
              </a:rPr>
              <a:t>keyU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p‐</a:t>
            </a:r>
            <a:r>
              <a:rPr sz="1700" i="1" dirty="0">
                <a:solidFill>
                  <a:srgbClr val="46C249"/>
                </a:solidFill>
                <a:latin typeface="Consolas"/>
                <a:cs typeface="Consolas"/>
              </a:rPr>
              <a:t>even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t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dirty="0">
                <a:solidFill>
                  <a:srgbClr val="46C249"/>
                </a:solidFill>
                <a:latin typeface="Consolas"/>
                <a:cs typeface="Consolas"/>
              </a:rPr>
              <a:t>vi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a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loca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l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templat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variable</a:t>
            </a:r>
            <a:endParaRPr sz="1700" dirty="0">
              <a:latin typeface="Consolas"/>
              <a:cs typeface="Consolas"/>
            </a:endParaRPr>
          </a:p>
          <a:p>
            <a:pPr marL="772795">
              <a:lnSpc>
                <a:spcPct val="100000"/>
              </a:lnSpc>
              <a:spcBef>
                <a:spcPts val="35"/>
              </a:spcBef>
            </a:pPr>
            <a:r>
              <a:rPr sz="1700" spc="-5" dirty="0">
                <a:latin typeface="Consolas"/>
                <a:cs typeface="Consolas"/>
              </a:rPr>
              <a:t>betterKeyUp(){</a:t>
            </a:r>
            <a:endParaRPr sz="1700" dirty="0">
              <a:latin typeface="Consolas"/>
              <a:cs typeface="Consolas"/>
            </a:endParaRPr>
          </a:p>
          <a:p>
            <a:pPr marL="1133475">
              <a:lnSpc>
                <a:spcPct val="100000"/>
              </a:lnSpc>
              <a:spcBef>
                <a:spcPts val="30"/>
              </a:spcBef>
            </a:pP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//..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.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d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o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nothing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,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fo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r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dirty="0">
                <a:solidFill>
                  <a:srgbClr val="46C249"/>
                </a:solidFill>
                <a:latin typeface="Consolas"/>
                <a:cs typeface="Consolas"/>
              </a:rPr>
              <a:t>now</a:t>
            </a:r>
            <a:endParaRPr sz="1700" dirty="0">
              <a:latin typeface="Consolas"/>
              <a:cs typeface="Consolas"/>
            </a:endParaRPr>
          </a:p>
          <a:p>
            <a:pPr marL="772795">
              <a:lnSpc>
                <a:spcPct val="100000"/>
              </a:lnSpc>
              <a:spcBef>
                <a:spcPts val="40"/>
              </a:spcBef>
            </a:pPr>
            <a:r>
              <a:rPr sz="1700" spc="5" dirty="0">
                <a:latin typeface="Consolas"/>
                <a:cs typeface="Consolas"/>
              </a:rPr>
              <a:t>}</a:t>
            </a:r>
            <a:endParaRPr sz="1700" dirty="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84300" y="472182"/>
            <a:ext cx="8633854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3885" algn="ctr">
              <a:lnSpc>
                <a:spcPct val="100000"/>
              </a:lnSpc>
            </a:pPr>
            <a:r>
              <a:rPr lang="en-US" spc="10" dirty="0">
                <a:solidFill>
                  <a:srgbClr val="C00000"/>
                </a:solidFill>
              </a:rPr>
              <a:t>Local</a:t>
            </a:r>
            <a:r>
              <a:rPr lang="en-US" spc="27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lang="en-US" spc="15" dirty="0">
                <a:solidFill>
                  <a:srgbClr val="C00000"/>
                </a:solidFill>
              </a:rPr>
              <a:t>template</a:t>
            </a:r>
            <a:r>
              <a:rPr lang="en-US" spc="24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lang="en-US" spc="15" dirty="0">
                <a:solidFill>
                  <a:srgbClr val="C00000"/>
                </a:solidFill>
              </a:rPr>
              <a:t>variable</a:t>
            </a:r>
            <a:endParaRPr spc="15" dirty="0"/>
          </a:p>
        </p:txBody>
      </p:sp>
      <p:sp>
        <p:nvSpPr>
          <p:cNvPr id="3" name="object 3"/>
          <p:cNvSpPr txBox="1"/>
          <p:nvPr/>
        </p:nvSpPr>
        <p:spPr>
          <a:xfrm>
            <a:off x="1270394" y="1250149"/>
            <a:ext cx="8266430" cy="528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50" dirty="0">
                <a:latin typeface="Arial"/>
                <a:cs typeface="Arial"/>
              </a:rPr>
              <a:t>HTML</a:t>
            </a:r>
          </a:p>
          <a:p>
            <a:pPr marL="497840">
              <a:lnSpc>
                <a:spcPct val="100000"/>
              </a:lnSpc>
              <a:spcBef>
                <a:spcPts val="855"/>
              </a:spcBef>
            </a:pPr>
            <a:r>
              <a:rPr sz="1500" dirty="0">
                <a:latin typeface="Consolas"/>
                <a:cs typeface="Consolas"/>
              </a:rPr>
              <a:t>&lt;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input</a:t>
            </a:r>
            <a:r>
              <a:rPr sz="15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spc="9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type=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"text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class</a:t>
            </a:r>
            <a:r>
              <a:rPr sz="1500" dirty="0">
                <a:latin typeface="Consolas"/>
                <a:cs typeface="Consolas"/>
              </a:rPr>
              <a:t>=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"input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‐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lg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placeholder=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"Plaatsnaam...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C00000"/>
                </a:solidFill>
                <a:highlight>
                  <a:srgbClr val="FFFF00"/>
                </a:highlight>
                <a:latin typeface="Consolas"/>
                <a:cs typeface="Consolas"/>
              </a:rPr>
              <a:t>#txtCity</a:t>
            </a:r>
            <a:r>
              <a:rPr sz="1500" spc="5" dirty="0">
                <a:latin typeface="Consolas"/>
                <a:cs typeface="Consolas"/>
              </a:rPr>
              <a:t>&gt;</a:t>
            </a:r>
            <a:endParaRPr sz="1500" dirty="0">
              <a:latin typeface="Consolas"/>
              <a:cs typeface="Consolas"/>
            </a:endParaRPr>
          </a:p>
          <a:p>
            <a:pPr marL="497840">
              <a:lnSpc>
                <a:spcPct val="100000"/>
              </a:lnSpc>
              <a:spcBef>
                <a:spcPts val="915"/>
              </a:spcBef>
            </a:pPr>
            <a:r>
              <a:rPr sz="1500" dirty="0">
                <a:latin typeface="Consolas"/>
                <a:cs typeface="Consolas"/>
              </a:rPr>
              <a:t>&lt;</a:t>
            </a: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butto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n</a:t>
            </a:r>
            <a:r>
              <a:rPr sz="15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class=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"bt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n</a:t>
            </a:r>
            <a:r>
              <a:rPr sz="15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bt</a:t>
            </a:r>
            <a:r>
              <a:rPr sz="1500" b="1" spc="-5" dirty="0">
                <a:solidFill>
                  <a:srgbClr val="008000"/>
                </a:solidFill>
                <a:latin typeface="Consolas"/>
                <a:cs typeface="Consolas"/>
              </a:rPr>
              <a:t>n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‐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success"</a:t>
            </a:r>
            <a:endParaRPr sz="1500" dirty="0">
              <a:latin typeface="Consolas"/>
              <a:cs typeface="Consolas"/>
            </a:endParaRPr>
          </a:p>
          <a:p>
            <a:pPr marL="1134745">
              <a:lnSpc>
                <a:spcPct val="100000"/>
              </a:lnSpc>
              <a:spcBef>
                <a:spcPts val="915"/>
              </a:spcBef>
            </a:pPr>
            <a:r>
              <a:rPr sz="1500" spc="5" dirty="0">
                <a:latin typeface="Consolas"/>
                <a:cs typeface="Consolas"/>
              </a:rPr>
              <a:t>(click)=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"addCity(</a:t>
            </a:r>
            <a:r>
              <a:rPr sz="1500" b="1" i="1" spc="5" dirty="0">
                <a:solidFill>
                  <a:srgbClr val="C00000"/>
                </a:solidFill>
                <a:latin typeface="Consolas"/>
                <a:cs typeface="Consolas"/>
              </a:rPr>
              <a:t>txtCity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)</a:t>
            </a:r>
            <a:r>
              <a:rPr sz="1500" b="1" spc="-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spc="5" dirty="0">
                <a:latin typeface="Consolas"/>
                <a:cs typeface="Consolas"/>
              </a:rPr>
              <a:t>&gt;Toevoegen</a:t>
            </a:r>
            <a:endParaRPr sz="1500" dirty="0">
              <a:latin typeface="Consolas"/>
              <a:cs typeface="Consolas"/>
            </a:endParaRPr>
          </a:p>
          <a:p>
            <a:pPr marL="497840">
              <a:lnSpc>
                <a:spcPct val="100000"/>
              </a:lnSpc>
              <a:spcBef>
                <a:spcPts val="925"/>
              </a:spcBef>
            </a:pPr>
            <a:r>
              <a:rPr sz="1500" dirty="0">
                <a:latin typeface="Consolas"/>
                <a:cs typeface="Consolas"/>
              </a:rPr>
              <a:t>&lt;/</a:t>
            </a: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butto</a:t>
            </a:r>
            <a:r>
              <a:rPr sz="1500" b="1" spc="-5" dirty="0">
                <a:solidFill>
                  <a:srgbClr val="000080"/>
                </a:solidFill>
                <a:latin typeface="Consolas"/>
                <a:cs typeface="Consolas"/>
              </a:rPr>
              <a:t>n</a:t>
            </a:r>
            <a:r>
              <a:rPr sz="1500" dirty="0">
                <a:latin typeface="Consolas"/>
                <a:cs typeface="Consolas"/>
              </a:rPr>
              <a:t>&gt;</a:t>
            </a:r>
          </a:p>
          <a:p>
            <a:pPr marL="43180">
              <a:lnSpc>
                <a:spcPct val="100000"/>
              </a:lnSpc>
              <a:spcBef>
                <a:spcPts val="1025"/>
              </a:spcBef>
            </a:pPr>
            <a:r>
              <a:rPr sz="2150" spc="-5" dirty="0">
                <a:latin typeface="Arial"/>
                <a:cs typeface="Arial"/>
              </a:rPr>
              <a:t>Class</a:t>
            </a:r>
            <a:endParaRPr sz="2150" dirty="0">
              <a:latin typeface="Arial"/>
              <a:cs typeface="Arial"/>
            </a:endParaRPr>
          </a:p>
          <a:p>
            <a:pPr marL="497840">
              <a:lnSpc>
                <a:spcPct val="100000"/>
              </a:lnSpc>
              <a:spcBef>
                <a:spcPts val="1150"/>
              </a:spcBef>
            </a:pP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export</a:t>
            </a:r>
            <a:r>
              <a:rPr sz="15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spc="9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class</a:t>
            </a:r>
            <a:r>
              <a:rPr sz="15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AppComponen</a:t>
            </a:r>
            <a:r>
              <a:rPr sz="1500" dirty="0">
                <a:latin typeface="Consolas"/>
                <a:cs typeface="Consolas"/>
              </a:rPr>
              <a:t>t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{</a:t>
            </a:r>
          </a:p>
          <a:p>
            <a:pPr marL="816610">
              <a:lnSpc>
                <a:spcPct val="100000"/>
              </a:lnSpc>
              <a:spcBef>
                <a:spcPts val="915"/>
              </a:spcBef>
            </a:pP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//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Propertie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s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voo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r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de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component/class</a:t>
            </a:r>
            <a:endParaRPr sz="1500" dirty="0">
              <a:latin typeface="Consolas"/>
              <a:cs typeface="Consolas"/>
            </a:endParaRPr>
          </a:p>
          <a:p>
            <a:pPr marL="816610">
              <a:lnSpc>
                <a:spcPct val="100000"/>
              </a:lnSpc>
              <a:spcBef>
                <a:spcPts val="915"/>
              </a:spcBef>
            </a:pP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…</a:t>
            </a:r>
            <a:endParaRPr sz="1500" dirty="0">
              <a:latin typeface="Consolas"/>
              <a:cs typeface="Consolas"/>
            </a:endParaRPr>
          </a:p>
          <a:p>
            <a:pPr marL="816610">
              <a:lnSpc>
                <a:spcPct val="100000"/>
              </a:lnSpc>
              <a:spcBef>
                <a:spcPts val="919"/>
              </a:spcBef>
            </a:pPr>
            <a:r>
              <a:rPr sz="1500" spc="5" dirty="0">
                <a:latin typeface="Consolas"/>
                <a:cs typeface="Consolas"/>
              </a:rPr>
              <a:t>addCity(</a:t>
            </a:r>
            <a:r>
              <a:rPr sz="1500" b="1" spc="5" dirty="0">
                <a:solidFill>
                  <a:srgbClr val="C00000"/>
                </a:solidFill>
                <a:latin typeface="Consolas"/>
                <a:cs typeface="Consolas"/>
              </a:rPr>
              <a:t>txtCity</a:t>
            </a:r>
            <a:r>
              <a:rPr sz="1500" dirty="0">
                <a:latin typeface="Consolas"/>
                <a:cs typeface="Consolas"/>
              </a:rPr>
              <a:t>)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{</a:t>
            </a:r>
          </a:p>
          <a:p>
            <a:pPr marL="1134745">
              <a:lnSpc>
                <a:spcPct val="100000"/>
              </a:lnSpc>
              <a:spcBef>
                <a:spcPts val="915"/>
              </a:spcBef>
              <a:tabLst>
                <a:tab pos="2409825" algn="l"/>
              </a:tabLst>
            </a:pP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le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5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newI</a:t>
            </a:r>
            <a:r>
              <a:rPr sz="1500" dirty="0">
                <a:latin typeface="Consolas"/>
                <a:cs typeface="Consolas"/>
              </a:rPr>
              <a:t>D</a:t>
            </a:r>
            <a:r>
              <a:rPr sz="1500" dirty="0">
                <a:latin typeface="Times New Roman"/>
                <a:cs typeface="Times New Roman"/>
              </a:rPr>
              <a:t>	</a:t>
            </a:r>
            <a:r>
              <a:rPr sz="1500" dirty="0">
                <a:latin typeface="Consolas"/>
                <a:cs typeface="Consolas"/>
              </a:rPr>
              <a:t>=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5" dirty="0">
                <a:latin typeface="Times New Roman"/>
                <a:cs typeface="Times New Roman"/>
              </a:rPr>
              <a:t> 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500" spc="5" dirty="0">
                <a:latin typeface="Consolas"/>
                <a:cs typeface="Consolas"/>
              </a:rPr>
              <a:t>.cities.lengt</a:t>
            </a:r>
            <a:r>
              <a:rPr sz="1500" dirty="0">
                <a:latin typeface="Consolas"/>
                <a:cs typeface="Consolas"/>
              </a:rPr>
              <a:t>h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+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0000FF"/>
                </a:solidFill>
                <a:latin typeface="Consolas"/>
                <a:cs typeface="Consolas"/>
              </a:rPr>
              <a:t>1</a:t>
            </a:r>
            <a:r>
              <a:rPr sz="1500" dirty="0">
                <a:latin typeface="Consolas"/>
                <a:cs typeface="Consolas"/>
              </a:rPr>
              <a:t>;</a:t>
            </a:r>
          </a:p>
          <a:p>
            <a:pPr marL="1134745" marR="1066165" indent="-635">
              <a:lnSpc>
                <a:spcPct val="151000"/>
              </a:lnSpc>
            </a:pP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le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5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newCity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=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ne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w</a:t>
            </a:r>
            <a:r>
              <a:rPr sz="15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City(newID</a:t>
            </a:r>
            <a:r>
              <a:rPr sz="1500" dirty="0">
                <a:latin typeface="Consolas"/>
                <a:cs typeface="Consolas"/>
              </a:rPr>
              <a:t>,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5" dirty="0">
                <a:latin typeface="Times New Roman"/>
                <a:cs typeface="Times New Roman"/>
              </a:rPr>
              <a:t> </a:t>
            </a:r>
            <a:r>
              <a:rPr sz="1500" b="1" i="1" spc="5" dirty="0">
                <a:solidFill>
                  <a:srgbClr val="C00000"/>
                </a:solidFill>
                <a:latin typeface="Consolas"/>
                <a:cs typeface="Consolas"/>
              </a:rPr>
              <a:t>txtCity</a:t>
            </a:r>
            <a:r>
              <a:rPr sz="1500" spc="5" dirty="0">
                <a:latin typeface="Consolas"/>
                <a:cs typeface="Consolas"/>
              </a:rPr>
              <a:t>.</a:t>
            </a:r>
            <a:r>
              <a:rPr sz="1500" spc="5" dirty="0">
                <a:solidFill>
                  <a:srgbClr val="C00000"/>
                </a:solidFill>
                <a:latin typeface="Consolas"/>
                <a:cs typeface="Consolas"/>
              </a:rPr>
              <a:t>value</a:t>
            </a:r>
            <a:r>
              <a:rPr sz="1500" dirty="0">
                <a:latin typeface="Consolas"/>
                <a:cs typeface="Consolas"/>
              </a:rPr>
              <a:t>,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75" dirty="0"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'Onbekend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500" spc="5" dirty="0">
                <a:latin typeface="Consolas"/>
                <a:cs typeface="Consolas"/>
              </a:rPr>
              <a:t>);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500" spc="5" dirty="0">
                <a:latin typeface="Consolas"/>
                <a:cs typeface="Consolas"/>
              </a:rPr>
              <a:t>.cities.push(newCity);</a:t>
            </a:r>
            <a:endParaRPr sz="1500" dirty="0">
              <a:latin typeface="Consolas"/>
              <a:cs typeface="Consolas"/>
            </a:endParaRPr>
          </a:p>
          <a:p>
            <a:pPr marL="1134745">
              <a:lnSpc>
                <a:spcPct val="100000"/>
              </a:lnSpc>
              <a:spcBef>
                <a:spcPts val="925"/>
              </a:spcBef>
            </a:pPr>
            <a:r>
              <a:rPr sz="1500" spc="5" dirty="0">
                <a:latin typeface="Consolas"/>
                <a:cs typeface="Consolas"/>
              </a:rPr>
              <a:t>txtCity.valu</a:t>
            </a:r>
            <a:r>
              <a:rPr sz="1500" dirty="0">
                <a:latin typeface="Consolas"/>
                <a:cs typeface="Consolas"/>
              </a:rPr>
              <a:t>e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=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500" dirty="0">
                <a:latin typeface="Consolas"/>
                <a:cs typeface="Consolas"/>
              </a:rPr>
              <a:t>;</a:t>
            </a:r>
          </a:p>
          <a:p>
            <a:pPr marL="816610">
              <a:lnSpc>
                <a:spcPct val="100000"/>
              </a:lnSpc>
              <a:spcBef>
                <a:spcPts val="915"/>
              </a:spcBef>
            </a:pPr>
            <a:r>
              <a:rPr sz="1500" dirty="0">
                <a:latin typeface="Consolas"/>
                <a:cs typeface="Consolas"/>
              </a:rPr>
              <a:t>}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755853" y="6660729"/>
            <a:ext cx="131445" cy="2178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dirty="0">
                <a:latin typeface="Consolas"/>
                <a:cs typeface="Consolas"/>
              </a:rPr>
              <a:t>}</a:t>
            </a:r>
            <a:endParaRPr sz="15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30998" y="6592800"/>
            <a:ext cx="8025130" cy="245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spc="-90" dirty="0">
                <a:latin typeface="Arial"/>
                <a:cs typeface="Arial"/>
              </a:rPr>
              <a:t>V</a:t>
            </a:r>
            <a:r>
              <a:rPr sz="1700" dirty="0">
                <a:latin typeface="Arial"/>
                <a:cs typeface="Arial"/>
              </a:rPr>
              <a:t>erde</a:t>
            </a:r>
            <a:r>
              <a:rPr sz="1700" spc="5" dirty="0">
                <a:latin typeface="Arial"/>
                <a:cs typeface="Arial"/>
              </a:rPr>
              <a:t>r </a:t>
            </a:r>
            <a:r>
              <a:rPr sz="1700" dirty="0">
                <a:latin typeface="Arial"/>
                <a:cs typeface="Arial"/>
              </a:rPr>
              <a:t>lezen/mee</a:t>
            </a:r>
            <a:r>
              <a:rPr sz="1700" spc="5" dirty="0">
                <a:latin typeface="Arial"/>
                <a:cs typeface="Arial"/>
              </a:rPr>
              <a:t>r </a:t>
            </a:r>
            <a:r>
              <a:rPr sz="1700" dirty="0">
                <a:latin typeface="Arial"/>
                <a:cs typeface="Arial"/>
              </a:rPr>
              <a:t>informatie:</a:t>
            </a:r>
            <a:r>
              <a:rPr sz="1700" spc="20" dirty="0">
                <a:latin typeface="Arial"/>
                <a:cs typeface="Arial"/>
              </a:rPr>
              <a:t> </a:t>
            </a:r>
            <a:r>
              <a:rPr sz="1700" u="heavy" dirty="0">
                <a:solidFill>
                  <a:srgbClr val="FF0000"/>
                </a:solidFill>
                <a:latin typeface="Arial"/>
                <a:cs typeface="Arial"/>
              </a:rPr>
              <a:t>https://angula</a:t>
            </a:r>
            <a:r>
              <a:rPr sz="1700" u="heavy" spc="-95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1700" u="heavy" dirty="0">
                <a:solidFill>
                  <a:srgbClr val="FF0000"/>
                </a:solidFill>
                <a:latin typeface="Arial"/>
                <a:cs typeface="Arial"/>
              </a:rPr>
              <a:t>.io/docs/ts/latest/guide/user-input.html</a:t>
            </a:r>
            <a:endParaRPr sz="1700" dirty="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39124" y="746760"/>
            <a:ext cx="7312152" cy="53294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0275717" y="7288399"/>
            <a:ext cx="16573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-15" dirty="0">
                <a:latin typeface="Arial"/>
                <a:cs typeface="Arial"/>
              </a:rPr>
              <a:t>24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84300" y="472182"/>
            <a:ext cx="8633854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3885">
              <a:lnSpc>
                <a:spcPct val="100000"/>
              </a:lnSpc>
            </a:pPr>
            <a:r>
              <a:rPr spc="15" dirty="0"/>
              <a:t>Checkpoint</a:t>
            </a:r>
            <a:r>
              <a:rPr lang="nl-NL" spc="15" dirty="0"/>
              <a:t> </a:t>
            </a:r>
            <a:r>
              <a:rPr lang="en-US" sz="2800" dirty="0"/>
              <a:t>E</a:t>
            </a:r>
            <a:r>
              <a:rPr lang="en-US" sz="2800" spc="-20" dirty="0"/>
              <a:t>v</a:t>
            </a:r>
            <a:r>
              <a:rPr lang="en-US" sz="2800" spc="-5" dirty="0"/>
              <a:t>e</a:t>
            </a:r>
            <a:r>
              <a:rPr lang="en-US" sz="2800" dirty="0"/>
              <a:t>nt</a:t>
            </a:r>
            <a:r>
              <a:rPr lang="en-US" sz="2800" spc="204" dirty="0">
                <a:latin typeface="Times New Roman"/>
                <a:cs typeface="Times New Roman"/>
              </a:rPr>
              <a:t> </a:t>
            </a:r>
            <a:r>
              <a:rPr lang="en-US" sz="2800" spc="-5" dirty="0"/>
              <a:t>bindin</a:t>
            </a:r>
            <a:r>
              <a:rPr lang="en-US" sz="2800" dirty="0"/>
              <a:t>g</a:t>
            </a:r>
            <a:r>
              <a:rPr lang="en-US" sz="2800" spc="215" dirty="0">
                <a:latin typeface="Times New Roman"/>
                <a:cs typeface="Times New Roman"/>
              </a:rPr>
              <a:t> </a:t>
            </a:r>
            <a:endParaRPr spc="15" dirty="0"/>
          </a:p>
        </p:txBody>
      </p:sp>
      <p:sp>
        <p:nvSpPr>
          <p:cNvPr id="3" name="object 3"/>
          <p:cNvSpPr txBox="1"/>
          <p:nvPr/>
        </p:nvSpPr>
        <p:spPr>
          <a:xfrm>
            <a:off x="1266584" y="1627268"/>
            <a:ext cx="9171305" cy="31413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2150" dirty="0">
                <a:latin typeface="Verdana"/>
                <a:cs typeface="Verdana"/>
              </a:rPr>
              <a:t>E</a:t>
            </a:r>
            <a:r>
              <a:rPr sz="2150" spc="-20" dirty="0">
                <a:latin typeface="Verdana"/>
                <a:cs typeface="Verdana"/>
              </a:rPr>
              <a:t>v</a:t>
            </a:r>
            <a:r>
              <a:rPr sz="2150" spc="-5" dirty="0">
                <a:latin typeface="Verdana"/>
                <a:cs typeface="Verdana"/>
              </a:rPr>
              <a:t>e</a:t>
            </a:r>
            <a:r>
              <a:rPr sz="2150" dirty="0">
                <a:latin typeface="Verdana"/>
                <a:cs typeface="Verdana"/>
              </a:rPr>
              <a:t>nt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bindin</a:t>
            </a:r>
            <a:r>
              <a:rPr sz="2150" dirty="0">
                <a:latin typeface="Verdana"/>
                <a:cs typeface="Verdana"/>
              </a:rPr>
              <a:t>g</a:t>
            </a:r>
            <a:r>
              <a:rPr sz="2150" spc="215" dirty="0">
                <a:latin typeface="Times New Roman"/>
                <a:cs typeface="Times New Roman"/>
              </a:rPr>
              <a:t> </a:t>
            </a:r>
            <a:r>
              <a:rPr lang="nl-NL" sz="2150" spc="-5" dirty="0" err="1">
                <a:latin typeface="Verdana"/>
                <a:cs typeface="Verdana"/>
              </a:rPr>
              <a:t>with</a:t>
            </a:r>
            <a:r>
              <a:rPr sz="2150" spc="-5" dirty="0">
                <a:latin typeface="Courier New"/>
                <a:cs typeface="Courier New"/>
              </a:rPr>
              <a:t>(eventName)=“…”</a:t>
            </a:r>
            <a:endParaRPr sz="2150" dirty="0">
              <a:latin typeface="Courier New"/>
              <a:cs typeface="Courier New"/>
            </a:endParaRPr>
          </a:p>
          <a:p>
            <a:pPr marL="353695" marR="294640" indent="-340995">
              <a:lnSpc>
                <a:spcPct val="150700"/>
              </a:lnSpc>
              <a:spcBef>
                <a:spcPts val="509"/>
              </a:spcBef>
              <a:buFont typeface="Verdana"/>
              <a:buChar char="•"/>
              <a:tabLst>
                <a:tab pos="354330" algn="l"/>
              </a:tabLst>
            </a:pPr>
            <a:r>
              <a:rPr lang="nl-NL" sz="2150" dirty="0" err="1">
                <a:latin typeface="Verdana"/>
                <a:cs typeface="Verdana"/>
              </a:rPr>
              <a:t>Use</a:t>
            </a:r>
            <a:r>
              <a:rPr lang="nl-NL" sz="2150" dirty="0">
                <a:latin typeface="Verdana"/>
                <a:cs typeface="Verdana"/>
              </a:rPr>
              <a:t> </a:t>
            </a:r>
            <a:r>
              <a:rPr lang="nl-NL" sz="2150" dirty="0" err="1">
                <a:latin typeface="Verdana"/>
                <a:cs typeface="Verdana"/>
              </a:rPr>
              <a:t>an</a:t>
            </a:r>
            <a:r>
              <a:rPr lang="nl-NL" sz="2150" dirty="0">
                <a:latin typeface="Verdana"/>
                <a:cs typeface="Verdana"/>
              </a:rPr>
              <a:t> </a:t>
            </a:r>
            <a:r>
              <a:rPr sz="2150" spc="-5" dirty="0">
                <a:latin typeface="Verdana"/>
                <a:cs typeface="Verdana"/>
              </a:rPr>
              <a:t>e</a:t>
            </a:r>
            <a:r>
              <a:rPr sz="2150" spc="-20" dirty="0">
                <a:latin typeface="Verdana"/>
                <a:cs typeface="Verdana"/>
              </a:rPr>
              <a:t>v</a:t>
            </a:r>
            <a:r>
              <a:rPr sz="2150" dirty="0">
                <a:latin typeface="Verdana"/>
                <a:cs typeface="Verdana"/>
              </a:rPr>
              <a:t>ent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handle</a:t>
            </a:r>
            <a:r>
              <a:rPr sz="2150" spc="-25" dirty="0">
                <a:latin typeface="Verdana"/>
                <a:cs typeface="Verdana"/>
              </a:rPr>
              <a:t>r</a:t>
            </a:r>
            <a:r>
              <a:rPr sz="2150" spc="-5" dirty="0">
                <a:latin typeface="Verdana"/>
                <a:cs typeface="Verdana"/>
              </a:rPr>
              <a:t>-</a:t>
            </a:r>
            <a:r>
              <a:rPr sz="2150" dirty="0" err="1">
                <a:latin typeface="Verdana"/>
                <a:cs typeface="Verdana"/>
              </a:rPr>
              <a:t>functi</a:t>
            </a:r>
            <a:r>
              <a:rPr lang="nl-NL" sz="2150" dirty="0">
                <a:latin typeface="Verdana"/>
                <a:cs typeface="Verdana"/>
              </a:rPr>
              <a:t>on</a:t>
            </a:r>
            <a:r>
              <a:rPr sz="2150" spc="195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in</a:t>
            </a:r>
            <a:r>
              <a:rPr sz="2150" spc="-5" dirty="0">
                <a:latin typeface="Times New Roman"/>
                <a:cs typeface="Times New Roman"/>
              </a:rPr>
              <a:t> </a:t>
            </a:r>
            <a:r>
              <a:rPr lang="nl-NL" sz="2150" spc="-5" dirty="0" err="1">
                <a:latin typeface="Verdana"/>
                <a:cs typeface="Verdana"/>
              </a:rPr>
              <a:t>the</a:t>
            </a:r>
            <a:r>
              <a:rPr sz="2150" spc="215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component</a:t>
            </a:r>
            <a:endParaRPr sz="2150" dirty="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1820"/>
              </a:spcBef>
              <a:buFont typeface="Verdana"/>
              <a:buChar char="•"/>
              <a:tabLst>
                <a:tab pos="354330" algn="l"/>
              </a:tabLst>
            </a:pPr>
            <a:r>
              <a:rPr lang="nl-NL" sz="2150" spc="-5" dirty="0" err="1">
                <a:latin typeface="Verdana"/>
                <a:cs typeface="Verdana"/>
              </a:rPr>
              <a:t>Use</a:t>
            </a:r>
            <a:r>
              <a:rPr sz="2150" spc="22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#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lang="nl-NL" sz="2150" spc="-5" dirty="0" err="1">
                <a:latin typeface="Verdana"/>
                <a:cs typeface="Verdana"/>
              </a:rPr>
              <a:t>to</a:t>
            </a:r>
            <a:r>
              <a:rPr lang="nl-NL" sz="2150" spc="-5" dirty="0">
                <a:latin typeface="Verdana"/>
                <a:cs typeface="Verdana"/>
              </a:rPr>
              <a:t> </a:t>
            </a:r>
            <a:r>
              <a:rPr lang="nl-NL" sz="2150" spc="-5" dirty="0" err="1">
                <a:latin typeface="Verdana"/>
                <a:cs typeface="Verdana"/>
              </a:rPr>
              <a:t>declare</a:t>
            </a:r>
            <a:r>
              <a:rPr lang="nl-NL" sz="2150" spc="-5" dirty="0">
                <a:latin typeface="Verdana"/>
                <a:cs typeface="Verdana"/>
              </a:rPr>
              <a:t> </a:t>
            </a:r>
            <a:r>
              <a:rPr lang="nl-NL" sz="2150" spc="-5" dirty="0" err="1">
                <a:latin typeface="Verdana"/>
                <a:cs typeface="Verdana"/>
              </a:rPr>
              <a:t>the</a:t>
            </a:r>
            <a:r>
              <a:rPr lang="nl-NL" sz="2150" spc="-5" dirty="0">
                <a:latin typeface="Verdana"/>
                <a:cs typeface="Verdana"/>
              </a:rPr>
              <a:t> </a:t>
            </a:r>
            <a:r>
              <a:rPr sz="2150" spc="-5" dirty="0">
                <a:latin typeface="Verdana"/>
                <a:cs typeface="Verdana"/>
              </a:rPr>
              <a:t>loca</a:t>
            </a:r>
            <a:r>
              <a:rPr sz="2150" dirty="0">
                <a:latin typeface="Verdana"/>
                <a:cs typeface="Verdana"/>
              </a:rPr>
              <a:t>l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template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spc="-45" dirty="0">
                <a:latin typeface="Verdana"/>
                <a:cs typeface="Verdana"/>
              </a:rPr>
              <a:t>v</a:t>
            </a:r>
            <a:r>
              <a:rPr sz="2150" spc="-5" dirty="0">
                <a:latin typeface="Verdana"/>
                <a:cs typeface="Verdana"/>
              </a:rPr>
              <a:t>ariabl</a:t>
            </a:r>
            <a:r>
              <a:rPr sz="2150" dirty="0">
                <a:latin typeface="Verdana"/>
                <a:cs typeface="Verdana"/>
              </a:rPr>
              <a:t>e</a:t>
            </a:r>
          </a:p>
          <a:p>
            <a:pPr marL="353695" indent="-340995">
              <a:lnSpc>
                <a:spcPct val="100000"/>
              </a:lnSpc>
              <a:spcBef>
                <a:spcPts val="1825"/>
              </a:spcBef>
              <a:buFont typeface="Verdana"/>
              <a:buChar char="•"/>
              <a:tabLst>
                <a:tab pos="354330" algn="l"/>
              </a:tabLst>
            </a:pPr>
            <a:r>
              <a:rPr lang="nl-NL" sz="2150" spc="-5" dirty="0">
                <a:latin typeface="Verdana"/>
                <a:cs typeface="Verdana"/>
              </a:rPr>
              <a:t>Make </a:t>
            </a:r>
            <a:r>
              <a:rPr lang="nl-NL" sz="2150" spc="-5" dirty="0" err="1">
                <a:latin typeface="Verdana"/>
                <a:cs typeface="Verdana"/>
              </a:rPr>
              <a:t>simple</a:t>
            </a:r>
            <a:r>
              <a:rPr lang="nl-NL" sz="2150" spc="-5" dirty="0">
                <a:latin typeface="Verdana"/>
                <a:cs typeface="Verdana"/>
              </a:rPr>
              <a:t> </a:t>
            </a:r>
            <a:r>
              <a:rPr sz="2150" spc="-5" dirty="0">
                <a:latin typeface="Verdana"/>
                <a:cs typeface="Verdana"/>
              </a:rPr>
              <a:t>CRUD-ope</a:t>
            </a:r>
            <a:r>
              <a:rPr sz="2150" spc="-30" dirty="0">
                <a:latin typeface="Verdana"/>
                <a:cs typeface="Verdana"/>
              </a:rPr>
              <a:t>r</a:t>
            </a:r>
            <a:r>
              <a:rPr sz="2150" spc="-5" dirty="0">
                <a:latin typeface="Verdana"/>
                <a:cs typeface="Verdana"/>
              </a:rPr>
              <a:t>ation</a:t>
            </a:r>
            <a:r>
              <a:rPr sz="2150" dirty="0">
                <a:latin typeface="Verdana"/>
                <a:cs typeface="Verdana"/>
              </a:rPr>
              <a:t>s</a:t>
            </a:r>
            <a:r>
              <a:rPr sz="2150" spc="-5" dirty="0">
                <a:latin typeface="Verdana"/>
                <a:cs typeface="Verdana"/>
              </a:rPr>
              <a:t>.</a:t>
            </a:r>
            <a:endParaRPr lang="nl-NL" sz="2150" spc="-5" dirty="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1825"/>
              </a:spcBef>
              <a:buFont typeface="Verdana"/>
              <a:buChar char="•"/>
              <a:tabLst>
                <a:tab pos="354330" algn="l"/>
              </a:tabLst>
            </a:pPr>
            <a:endParaRPr lang="en-US" sz="2150" spc="-5" dirty="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1825"/>
              </a:spcBef>
              <a:buFont typeface="Verdana"/>
              <a:buChar char="•"/>
              <a:tabLst>
                <a:tab pos="354330" algn="l"/>
              </a:tabLst>
            </a:pPr>
            <a:r>
              <a:rPr lang="en-US" sz="2150" b="1" spc="-5" dirty="0">
                <a:latin typeface="Verdana"/>
                <a:cs typeface="Verdana"/>
              </a:rPr>
              <a:t>See 3c + 3d</a:t>
            </a:r>
            <a:endParaRPr sz="2150" b="1" dirty="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057521" y="4632198"/>
            <a:ext cx="3313176" cy="21762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346846" y="5646087"/>
            <a:ext cx="3412490" cy="7309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nl-NL" sz="4750" b="1" dirty="0" err="1">
                <a:latin typeface="Arial"/>
                <a:cs typeface="Arial"/>
              </a:rPr>
              <a:t>Exercise</a:t>
            </a:r>
            <a:r>
              <a:rPr sz="4750" b="1" dirty="0">
                <a:latin typeface="Arial"/>
                <a:cs typeface="Arial"/>
              </a:rPr>
              <a:t>….</a:t>
            </a:r>
            <a:endParaRPr sz="475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36700" y="1876425"/>
            <a:ext cx="7712709" cy="17740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ctr">
              <a:lnSpc>
                <a:spcPts val="7180"/>
              </a:lnSpc>
            </a:pPr>
            <a:r>
              <a:rPr sz="5950" spc="-60" dirty="0">
                <a:latin typeface="Verdana"/>
                <a:cs typeface="Verdana"/>
              </a:rPr>
              <a:t>A</a:t>
            </a:r>
            <a:r>
              <a:rPr sz="5950" spc="-5" dirty="0">
                <a:latin typeface="Verdana"/>
                <a:cs typeface="Verdana"/>
              </a:rPr>
              <a:t>ttribut</a:t>
            </a:r>
            <a:r>
              <a:rPr sz="5950" dirty="0">
                <a:latin typeface="Verdana"/>
                <a:cs typeface="Verdana"/>
              </a:rPr>
              <a:t>e</a:t>
            </a:r>
            <a:r>
              <a:rPr sz="5950" spc="640" dirty="0">
                <a:latin typeface="Times New Roman"/>
                <a:cs typeface="Times New Roman"/>
              </a:rPr>
              <a:t> </a:t>
            </a:r>
            <a:r>
              <a:rPr sz="5950" dirty="0">
                <a:latin typeface="Verdana"/>
                <a:cs typeface="Verdana"/>
              </a:rPr>
              <a:t>&amp;</a:t>
            </a:r>
            <a:r>
              <a:rPr sz="5950" spc="625" dirty="0">
                <a:latin typeface="Times New Roman"/>
                <a:cs typeface="Times New Roman"/>
              </a:rPr>
              <a:t> </a:t>
            </a:r>
            <a:r>
              <a:rPr sz="5950" spc="-5" dirty="0">
                <a:latin typeface="Verdana"/>
                <a:cs typeface="Verdana"/>
              </a:rPr>
              <a:t>property</a:t>
            </a:r>
            <a:r>
              <a:rPr sz="5950" spc="-5" dirty="0">
                <a:latin typeface="Times New Roman"/>
                <a:cs typeface="Times New Roman"/>
              </a:rPr>
              <a:t> </a:t>
            </a:r>
            <a:r>
              <a:rPr sz="5950" spc="-5" dirty="0">
                <a:latin typeface="Verdana"/>
                <a:cs typeface="Verdana"/>
              </a:rPr>
              <a:t>binding</a:t>
            </a:r>
            <a:endParaRPr sz="595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84300" y="472182"/>
            <a:ext cx="8633854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3885" algn="ctr">
              <a:lnSpc>
                <a:spcPct val="100000"/>
              </a:lnSpc>
            </a:pPr>
            <a:r>
              <a:rPr spc="10" dirty="0"/>
              <a:t>Attribut</a:t>
            </a:r>
            <a:r>
              <a:rPr spc="15" dirty="0"/>
              <a:t>e</a:t>
            </a:r>
            <a:r>
              <a:rPr spc="275" dirty="0">
                <a:latin typeface="Times New Roman"/>
                <a:cs typeface="Times New Roman"/>
              </a:rPr>
              <a:t> </a:t>
            </a:r>
            <a:r>
              <a:rPr spc="10" dirty="0"/>
              <a:t>b</a:t>
            </a:r>
            <a:r>
              <a:rPr spc="15" dirty="0"/>
              <a:t>inding</a:t>
            </a:r>
            <a:r>
              <a:rPr spc="280" dirty="0">
                <a:latin typeface="Times New Roman"/>
                <a:cs typeface="Times New Roman"/>
              </a:rPr>
              <a:t> </a:t>
            </a:r>
            <a:r>
              <a:rPr spc="10" dirty="0"/>
              <a:t>syntaxis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6584" y="1367259"/>
            <a:ext cx="7214870" cy="17409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9700"/>
              </a:lnSpc>
              <a:tabLst>
                <a:tab pos="1291590" algn="l"/>
              </a:tabLst>
            </a:pPr>
            <a:r>
              <a:rPr lang="nl-NL" sz="1950" spc="-70" dirty="0">
                <a:latin typeface="Verdana"/>
                <a:cs typeface="Verdana"/>
              </a:rPr>
              <a:t>Bind </a:t>
            </a:r>
            <a:r>
              <a:rPr lang="nl-NL" sz="1950" spc="-70" dirty="0" err="1">
                <a:latin typeface="Verdana"/>
                <a:cs typeface="Verdana"/>
              </a:rPr>
              <a:t>to</a:t>
            </a:r>
            <a:r>
              <a:rPr lang="en-GB" sz="1950" spc="175" dirty="0">
                <a:latin typeface="Times New Roman"/>
                <a:cs typeface="Times New Roman"/>
              </a:rPr>
              <a:t> </a:t>
            </a:r>
            <a:r>
              <a:rPr lang="en-GB" sz="1950" spc="-10" dirty="0">
                <a:latin typeface="Verdana"/>
                <a:cs typeface="Verdana"/>
              </a:rPr>
              <a:t>properties</a:t>
            </a:r>
            <a:r>
              <a:rPr lang="en-GB" sz="1950" spc="204" dirty="0">
                <a:latin typeface="Times New Roman"/>
                <a:cs typeface="Times New Roman"/>
              </a:rPr>
              <a:t> </a:t>
            </a:r>
            <a:r>
              <a:rPr lang="en-GB" sz="1950" spc="-50" dirty="0">
                <a:latin typeface="Verdana"/>
                <a:cs typeface="Verdana"/>
              </a:rPr>
              <a:t>of</a:t>
            </a:r>
            <a:r>
              <a:rPr sz="1950" spc="17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HTM</a:t>
            </a:r>
            <a:r>
              <a:rPr sz="1950" spc="-165" dirty="0">
                <a:latin typeface="Verdana"/>
                <a:cs typeface="Verdana"/>
              </a:rPr>
              <a:t>L</a:t>
            </a:r>
            <a:r>
              <a:rPr sz="1950" spc="-20" dirty="0">
                <a:latin typeface="Verdana"/>
                <a:cs typeface="Verdana"/>
              </a:rPr>
              <a:t>-element</a:t>
            </a:r>
            <a:r>
              <a:rPr lang="nl-NL" sz="1950" spc="-20" dirty="0">
                <a:latin typeface="Verdana"/>
                <a:cs typeface="Verdana"/>
              </a:rPr>
              <a:t>s</a:t>
            </a:r>
            <a:r>
              <a:rPr sz="1950" spc="-20" dirty="0">
                <a:latin typeface="Verdana"/>
                <a:cs typeface="Verdana"/>
              </a:rPr>
              <a:t>.</a:t>
            </a:r>
            <a:r>
              <a:rPr sz="1950" spc="-10" dirty="0">
                <a:latin typeface="Times New Roman"/>
                <a:cs typeface="Times New Roman"/>
              </a:rPr>
              <a:t> </a:t>
            </a:r>
            <a:endParaRPr lang="nl-NL" sz="1950" spc="-10" dirty="0">
              <a:latin typeface="Times New Roman"/>
              <a:cs typeface="Times New Roman"/>
            </a:endParaRPr>
          </a:p>
          <a:p>
            <a:pPr marL="12700" marR="5080">
              <a:lnSpc>
                <a:spcPct val="119700"/>
              </a:lnSpc>
              <a:tabLst>
                <a:tab pos="1291590" algn="l"/>
              </a:tabLst>
            </a:pPr>
            <a:r>
              <a:rPr lang="nl-NL" sz="1950" spc="-20" dirty="0" err="1">
                <a:latin typeface="Verdana"/>
                <a:cs typeface="Verdana"/>
              </a:rPr>
              <a:t>Also</a:t>
            </a:r>
            <a:r>
              <a:rPr lang="nl-NL" sz="1950" spc="-20" dirty="0">
                <a:latin typeface="Verdana"/>
                <a:cs typeface="Verdana"/>
              </a:rPr>
              <a:t> </a:t>
            </a:r>
            <a:r>
              <a:rPr lang="nl-NL" sz="1950" spc="-20" dirty="0" err="1">
                <a:latin typeface="Verdana"/>
                <a:cs typeface="Verdana"/>
              </a:rPr>
              <a:t>called</a:t>
            </a:r>
            <a:r>
              <a:rPr lang="nl-NL" sz="1950" spc="-20" dirty="0">
                <a:latin typeface="Verdana"/>
                <a:cs typeface="Verdana"/>
              </a:rPr>
              <a:t>:</a:t>
            </a:r>
            <a:r>
              <a:rPr lang="nl-NL" sz="1950" spc="-20" dirty="0">
                <a:latin typeface="Times New Roman"/>
                <a:cs typeface="Times New Roman"/>
              </a:rPr>
              <a:t> </a:t>
            </a:r>
            <a:r>
              <a:rPr sz="1950" i="1" spc="-15" dirty="0">
                <a:latin typeface="Verdana"/>
                <a:cs typeface="Verdana"/>
              </a:rPr>
              <a:t>one-way</a:t>
            </a:r>
            <a:r>
              <a:rPr sz="1950" i="1" spc="180" dirty="0">
                <a:latin typeface="Times New Roman"/>
                <a:cs typeface="Times New Roman"/>
              </a:rPr>
              <a:t> </a:t>
            </a:r>
            <a:r>
              <a:rPr sz="1950" i="1" spc="-15" dirty="0">
                <a:latin typeface="Verdana"/>
                <a:cs typeface="Verdana"/>
              </a:rPr>
              <a:t>binding</a:t>
            </a:r>
            <a:endParaRPr sz="195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455"/>
              </a:spcBef>
            </a:pPr>
            <a:endParaRPr lang="en-US" sz="1950" spc="-2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455"/>
              </a:spcBef>
            </a:pPr>
            <a:r>
              <a:rPr lang="nl-NL" sz="2000" spc="-20" dirty="0" err="1">
                <a:latin typeface="Verdana"/>
                <a:cs typeface="Verdana"/>
              </a:rPr>
              <a:t>Use</a:t>
            </a:r>
            <a:r>
              <a:rPr sz="2000" spc="215" dirty="0">
                <a:latin typeface="Times New Roman"/>
                <a:cs typeface="Times New Roman"/>
              </a:rPr>
              <a:t> </a:t>
            </a:r>
            <a:r>
              <a:rPr lang="nl-NL" sz="2000" spc="-20" dirty="0">
                <a:latin typeface="Verdana"/>
                <a:cs typeface="Verdana"/>
              </a:rPr>
              <a:t>these </a:t>
            </a:r>
            <a:r>
              <a:rPr lang="en-GB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brackets</a:t>
            </a:r>
            <a:r>
              <a:rPr lang="nl-NL" sz="1950" spc="-15" dirty="0">
                <a:latin typeface="Verdana"/>
                <a:cs typeface="Verdana"/>
              </a:rPr>
              <a:t>:  </a:t>
            </a:r>
            <a:r>
              <a:rPr lang="nl-NL" sz="1950" b="1" spc="-15" dirty="0">
                <a:solidFill>
                  <a:srgbClr val="C00000"/>
                </a:solidFill>
                <a:latin typeface="Verdana"/>
                <a:cs typeface="Verdana"/>
              </a:rPr>
              <a:t>[]</a:t>
            </a:r>
            <a:endParaRPr sz="1950" b="1" dirty="0">
              <a:solidFill>
                <a:srgbClr val="C00000"/>
              </a:solidFill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900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66584" y="4491809"/>
            <a:ext cx="683260" cy="299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50" spc="-5" dirty="0">
                <a:latin typeface="Courier New"/>
                <a:cs typeface="Courier New"/>
              </a:rPr>
              <a:t>&lt;div</a:t>
            </a:r>
            <a:endParaRPr sz="2150" dirty="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088796" y="4491809"/>
            <a:ext cx="3806825" cy="299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50" b="1" spc="-5" dirty="0">
                <a:solidFill>
                  <a:srgbClr val="FF0000"/>
                </a:solidFill>
                <a:latin typeface="Courier New"/>
                <a:cs typeface="Courier New"/>
              </a:rPr>
              <a:t>[hidden</a:t>
            </a:r>
            <a:r>
              <a:rPr sz="2150" b="1" dirty="0">
                <a:solidFill>
                  <a:srgbClr val="FF0000"/>
                </a:solidFill>
                <a:latin typeface="Courier New"/>
                <a:cs typeface="Courier New"/>
              </a:rPr>
              <a:t>]</a:t>
            </a:r>
            <a:r>
              <a:rPr sz="2150" spc="-5" dirty="0">
                <a:latin typeface="Courier New"/>
                <a:cs typeface="Courier New"/>
              </a:rPr>
              <a:t>=“true”&gt;…&lt;/div&gt;</a:t>
            </a:r>
            <a:endParaRPr sz="2150" dirty="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66584" y="5235936"/>
            <a:ext cx="7917180" cy="13644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-25" dirty="0">
                <a:latin typeface="Verdana"/>
                <a:cs typeface="Verdana"/>
              </a:rPr>
              <a:t>O</a:t>
            </a:r>
            <a:r>
              <a:rPr lang="nl-NL" sz="1950" spc="-10" dirty="0">
                <a:latin typeface="Verdana"/>
                <a:cs typeface="Verdana"/>
              </a:rPr>
              <a:t>r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:</a:t>
            </a:r>
            <a:endParaRPr lang="nl-NL" sz="1950" spc="-1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endParaRPr sz="195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85"/>
              </a:spcBef>
              <a:tabLst>
                <a:tab pos="834390" algn="l"/>
              </a:tabLst>
            </a:pPr>
            <a:r>
              <a:rPr sz="2150" spc="-5" dirty="0">
                <a:latin typeface="Courier New"/>
                <a:cs typeface="Courier New"/>
              </a:rPr>
              <a:t>&lt;di</a:t>
            </a:r>
            <a:r>
              <a:rPr sz="2150" dirty="0">
                <a:latin typeface="Courier New"/>
                <a:cs typeface="Courier New"/>
              </a:rPr>
              <a:t>v</a:t>
            </a:r>
            <a:r>
              <a:rPr sz="2150" dirty="0">
                <a:latin typeface="Times New Roman"/>
                <a:cs typeface="Times New Roman"/>
              </a:rPr>
              <a:t>	</a:t>
            </a:r>
            <a:r>
              <a:rPr sz="2150" b="1" spc="-5" dirty="0">
                <a:solidFill>
                  <a:srgbClr val="FF0000"/>
                </a:solidFill>
                <a:latin typeface="Courier New"/>
                <a:cs typeface="Courier New"/>
              </a:rPr>
              <a:t>[hidden</a:t>
            </a:r>
            <a:r>
              <a:rPr sz="2150" b="1" dirty="0">
                <a:solidFill>
                  <a:srgbClr val="FF0000"/>
                </a:solidFill>
                <a:latin typeface="Courier New"/>
                <a:cs typeface="Courier New"/>
              </a:rPr>
              <a:t>]</a:t>
            </a:r>
            <a:r>
              <a:rPr sz="2150" spc="-5" dirty="0">
                <a:latin typeface="Courier New"/>
                <a:cs typeface="Courier New"/>
              </a:rPr>
              <a:t>=“</a:t>
            </a:r>
            <a:r>
              <a:rPr sz="2150" spc="-5" dirty="0">
                <a:solidFill>
                  <a:srgbClr val="C00000"/>
                </a:solidFill>
                <a:latin typeface="Courier New"/>
                <a:cs typeface="Courier New"/>
              </a:rPr>
              <a:t>person.hasEmail</a:t>
            </a:r>
            <a:r>
              <a:rPr sz="2150" spc="-5" dirty="0">
                <a:latin typeface="Courier New"/>
                <a:cs typeface="Courier New"/>
              </a:rPr>
              <a:t>”&gt;…&lt;/div&gt;</a:t>
            </a:r>
            <a:endParaRPr sz="21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25"/>
              </a:spcBef>
              <a:tabLst>
                <a:tab pos="834390" algn="l"/>
              </a:tabLst>
            </a:pPr>
            <a:r>
              <a:rPr sz="2150" spc="-5" dirty="0">
                <a:latin typeface="Courier New"/>
                <a:cs typeface="Courier New"/>
              </a:rPr>
              <a:t>&lt;di</a:t>
            </a:r>
            <a:r>
              <a:rPr sz="2150" dirty="0">
                <a:latin typeface="Courier New"/>
                <a:cs typeface="Courier New"/>
              </a:rPr>
              <a:t>v</a:t>
            </a:r>
            <a:r>
              <a:rPr sz="2150" dirty="0">
                <a:latin typeface="Times New Roman"/>
                <a:cs typeface="Times New Roman"/>
              </a:rPr>
              <a:t>	</a:t>
            </a:r>
            <a:r>
              <a:rPr sz="2150" b="1" spc="-5" dirty="0">
                <a:solidFill>
                  <a:srgbClr val="FF0000"/>
                </a:solidFill>
                <a:latin typeface="Courier New"/>
                <a:cs typeface="Courier New"/>
              </a:rPr>
              <a:t>[</a:t>
            </a:r>
            <a:r>
              <a:rPr sz="2150" b="1" spc="-5" dirty="0" err="1">
                <a:solidFill>
                  <a:srgbClr val="FF0000"/>
                </a:solidFill>
                <a:latin typeface="Courier New"/>
                <a:cs typeface="Courier New"/>
              </a:rPr>
              <a:t>style.background</a:t>
            </a:r>
            <a:r>
              <a:rPr sz="2150" b="1" spc="-5" dirty="0">
                <a:solidFill>
                  <a:srgbClr val="FF0000"/>
                </a:solidFill>
                <a:latin typeface="Courier New"/>
                <a:cs typeface="Courier New"/>
              </a:rPr>
              <a:t>-color</a:t>
            </a:r>
            <a:r>
              <a:rPr sz="2150" b="1" dirty="0">
                <a:solidFill>
                  <a:srgbClr val="FF0000"/>
                </a:solidFill>
                <a:latin typeface="Courier New"/>
                <a:cs typeface="Courier New"/>
              </a:rPr>
              <a:t>]</a:t>
            </a:r>
            <a:r>
              <a:rPr sz="2150" spc="-5" dirty="0">
                <a:latin typeface="Courier New"/>
                <a:cs typeface="Courier New"/>
              </a:rPr>
              <a:t>=“</a:t>
            </a:r>
            <a:r>
              <a:rPr sz="2150" spc="-5" dirty="0">
                <a:solidFill>
                  <a:srgbClr val="C00000"/>
                </a:solidFill>
                <a:latin typeface="Courier New"/>
                <a:cs typeface="Courier New"/>
              </a:rPr>
              <a:t>yellow</a:t>
            </a:r>
            <a:r>
              <a:rPr sz="2150" spc="-5" dirty="0">
                <a:latin typeface="Courier New"/>
                <a:cs typeface="Courier New"/>
              </a:rPr>
              <a:t>”&gt;…&lt;/div&gt;</a:t>
            </a:r>
            <a:endParaRPr sz="215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84300" y="472182"/>
            <a:ext cx="8633854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3885" algn="ctr">
              <a:lnSpc>
                <a:spcPct val="100000"/>
              </a:lnSpc>
            </a:pPr>
            <a:r>
              <a:rPr lang="nl-NL" spc="15" dirty="0" err="1"/>
              <a:t>Example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5" dirty="0"/>
              <a:t>attribut</a:t>
            </a:r>
            <a:r>
              <a:rPr spc="15" dirty="0"/>
              <a:t>e</a:t>
            </a:r>
            <a:r>
              <a:rPr spc="254" dirty="0">
                <a:latin typeface="Times New Roman"/>
                <a:cs typeface="Times New Roman"/>
              </a:rPr>
              <a:t> </a:t>
            </a:r>
            <a:r>
              <a:rPr spc="10" dirty="0"/>
              <a:t>b</a:t>
            </a:r>
            <a:r>
              <a:rPr spc="15" dirty="0"/>
              <a:t>inding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70382" y="1250147"/>
            <a:ext cx="8465185" cy="36009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50" dirty="0">
                <a:latin typeface="Arial"/>
                <a:cs typeface="Arial"/>
              </a:rPr>
              <a:t>HTML</a:t>
            </a:r>
          </a:p>
          <a:p>
            <a:pPr marL="485140">
              <a:lnSpc>
                <a:spcPct val="100000"/>
              </a:lnSpc>
              <a:spcBef>
                <a:spcPts val="1305"/>
              </a:spcBef>
            </a:pPr>
            <a:r>
              <a:rPr sz="1500" i="1" dirty="0">
                <a:solidFill>
                  <a:srgbClr val="12B124"/>
                </a:solidFill>
                <a:latin typeface="Consolas"/>
                <a:cs typeface="Consolas"/>
              </a:rPr>
              <a:t>&lt;!</a:t>
            </a:r>
            <a:r>
              <a:rPr sz="1500" i="1" spc="5" dirty="0">
                <a:solidFill>
                  <a:srgbClr val="12B124"/>
                </a:solidFill>
                <a:latin typeface="Consolas"/>
                <a:cs typeface="Consolas"/>
              </a:rPr>
              <a:t>‐</a:t>
            </a:r>
            <a:r>
              <a:rPr sz="1500" i="1" dirty="0">
                <a:solidFill>
                  <a:srgbClr val="12B124"/>
                </a:solidFill>
                <a:latin typeface="Consolas"/>
                <a:cs typeface="Consolas"/>
              </a:rPr>
              <a:t>‐</a:t>
            </a:r>
            <a:r>
              <a:rPr sz="1500" i="1" spc="10" dirty="0">
                <a:solidFill>
                  <a:srgbClr val="12B124"/>
                </a:solidFill>
                <a:latin typeface="Consolas"/>
                <a:cs typeface="Consolas"/>
              </a:rPr>
              <a:t> </a:t>
            </a:r>
            <a:r>
              <a:rPr sz="1500" i="1" spc="5" dirty="0">
                <a:solidFill>
                  <a:srgbClr val="12B124"/>
                </a:solidFill>
                <a:latin typeface="Consolas"/>
                <a:cs typeface="Consolas"/>
              </a:rPr>
              <a:t>Attribut</a:t>
            </a:r>
            <a:r>
              <a:rPr sz="1500" i="1" dirty="0">
                <a:solidFill>
                  <a:srgbClr val="12B124"/>
                </a:solidFill>
                <a:latin typeface="Consolas"/>
                <a:cs typeface="Consolas"/>
              </a:rPr>
              <a:t>e</a:t>
            </a:r>
            <a:r>
              <a:rPr sz="1500" i="1" dirty="0">
                <a:solidFill>
                  <a:srgbClr val="12B124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12B124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12B124"/>
                </a:solidFill>
                <a:latin typeface="Consolas"/>
                <a:cs typeface="Consolas"/>
              </a:rPr>
              <a:t>b</a:t>
            </a:r>
            <a:r>
              <a:rPr sz="1500" i="1" spc="5" dirty="0">
                <a:solidFill>
                  <a:srgbClr val="12B124"/>
                </a:solidFill>
                <a:latin typeface="Consolas"/>
                <a:cs typeface="Consolas"/>
              </a:rPr>
              <a:t>indin</a:t>
            </a:r>
            <a:r>
              <a:rPr sz="1500" i="1" dirty="0">
                <a:solidFill>
                  <a:srgbClr val="12B124"/>
                </a:solidFill>
                <a:latin typeface="Consolas"/>
                <a:cs typeface="Consolas"/>
              </a:rPr>
              <a:t>g</a:t>
            </a:r>
            <a:r>
              <a:rPr sz="1500" i="1" dirty="0">
                <a:solidFill>
                  <a:srgbClr val="12B124"/>
                </a:solidFill>
                <a:latin typeface="Times New Roman"/>
                <a:cs typeface="Times New Roman"/>
              </a:rPr>
              <a:t> </a:t>
            </a:r>
            <a:r>
              <a:rPr sz="1500" i="1" spc="80" dirty="0">
                <a:solidFill>
                  <a:srgbClr val="12B124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12B124"/>
                </a:solidFill>
                <a:latin typeface="Consolas"/>
                <a:cs typeface="Consolas"/>
              </a:rPr>
              <a:t>‐</a:t>
            </a:r>
            <a:r>
              <a:rPr sz="1500" i="1" dirty="0">
                <a:solidFill>
                  <a:srgbClr val="12B124"/>
                </a:solidFill>
                <a:latin typeface="Consolas"/>
                <a:cs typeface="Consolas"/>
              </a:rPr>
              <a:t>‐&gt;</a:t>
            </a:r>
            <a:endParaRPr sz="1500" dirty="0">
              <a:latin typeface="Consolas"/>
              <a:cs typeface="Consolas"/>
            </a:endParaRPr>
          </a:p>
          <a:p>
            <a:pPr marL="485140">
              <a:lnSpc>
                <a:spcPct val="100000"/>
              </a:lnSpc>
              <a:spcBef>
                <a:spcPts val="915"/>
              </a:spcBef>
            </a:pPr>
            <a:r>
              <a:rPr sz="1500" dirty="0">
                <a:latin typeface="Consolas"/>
                <a:cs typeface="Consolas"/>
              </a:rPr>
              <a:t>&lt;</a:t>
            </a: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butto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n</a:t>
            </a:r>
            <a:r>
              <a:rPr sz="15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class=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"bt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n</a:t>
            </a:r>
            <a:r>
              <a:rPr sz="15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bt</a:t>
            </a:r>
            <a:r>
              <a:rPr sz="1500" b="1" spc="-5" dirty="0">
                <a:solidFill>
                  <a:srgbClr val="008000"/>
                </a:solidFill>
                <a:latin typeface="Consolas"/>
                <a:cs typeface="Consolas"/>
              </a:rPr>
              <a:t>n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‐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success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(click)</a:t>
            </a:r>
            <a:r>
              <a:rPr sz="1500" dirty="0">
                <a:latin typeface="Consolas"/>
                <a:cs typeface="Consolas"/>
              </a:rPr>
              <a:t>=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"toggleText()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spc="5" dirty="0">
                <a:latin typeface="Consolas"/>
                <a:cs typeface="Consolas"/>
              </a:rPr>
              <a:t>&gt;Toggl</a:t>
            </a:r>
            <a:r>
              <a:rPr sz="1500" dirty="0">
                <a:latin typeface="Consolas"/>
                <a:cs typeface="Consolas"/>
              </a:rPr>
              <a:t>e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text&lt;</a:t>
            </a:r>
            <a:r>
              <a:rPr sz="1500" dirty="0">
                <a:latin typeface="Consolas"/>
                <a:cs typeface="Consolas"/>
              </a:rPr>
              <a:t>/</a:t>
            </a: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butto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n</a:t>
            </a:r>
            <a:r>
              <a:rPr sz="1500" dirty="0">
                <a:latin typeface="Consolas"/>
                <a:cs typeface="Consolas"/>
              </a:rPr>
              <a:t>&gt;</a:t>
            </a:r>
          </a:p>
          <a:p>
            <a:pPr marL="485140">
              <a:lnSpc>
                <a:spcPct val="100000"/>
              </a:lnSpc>
              <a:spcBef>
                <a:spcPts val="915"/>
              </a:spcBef>
            </a:pPr>
            <a:r>
              <a:rPr sz="1500" dirty="0">
                <a:latin typeface="Consolas"/>
                <a:cs typeface="Consolas"/>
              </a:rPr>
              <a:t>&lt;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h2</a:t>
            </a:r>
            <a:r>
              <a:rPr sz="15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C00000"/>
                </a:solidFill>
                <a:latin typeface="Consolas"/>
                <a:cs typeface="Consolas"/>
              </a:rPr>
              <a:t>[hidden]</a:t>
            </a:r>
            <a:r>
              <a:rPr sz="1500" spc="5" dirty="0">
                <a:latin typeface="Consolas"/>
                <a:cs typeface="Consolas"/>
              </a:rPr>
              <a:t>=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"textVisible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spc="5" dirty="0">
                <a:latin typeface="Consolas"/>
                <a:cs typeface="Consolas"/>
              </a:rPr>
              <a:t>&gt;Geweldig</a:t>
            </a:r>
            <a:r>
              <a:rPr sz="1500" dirty="0">
                <a:latin typeface="Consolas"/>
                <a:cs typeface="Consolas"/>
              </a:rPr>
              <a:t>e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steden</a:t>
            </a:r>
            <a:r>
              <a:rPr sz="1500" dirty="0">
                <a:latin typeface="Consolas"/>
                <a:cs typeface="Consolas"/>
              </a:rPr>
              <a:t>,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allemaal.&lt;/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h2</a:t>
            </a:r>
            <a:r>
              <a:rPr sz="1500" dirty="0">
                <a:latin typeface="Consolas"/>
                <a:cs typeface="Consolas"/>
              </a:rPr>
              <a:t>&gt;</a:t>
            </a:r>
          </a:p>
          <a:p>
            <a:pPr>
              <a:lnSpc>
                <a:spcPct val="100000"/>
              </a:lnSpc>
            </a:pPr>
            <a:endParaRPr sz="15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1"/>
              </a:spcBef>
            </a:pPr>
            <a:endParaRPr sz="1350" dirty="0">
              <a:latin typeface="Times New Roman"/>
              <a:cs typeface="Times New Roman"/>
            </a:endParaRPr>
          </a:p>
          <a:p>
            <a:pPr marL="43180">
              <a:lnSpc>
                <a:spcPct val="100000"/>
              </a:lnSpc>
            </a:pPr>
            <a:r>
              <a:rPr sz="2150" spc="-5" dirty="0">
                <a:latin typeface="Arial"/>
                <a:cs typeface="Arial"/>
              </a:rPr>
              <a:t>Class</a:t>
            </a:r>
            <a:endParaRPr sz="2150" dirty="0">
              <a:latin typeface="Arial"/>
              <a:cs typeface="Arial"/>
            </a:endParaRPr>
          </a:p>
          <a:p>
            <a:pPr marL="600075">
              <a:lnSpc>
                <a:spcPct val="100000"/>
              </a:lnSpc>
              <a:spcBef>
                <a:spcPts val="1080"/>
              </a:spcBef>
            </a:pP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//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attribuu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t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toggelen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: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teks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t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zichtbaar/onzichtbaa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r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7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maken.</a:t>
            </a:r>
            <a:endParaRPr sz="1500" dirty="0">
              <a:latin typeface="Consolas"/>
              <a:cs typeface="Consolas"/>
            </a:endParaRPr>
          </a:p>
          <a:p>
            <a:pPr marL="600075">
              <a:lnSpc>
                <a:spcPct val="100000"/>
              </a:lnSpc>
              <a:spcBef>
                <a:spcPts val="915"/>
              </a:spcBef>
            </a:pPr>
            <a:r>
              <a:rPr sz="1500" dirty="0">
                <a:latin typeface="Consolas"/>
                <a:cs typeface="Consolas"/>
              </a:rPr>
              <a:t>toggleText(){</a:t>
            </a:r>
          </a:p>
          <a:p>
            <a:pPr marL="918210">
              <a:lnSpc>
                <a:spcPct val="100000"/>
              </a:lnSpc>
              <a:spcBef>
                <a:spcPts val="915"/>
              </a:spcBef>
            </a:pP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this</a:t>
            </a:r>
            <a:r>
              <a:rPr sz="1500" spc="5" dirty="0">
                <a:latin typeface="Consolas"/>
                <a:cs typeface="Consolas"/>
              </a:rPr>
              <a:t>.textVisibl</a:t>
            </a:r>
            <a:r>
              <a:rPr sz="1500" dirty="0">
                <a:latin typeface="Consolas"/>
                <a:cs typeface="Consolas"/>
              </a:rPr>
              <a:t>e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=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!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500" spc="5" dirty="0">
                <a:latin typeface="Consolas"/>
                <a:cs typeface="Consolas"/>
              </a:rPr>
              <a:t>.textVisible;</a:t>
            </a:r>
            <a:endParaRPr sz="1500" dirty="0">
              <a:latin typeface="Consolas"/>
              <a:cs typeface="Consolas"/>
            </a:endParaRPr>
          </a:p>
          <a:p>
            <a:pPr marL="600075">
              <a:lnSpc>
                <a:spcPct val="100000"/>
              </a:lnSpc>
              <a:spcBef>
                <a:spcPts val="925"/>
              </a:spcBef>
            </a:pPr>
            <a:r>
              <a:rPr sz="1500" dirty="0">
                <a:latin typeface="Consolas"/>
                <a:cs typeface="Consolas"/>
              </a:rPr>
              <a:t>}</a:t>
            </a:r>
          </a:p>
        </p:txBody>
      </p:sp>
      <p:sp>
        <p:nvSpPr>
          <p:cNvPr id="4" name="object 4"/>
          <p:cNvSpPr/>
          <p:nvPr/>
        </p:nvSpPr>
        <p:spPr>
          <a:xfrm>
            <a:off x="4714371" y="5409438"/>
            <a:ext cx="5420868" cy="14066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404494" y="5552697"/>
            <a:ext cx="1243965" cy="323215"/>
          </a:xfrm>
          <a:custGeom>
            <a:avLst/>
            <a:gdLst/>
            <a:ahLst/>
            <a:cxnLst/>
            <a:rect l="l" t="t" r="r" b="b"/>
            <a:pathLst>
              <a:path w="1243964" h="323214">
                <a:moveTo>
                  <a:pt x="1082039" y="0"/>
                </a:moveTo>
                <a:lnTo>
                  <a:pt x="1082039" y="80771"/>
                </a:lnTo>
                <a:lnTo>
                  <a:pt x="0" y="80771"/>
                </a:lnTo>
                <a:lnTo>
                  <a:pt x="0" y="242315"/>
                </a:lnTo>
                <a:lnTo>
                  <a:pt x="1082039" y="242315"/>
                </a:lnTo>
                <a:lnTo>
                  <a:pt x="1082039" y="323087"/>
                </a:lnTo>
                <a:lnTo>
                  <a:pt x="1243583" y="161543"/>
                </a:lnTo>
                <a:lnTo>
                  <a:pt x="108203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9772" y="428625"/>
            <a:ext cx="8633854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3885" algn="ctr">
              <a:lnSpc>
                <a:spcPct val="100000"/>
              </a:lnSpc>
            </a:pPr>
            <a:r>
              <a:rPr spc="15" dirty="0"/>
              <a:t>Declarative</a:t>
            </a:r>
            <a:r>
              <a:rPr spc="254" dirty="0">
                <a:latin typeface="Times New Roman"/>
                <a:cs typeface="Times New Roman"/>
              </a:rPr>
              <a:t> </a:t>
            </a:r>
            <a:r>
              <a:rPr spc="15" dirty="0"/>
              <a:t>syntaxis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366000" y="1612623"/>
            <a:ext cx="9961399" cy="41885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54125" indent="-340995">
              <a:lnSpc>
                <a:spcPct val="100000"/>
              </a:lnSpc>
              <a:buFont typeface="Verdana"/>
              <a:buChar char="•"/>
              <a:tabLst>
                <a:tab pos="1254760" algn="l"/>
              </a:tabLst>
            </a:pPr>
            <a:r>
              <a:rPr lang="nl-NL" sz="1950" spc="-20" dirty="0"/>
              <a:t>New syntax </a:t>
            </a:r>
            <a:r>
              <a:rPr sz="1950" spc="-15" dirty="0"/>
              <a:t>in</a:t>
            </a:r>
            <a:r>
              <a:rPr sz="1950" spc="215" dirty="0">
                <a:latin typeface="Times New Roman"/>
                <a:cs typeface="Times New Roman"/>
              </a:rPr>
              <a:t> </a:t>
            </a:r>
            <a:r>
              <a:rPr sz="1950" spc="-20" dirty="0"/>
              <a:t>HTM</a:t>
            </a:r>
            <a:r>
              <a:rPr sz="1950" spc="-165" dirty="0"/>
              <a:t>L</a:t>
            </a:r>
            <a:r>
              <a:rPr sz="1950" spc="-50" dirty="0"/>
              <a:t>-</a:t>
            </a:r>
            <a:r>
              <a:rPr sz="1950" spc="-15" dirty="0"/>
              <a:t>views/partials.</a:t>
            </a:r>
            <a:endParaRPr sz="1950" dirty="0">
              <a:latin typeface="Times New Roman"/>
              <a:cs typeface="Times New Roman"/>
            </a:endParaRPr>
          </a:p>
          <a:p>
            <a:pPr marL="2004695" lvl="1" indent="-370205">
              <a:lnSpc>
                <a:spcPct val="100000"/>
              </a:lnSpc>
              <a:spcBef>
                <a:spcPts val="1415"/>
              </a:spcBef>
              <a:buFont typeface="Verdana"/>
              <a:buAutoNum type="arabicPeriod"/>
              <a:tabLst>
                <a:tab pos="2005330" algn="l"/>
              </a:tabLst>
            </a:pPr>
            <a:r>
              <a:rPr sz="1600" spc="-10" dirty="0">
                <a:latin typeface="Verdana"/>
                <a:cs typeface="Verdana"/>
              </a:rPr>
              <a:t>Simple</a:t>
            </a:r>
            <a:r>
              <a:rPr sz="1600" spc="155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Verdana"/>
                <a:cs typeface="Verdana"/>
              </a:rPr>
              <a:t>dat</a:t>
            </a:r>
            <a:r>
              <a:rPr sz="1600" spc="-10" dirty="0">
                <a:latin typeface="Verdana"/>
                <a:cs typeface="Verdana"/>
              </a:rPr>
              <a:t>a</a:t>
            </a:r>
            <a:r>
              <a:rPr sz="1600" spc="165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Verdana"/>
                <a:cs typeface="Verdana"/>
              </a:rPr>
              <a:t>binding</a:t>
            </a:r>
            <a:endParaRPr sz="1600" dirty="0">
              <a:latin typeface="Verdana"/>
              <a:cs typeface="Verdana"/>
            </a:endParaRPr>
          </a:p>
          <a:p>
            <a:pPr marL="2004695" lvl="1" indent="-370205">
              <a:lnSpc>
                <a:spcPct val="100000"/>
              </a:lnSpc>
              <a:spcBef>
                <a:spcPts val="1330"/>
              </a:spcBef>
              <a:buFont typeface="Verdana"/>
              <a:buAutoNum type="arabicPeriod"/>
              <a:tabLst>
                <a:tab pos="2005330" algn="l"/>
              </a:tabLst>
            </a:pPr>
            <a:r>
              <a:rPr sz="1600" spc="-20" dirty="0">
                <a:latin typeface="Verdana"/>
                <a:cs typeface="Verdana"/>
              </a:rPr>
              <a:t>E</a:t>
            </a:r>
            <a:r>
              <a:rPr sz="1600" spc="-25" dirty="0">
                <a:latin typeface="Verdana"/>
                <a:cs typeface="Verdana"/>
              </a:rPr>
              <a:t>v</a:t>
            </a:r>
            <a:r>
              <a:rPr sz="1600" spc="-15" dirty="0">
                <a:latin typeface="Verdana"/>
                <a:cs typeface="Verdana"/>
              </a:rPr>
              <a:t>en</a:t>
            </a:r>
            <a:r>
              <a:rPr sz="1600" spc="-10" dirty="0">
                <a:latin typeface="Verdana"/>
                <a:cs typeface="Verdana"/>
              </a:rPr>
              <a:t>t</a:t>
            </a:r>
            <a:r>
              <a:rPr sz="1600" spc="170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Verdana"/>
                <a:cs typeface="Verdana"/>
              </a:rPr>
              <a:t>binding</a:t>
            </a:r>
            <a:endParaRPr sz="1600" dirty="0">
              <a:latin typeface="Verdana"/>
              <a:cs typeface="Verdana"/>
            </a:endParaRPr>
          </a:p>
          <a:p>
            <a:pPr marL="2004695" lvl="1" indent="-370205">
              <a:lnSpc>
                <a:spcPct val="100000"/>
              </a:lnSpc>
              <a:spcBef>
                <a:spcPts val="1330"/>
              </a:spcBef>
              <a:buFont typeface="Verdana"/>
              <a:buAutoNum type="arabicPeriod"/>
              <a:tabLst>
                <a:tab pos="2005330" algn="l"/>
              </a:tabLst>
            </a:pPr>
            <a:r>
              <a:rPr sz="1600" spc="-20" dirty="0">
                <a:latin typeface="Verdana"/>
                <a:cs typeface="Verdana"/>
              </a:rPr>
              <a:t>One</a:t>
            </a:r>
            <a:r>
              <a:rPr sz="1600" spc="-30" dirty="0">
                <a:latin typeface="Verdana"/>
                <a:cs typeface="Verdana"/>
              </a:rPr>
              <a:t>-</a:t>
            </a:r>
            <a:r>
              <a:rPr sz="1600" spc="-35" dirty="0">
                <a:latin typeface="Verdana"/>
                <a:cs typeface="Verdana"/>
              </a:rPr>
              <a:t>w</a:t>
            </a:r>
            <a:r>
              <a:rPr sz="1600" spc="-20" dirty="0">
                <a:latin typeface="Verdana"/>
                <a:cs typeface="Verdana"/>
              </a:rPr>
              <a:t>a</a:t>
            </a:r>
            <a:r>
              <a:rPr sz="1600" spc="-10" dirty="0">
                <a:latin typeface="Verdana"/>
                <a:cs typeface="Verdana"/>
              </a:rPr>
              <a:t>y</a:t>
            </a:r>
            <a:r>
              <a:rPr sz="1600" spc="175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Verdana"/>
                <a:cs typeface="Verdana"/>
              </a:rPr>
              <a:t>dat</a:t>
            </a:r>
            <a:r>
              <a:rPr sz="1600" spc="-10" dirty="0">
                <a:latin typeface="Verdana"/>
                <a:cs typeface="Verdana"/>
              </a:rPr>
              <a:t>a</a:t>
            </a:r>
            <a:r>
              <a:rPr sz="1600" spc="165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Verdana"/>
                <a:cs typeface="Verdana"/>
              </a:rPr>
              <a:t>binding</a:t>
            </a:r>
            <a:endParaRPr sz="1600" dirty="0">
              <a:latin typeface="Verdana"/>
              <a:cs typeface="Verdana"/>
            </a:endParaRPr>
          </a:p>
          <a:p>
            <a:pPr marL="2004695" lvl="1" indent="-370205">
              <a:lnSpc>
                <a:spcPct val="100000"/>
              </a:lnSpc>
              <a:spcBef>
                <a:spcPts val="1330"/>
              </a:spcBef>
              <a:buFont typeface="Verdana"/>
              <a:buAutoNum type="arabicPeriod"/>
              <a:tabLst>
                <a:tab pos="2005330" algn="l"/>
              </a:tabLst>
            </a:pPr>
            <a:r>
              <a:rPr sz="1600" spc="-170" dirty="0">
                <a:latin typeface="Verdana"/>
                <a:cs typeface="Verdana"/>
              </a:rPr>
              <a:t>T</a:t>
            </a:r>
            <a:r>
              <a:rPr sz="1600" spc="-15" dirty="0">
                <a:latin typeface="Verdana"/>
                <a:cs typeface="Verdana"/>
              </a:rPr>
              <a:t>wo</a:t>
            </a:r>
            <a:r>
              <a:rPr sz="1600" spc="-30" dirty="0">
                <a:latin typeface="Verdana"/>
                <a:cs typeface="Verdana"/>
              </a:rPr>
              <a:t>-</a:t>
            </a:r>
            <a:r>
              <a:rPr sz="1600" spc="-35" dirty="0">
                <a:latin typeface="Verdana"/>
                <a:cs typeface="Verdana"/>
              </a:rPr>
              <a:t>w</a:t>
            </a:r>
            <a:r>
              <a:rPr sz="1600" spc="-20" dirty="0">
                <a:latin typeface="Verdana"/>
                <a:cs typeface="Verdana"/>
              </a:rPr>
              <a:t>a</a:t>
            </a:r>
            <a:r>
              <a:rPr sz="1600" spc="-10" dirty="0">
                <a:latin typeface="Verdana"/>
                <a:cs typeface="Verdana"/>
              </a:rPr>
              <a:t>y</a:t>
            </a:r>
            <a:r>
              <a:rPr sz="1600" spc="180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Verdana"/>
                <a:cs typeface="Verdana"/>
              </a:rPr>
              <a:t>dat</a:t>
            </a:r>
            <a:r>
              <a:rPr sz="1600" spc="-10" dirty="0">
                <a:latin typeface="Verdana"/>
                <a:cs typeface="Verdana"/>
              </a:rPr>
              <a:t>a</a:t>
            </a:r>
            <a:r>
              <a:rPr sz="1600" spc="170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Verdana"/>
                <a:cs typeface="Verdana"/>
              </a:rPr>
              <a:t>binding</a:t>
            </a:r>
            <a:endParaRPr sz="1600" dirty="0">
              <a:latin typeface="Verdana"/>
              <a:cs typeface="Verdana"/>
            </a:endParaRPr>
          </a:p>
          <a:p>
            <a:pPr marL="900430" lvl="1">
              <a:lnSpc>
                <a:spcPct val="100000"/>
              </a:lnSpc>
              <a:spcBef>
                <a:spcPts val="45"/>
              </a:spcBef>
              <a:buFont typeface="Verdana"/>
              <a:buAutoNum type="arabicPeriod"/>
            </a:pPr>
            <a:endParaRPr sz="1300" dirty="0">
              <a:latin typeface="Times New Roman"/>
              <a:cs typeface="Times New Roman"/>
            </a:endParaRPr>
          </a:p>
          <a:p>
            <a:pPr marL="1254125" indent="-340995">
              <a:lnSpc>
                <a:spcPct val="100000"/>
              </a:lnSpc>
              <a:buFont typeface="Verdana"/>
              <a:buChar char="•"/>
              <a:tabLst>
                <a:tab pos="1254760" algn="l"/>
              </a:tabLst>
            </a:pPr>
            <a:r>
              <a:rPr sz="1950" spc="-20" dirty="0"/>
              <a:t>A</a:t>
            </a:r>
            <a:r>
              <a:rPr sz="1950" spc="-15" dirty="0"/>
              <a:t>ngular</a:t>
            </a:r>
            <a:r>
              <a:rPr lang="nl-NL" sz="1950" spc="-15" dirty="0"/>
              <a:t>JS</a:t>
            </a:r>
            <a:r>
              <a:rPr sz="1950" spc="-15" dirty="0"/>
              <a:t>:</a:t>
            </a:r>
            <a:endParaRPr sz="1950" dirty="0">
              <a:latin typeface="Times New Roman"/>
              <a:cs typeface="Times New Roman"/>
            </a:endParaRPr>
          </a:p>
          <a:p>
            <a:pPr marL="1862455" marR="5080" indent="-283845">
              <a:lnSpc>
                <a:spcPct val="149400"/>
              </a:lnSpc>
              <a:spcBef>
                <a:spcPts val="470"/>
              </a:spcBef>
              <a:buFont typeface="Wingdings"/>
              <a:buChar char=""/>
              <a:tabLst>
                <a:tab pos="1863089" algn="l"/>
              </a:tabLst>
            </a:pPr>
            <a:r>
              <a:rPr sz="1600" spc="-15" dirty="0"/>
              <a:t>Views</a:t>
            </a:r>
            <a:r>
              <a:rPr sz="1600" spc="165" dirty="0">
                <a:latin typeface="Times New Roman"/>
                <a:cs typeface="Times New Roman"/>
              </a:rPr>
              <a:t> </a:t>
            </a:r>
            <a:r>
              <a:rPr lang="nl-NL" sz="1600" spc="-10" dirty="0"/>
              <a:t>are standalone </a:t>
            </a:r>
            <a:r>
              <a:rPr sz="1600" spc="-15" dirty="0"/>
              <a:t>HT</a:t>
            </a:r>
            <a:r>
              <a:rPr sz="1600" spc="-20" dirty="0"/>
              <a:t>M</a:t>
            </a:r>
            <a:r>
              <a:rPr sz="1600" spc="-135" dirty="0"/>
              <a:t>L</a:t>
            </a:r>
            <a:r>
              <a:rPr sz="1600" spc="-10" dirty="0"/>
              <a:t>-do</a:t>
            </a:r>
            <a:r>
              <a:rPr sz="1600" spc="-25" dirty="0"/>
              <a:t>c</a:t>
            </a:r>
            <a:r>
              <a:rPr sz="1600" spc="-20" dirty="0"/>
              <a:t>ument</a:t>
            </a:r>
            <a:r>
              <a:rPr lang="nl-NL" sz="1600" spc="-20" dirty="0"/>
              <a:t>s</a:t>
            </a:r>
            <a:r>
              <a:rPr sz="1600" spc="-10" dirty="0"/>
              <a:t>.</a:t>
            </a:r>
            <a:r>
              <a:rPr sz="1600" spc="190" dirty="0">
                <a:latin typeface="Times New Roman"/>
                <a:cs typeface="Times New Roman"/>
              </a:rPr>
              <a:t> </a:t>
            </a:r>
            <a:r>
              <a:rPr lang="nl-NL" sz="1600" spc="-15" dirty="0">
                <a:latin typeface="Times New Roman"/>
                <a:cs typeface="Times New Roman"/>
              </a:rPr>
              <a:t>V</a:t>
            </a:r>
            <a:r>
              <a:rPr sz="1600" spc="-15" dirty="0" err="1"/>
              <a:t>i</a:t>
            </a:r>
            <a:r>
              <a:rPr sz="1600" spc="-10" dirty="0" err="1"/>
              <a:t>a</a:t>
            </a:r>
            <a:r>
              <a:rPr sz="1600" spc="165" dirty="0">
                <a:latin typeface="Times New Roman"/>
                <a:cs typeface="Times New Roman"/>
              </a:rPr>
              <a:t> </a:t>
            </a:r>
            <a:r>
              <a:rPr sz="1600" spc="-15" dirty="0"/>
              <a:t>rout</a:t>
            </a:r>
            <a:r>
              <a:rPr lang="nl-NL" sz="1600" spc="-15" dirty="0" err="1"/>
              <a:t>ers</a:t>
            </a:r>
            <a:r>
              <a:rPr lang="nl-NL" sz="1600" spc="-15" dirty="0"/>
              <a:t>/hyperlinks</a:t>
            </a:r>
            <a:r>
              <a:rPr sz="1600" spc="155" dirty="0">
                <a:latin typeface="Times New Roman"/>
                <a:cs typeface="Times New Roman"/>
              </a:rPr>
              <a:t> </a:t>
            </a:r>
            <a:r>
              <a:rPr lang="nl-NL" sz="1600" spc="-10" dirty="0" err="1"/>
              <a:t>the</a:t>
            </a:r>
            <a:r>
              <a:rPr lang="nl-NL" sz="1600" spc="-10" dirty="0"/>
              <a:t> Views are </a:t>
            </a:r>
            <a:r>
              <a:rPr lang="nl-NL" sz="1600" spc="-10" dirty="0" err="1"/>
              <a:t>connected</a:t>
            </a:r>
            <a:endParaRPr sz="1600" dirty="0">
              <a:latin typeface="Times New Roman"/>
              <a:cs typeface="Times New Roman"/>
            </a:endParaRPr>
          </a:p>
          <a:p>
            <a:pPr marL="900430">
              <a:lnSpc>
                <a:spcPct val="100000"/>
              </a:lnSpc>
              <a:spcBef>
                <a:spcPts val="39"/>
              </a:spcBef>
            </a:pPr>
            <a:endParaRPr sz="1300" dirty="0">
              <a:latin typeface="Times New Roman"/>
              <a:cs typeface="Times New Roman"/>
            </a:endParaRPr>
          </a:p>
          <a:p>
            <a:pPr marL="1254125" indent="-340995">
              <a:lnSpc>
                <a:spcPct val="100000"/>
              </a:lnSpc>
              <a:buFont typeface="Verdana"/>
              <a:buChar char="•"/>
              <a:tabLst>
                <a:tab pos="1254760" algn="l"/>
              </a:tabLst>
            </a:pPr>
            <a:r>
              <a:rPr sz="1950" spc="-20" dirty="0"/>
              <a:t>A</a:t>
            </a:r>
            <a:r>
              <a:rPr sz="1950" spc="-15" dirty="0"/>
              <a:t>ngular:</a:t>
            </a:r>
            <a:endParaRPr sz="1950" dirty="0">
              <a:latin typeface="Times New Roman"/>
              <a:cs typeface="Times New Roman"/>
            </a:endParaRPr>
          </a:p>
          <a:p>
            <a:pPr marL="1862455" lvl="1" indent="-283845">
              <a:lnSpc>
                <a:spcPct val="100000"/>
              </a:lnSpc>
              <a:spcBef>
                <a:spcPts val="1415"/>
              </a:spcBef>
              <a:buFont typeface="Wingdings"/>
              <a:buChar char=""/>
              <a:tabLst>
                <a:tab pos="1863089" algn="l"/>
              </a:tabLst>
            </a:pPr>
            <a:r>
              <a:rPr sz="1600" spc="-10" dirty="0">
                <a:latin typeface="Verdana"/>
                <a:cs typeface="Verdana"/>
              </a:rPr>
              <a:t>View</a:t>
            </a:r>
            <a:r>
              <a:rPr sz="1600" spc="160" dirty="0">
                <a:latin typeface="Times New Roman"/>
                <a:cs typeface="Times New Roman"/>
              </a:rPr>
              <a:t> </a:t>
            </a:r>
            <a:r>
              <a:rPr lang="nl-NL" sz="1600" spc="-15" dirty="0">
                <a:latin typeface="Verdana"/>
                <a:cs typeface="Verdana"/>
              </a:rPr>
              <a:t>is </a:t>
            </a:r>
            <a:r>
              <a:rPr lang="nl-NL" sz="1600" spc="-15" dirty="0" err="1">
                <a:latin typeface="Verdana"/>
                <a:cs typeface="Verdana"/>
              </a:rPr>
              <a:t>coopled</a:t>
            </a:r>
            <a:r>
              <a:rPr lang="nl-NL" sz="1600" spc="-15" dirty="0">
                <a:latin typeface="Verdana"/>
                <a:cs typeface="Verdana"/>
              </a:rPr>
              <a:t> </a:t>
            </a:r>
            <a:r>
              <a:rPr lang="nl-NL" sz="1600" spc="-15" dirty="0" err="1">
                <a:latin typeface="Verdana"/>
                <a:cs typeface="Verdana"/>
              </a:rPr>
              <a:t>to</a:t>
            </a:r>
            <a:r>
              <a:rPr lang="nl-NL" sz="1600" spc="-15" dirty="0">
                <a:latin typeface="Verdana"/>
                <a:cs typeface="Verdana"/>
              </a:rPr>
              <a:t> a </a:t>
            </a:r>
            <a:r>
              <a:rPr sz="1600" spc="-15" dirty="0">
                <a:latin typeface="Verdana"/>
                <a:cs typeface="Verdana"/>
              </a:rPr>
              <a:t>component</a:t>
            </a:r>
            <a:endParaRPr sz="16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84300" y="472182"/>
            <a:ext cx="8633854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3885" algn="ctr">
              <a:lnSpc>
                <a:spcPct val="100000"/>
              </a:lnSpc>
            </a:pPr>
            <a:r>
              <a:rPr lang="nl-NL" spc="15" dirty="0" err="1"/>
              <a:t>Example</a:t>
            </a:r>
            <a:r>
              <a:rPr spc="15" dirty="0"/>
              <a:t>…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70396" y="1250150"/>
            <a:ext cx="5467350" cy="2820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50" dirty="0">
                <a:latin typeface="Arial"/>
                <a:cs typeface="Arial"/>
              </a:rPr>
              <a:t>HTML</a:t>
            </a:r>
            <a:endParaRPr sz="2150">
              <a:latin typeface="Arial"/>
              <a:cs typeface="Arial"/>
            </a:endParaRPr>
          </a:p>
          <a:p>
            <a:pPr marL="734060" marR="5080" indent="-272415">
              <a:lnSpc>
                <a:spcPct val="149600"/>
              </a:lnSpc>
              <a:spcBef>
                <a:spcPts val="459"/>
              </a:spcBef>
            </a:pPr>
            <a:r>
              <a:rPr sz="1300" spc="-10" dirty="0">
                <a:latin typeface="Consolas"/>
                <a:cs typeface="Consolas"/>
              </a:rPr>
              <a:t>&lt;</a:t>
            </a:r>
            <a:r>
              <a:rPr sz="1300" b="1" spc="-10" dirty="0">
                <a:solidFill>
                  <a:srgbClr val="000080"/>
                </a:solidFill>
                <a:latin typeface="Consolas"/>
                <a:cs typeface="Consolas"/>
              </a:rPr>
              <a:t>li</a:t>
            </a:r>
            <a:r>
              <a:rPr sz="1300" b="1" spc="-1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300" b="1" spc="6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onsolas"/>
                <a:cs typeface="Consolas"/>
              </a:rPr>
              <a:t>*ngFor=</a:t>
            </a:r>
            <a:r>
              <a:rPr sz="1300" b="1" spc="-10" dirty="0">
                <a:solidFill>
                  <a:srgbClr val="008000"/>
                </a:solidFill>
                <a:latin typeface="Consolas"/>
                <a:cs typeface="Consolas"/>
              </a:rPr>
              <a:t>"let</a:t>
            </a:r>
            <a:r>
              <a:rPr sz="13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300" b="1" spc="7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300" b="1" spc="-10" dirty="0">
                <a:solidFill>
                  <a:srgbClr val="008000"/>
                </a:solidFill>
                <a:latin typeface="Consolas"/>
                <a:cs typeface="Consolas"/>
              </a:rPr>
              <a:t>city</a:t>
            </a:r>
            <a:r>
              <a:rPr sz="13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300" b="1" spc="6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300" b="1" spc="-10" dirty="0">
                <a:solidFill>
                  <a:srgbClr val="008000"/>
                </a:solidFill>
                <a:latin typeface="Consolas"/>
                <a:cs typeface="Consolas"/>
              </a:rPr>
              <a:t>of</a:t>
            </a:r>
            <a:r>
              <a:rPr sz="13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300" b="1" spc="7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300" b="1" spc="-10" dirty="0">
                <a:solidFill>
                  <a:srgbClr val="008000"/>
                </a:solidFill>
                <a:latin typeface="Consolas"/>
                <a:cs typeface="Consolas"/>
              </a:rPr>
              <a:t>cities"</a:t>
            </a:r>
            <a:r>
              <a:rPr sz="13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300" b="1" spc="7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onsolas"/>
                <a:cs typeface="Consolas"/>
              </a:rPr>
              <a:t>class=</a:t>
            </a:r>
            <a:r>
              <a:rPr sz="1300" b="1" spc="-10" dirty="0">
                <a:solidFill>
                  <a:srgbClr val="008000"/>
                </a:solidFill>
                <a:latin typeface="Consolas"/>
                <a:cs typeface="Consolas"/>
              </a:rPr>
              <a:t>"list‐group‐item"</a:t>
            </a:r>
            <a:r>
              <a:rPr sz="1300" b="1" spc="-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onsolas"/>
                <a:cs typeface="Consolas"/>
              </a:rPr>
              <a:t>(click)=</a:t>
            </a:r>
            <a:r>
              <a:rPr sz="1300" b="1" spc="-10" dirty="0">
                <a:solidFill>
                  <a:srgbClr val="008000"/>
                </a:solidFill>
                <a:latin typeface="Consolas"/>
                <a:cs typeface="Consolas"/>
              </a:rPr>
              <a:t>"updateCity(city)</a:t>
            </a:r>
            <a:r>
              <a:rPr sz="1300" b="1" spc="-1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300" spc="-10" dirty="0">
                <a:latin typeface="Consolas"/>
                <a:cs typeface="Consolas"/>
              </a:rPr>
              <a:t>&gt;</a:t>
            </a:r>
            <a:endParaRPr sz="1300">
              <a:latin typeface="Consolas"/>
              <a:cs typeface="Consolas"/>
            </a:endParaRPr>
          </a:p>
          <a:p>
            <a:pPr marL="734060">
              <a:lnSpc>
                <a:spcPct val="100000"/>
              </a:lnSpc>
              <a:spcBef>
                <a:spcPts val="765"/>
              </a:spcBef>
            </a:pPr>
            <a:r>
              <a:rPr sz="1300" spc="-10" dirty="0">
                <a:latin typeface="Consolas"/>
                <a:cs typeface="Consolas"/>
              </a:rPr>
              <a:t>{{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spc="6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onsolas"/>
                <a:cs typeface="Consolas"/>
              </a:rPr>
              <a:t>city.id}}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7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onsolas"/>
                <a:cs typeface="Consolas"/>
              </a:rPr>
              <a:t>‐</a:t>
            </a:r>
            <a:r>
              <a:rPr sz="1300" dirty="0">
                <a:latin typeface="Consolas"/>
                <a:cs typeface="Consolas"/>
              </a:rPr>
              <a:t> </a:t>
            </a:r>
            <a:r>
              <a:rPr sz="1300" spc="-10" dirty="0">
                <a:latin typeface="Consolas"/>
                <a:cs typeface="Consolas"/>
              </a:rPr>
              <a:t>{{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6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onsolas"/>
                <a:cs typeface="Consolas"/>
              </a:rPr>
              <a:t>city.name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6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Consolas"/>
                <a:cs typeface="Consolas"/>
              </a:rPr>
              <a:t>}}</a:t>
            </a:r>
            <a:endParaRPr sz="1300">
              <a:latin typeface="Consolas"/>
              <a:cs typeface="Consolas"/>
            </a:endParaRPr>
          </a:p>
          <a:p>
            <a:pPr marL="461645">
              <a:lnSpc>
                <a:spcPct val="100000"/>
              </a:lnSpc>
              <a:spcBef>
                <a:spcPts val="775"/>
              </a:spcBef>
            </a:pPr>
            <a:r>
              <a:rPr sz="1300" spc="-10" dirty="0">
                <a:latin typeface="Consolas"/>
                <a:cs typeface="Consolas"/>
              </a:rPr>
              <a:t>&lt;/</a:t>
            </a:r>
            <a:r>
              <a:rPr sz="1300" b="1" spc="-10" dirty="0">
                <a:solidFill>
                  <a:srgbClr val="000080"/>
                </a:solidFill>
                <a:latin typeface="Consolas"/>
                <a:cs typeface="Consolas"/>
              </a:rPr>
              <a:t>li</a:t>
            </a:r>
            <a:r>
              <a:rPr sz="1300" spc="-10" dirty="0">
                <a:latin typeface="Consolas"/>
                <a:cs typeface="Consolas"/>
              </a:rPr>
              <a:t>&gt;</a:t>
            </a:r>
            <a:endParaRPr sz="13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750">
              <a:latin typeface="Times New Roman"/>
              <a:cs typeface="Times New Roman"/>
            </a:endParaRPr>
          </a:p>
          <a:p>
            <a:pPr marL="43180">
              <a:lnSpc>
                <a:spcPct val="100000"/>
              </a:lnSpc>
            </a:pPr>
            <a:r>
              <a:rPr sz="2150" spc="-5" dirty="0">
                <a:latin typeface="Arial"/>
                <a:cs typeface="Arial"/>
              </a:rPr>
              <a:t>Class</a:t>
            </a:r>
            <a:endParaRPr sz="2150">
              <a:latin typeface="Arial"/>
              <a:cs typeface="Arial"/>
            </a:endParaRPr>
          </a:p>
          <a:p>
            <a:pPr marL="497205">
              <a:lnSpc>
                <a:spcPct val="100000"/>
              </a:lnSpc>
              <a:spcBef>
                <a:spcPts val="1440"/>
              </a:spcBef>
            </a:pPr>
            <a:r>
              <a:rPr sz="1300" b="1" spc="-10" dirty="0">
                <a:solidFill>
                  <a:srgbClr val="000080"/>
                </a:solidFill>
                <a:latin typeface="Consolas"/>
                <a:cs typeface="Consolas"/>
              </a:rPr>
              <a:t>export</a:t>
            </a:r>
            <a:r>
              <a:rPr sz="1300" b="1" spc="-1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300" b="1" spc="6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300" b="1" spc="-10" dirty="0">
                <a:solidFill>
                  <a:srgbClr val="000080"/>
                </a:solidFill>
                <a:latin typeface="Consolas"/>
                <a:cs typeface="Consolas"/>
              </a:rPr>
              <a:t>class</a:t>
            </a:r>
            <a:r>
              <a:rPr sz="13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300" b="1" spc="6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onsolas"/>
                <a:cs typeface="Consolas"/>
              </a:rPr>
              <a:t>AppComponent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6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onsolas"/>
                <a:cs typeface="Consolas"/>
              </a:rPr>
              <a:t>{</a:t>
            </a:r>
            <a:endParaRPr sz="1300">
              <a:latin typeface="Consolas"/>
              <a:cs typeface="Consolas"/>
            </a:endParaRPr>
          </a:p>
          <a:p>
            <a:pPr marL="768985">
              <a:lnSpc>
                <a:spcPct val="100000"/>
              </a:lnSpc>
              <a:spcBef>
                <a:spcPts val="770"/>
              </a:spcBef>
            </a:pPr>
            <a:r>
              <a:rPr sz="1300" i="1" spc="-10" dirty="0">
                <a:solidFill>
                  <a:srgbClr val="46C249"/>
                </a:solidFill>
                <a:latin typeface="Consolas"/>
                <a:cs typeface="Consolas"/>
              </a:rPr>
              <a:t>//</a:t>
            </a:r>
            <a:r>
              <a:rPr sz="1300" i="1" spc="-1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30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300" i="1" spc="-10" dirty="0">
                <a:solidFill>
                  <a:srgbClr val="46C249"/>
                </a:solidFill>
                <a:latin typeface="Consolas"/>
                <a:cs typeface="Consolas"/>
              </a:rPr>
              <a:t>…</a:t>
            </a:r>
            <a:endParaRPr sz="130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27035" y="4176456"/>
            <a:ext cx="1478280" cy="4864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-635">
              <a:lnSpc>
                <a:spcPct val="149600"/>
              </a:lnSpc>
            </a:pPr>
            <a:r>
              <a:rPr sz="1300" spc="-10" dirty="0">
                <a:latin typeface="Consolas"/>
                <a:cs typeface="Consolas"/>
              </a:rPr>
              <a:t>currentCity:City</a:t>
            </a:r>
            <a:r>
              <a:rPr sz="1300" spc="-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onsolas"/>
                <a:cs typeface="Consolas"/>
              </a:rPr>
              <a:t>cityPhoto</a:t>
            </a:r>
            <a:r>
              <a:rPr sz="1300" spc="-15" dirty="0">
                <a:latin typeface="Consolas"/>
                <a:cs typeface="Consolas"/>
              </a:rPr>
              <a:t>:</a:t>
            </a:r>
            <a:r>
              <a:rPr sz="1300" b="1" spc="-10" dirty="0">
                <a:solidFill>
                  <a:srgbClr val="000080"/>
                </a:solidFill>
                <a:latin typeface="Consolas"/>
                <a:cs typeface="Consolas"/>
              </a:rPr>
              <a:t>string</a:t>
            </a:r>
            <a:endParaRPr sz="130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42134" y="4176456"/>
            <a:ext cx="661035" cy="4864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-10" dirty="0">
                <a:latin typeface="Consolas"/>
                <a:cs typeface="Consolas"/>
              </a:rPr>
              <a:t>=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spc="65" dirty="0">
                <a:latin typeface="Times New Roman"/>
                <a:cs typeface="Times New Roman"/>
              </a:rPr>
              <a:t> </a:t>
            </a:r>
            <a:r>
              <a:rPr sz="1300" b="1" spc="-10" dirty="0">
                <a:solidFill>
                  <a:srgbClr val="000080"/>
                </a:solidFill>
                <a:latin typeface="Consolas"/>
                <a:cs typeface="Consolas"/>
              </a:rPr>
              <a:t>null</a:t>
            </a:r>
            <a:r>
              <a:rPr sz="1300" spc="-10" dirty="0">
                <a:latin typeface="Consolas"/>
                <a:cs typeface="Consolas"/>
              </a:rPr>
              <a:t>;</a:t>
            </a:r>
            <a:endParaRPr sz="13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775"/>
              </a:spcBef>
            </a:pPr>
            <a:r>
              <a:rPr sz="1300" spc="-10" dirty="0">
                <a:latin typeface="Consolas"/>
                <a:cs typeface="Consolas"/>
              </a:rPr>
              <a:t>=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spc="70" dirty="0">
                <a:latin typeface="Times New Roman"/>
                <a:cs typeface="Times New Roman"/>
              </a:rPr>
              <a:t> </a:t>
            </a:r>
            <a:r>
              <a:rPr sz="1300" b="1" spc="-10" dirty="0">
                <a:solidFill>
                  <a:srgbClr val="008000"/>
                </a:solidFill>
                <a:latin typeface="Consolas"/>
                <a:cs typeface="Consolas"/>
              </a:rPr>
              <a:t>''</a:t>
            </a:r>
            <a:r>
              <a:rPr sz="1300" spc="-10" dirty="0">
                <a:latin typeface="Consolas"/>
                <a:cs typeface="Consolas"/>
              </a:rPr>
              <a:t>;</a:t>
            </a:r>
            <a:endParaRPr sz="130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54938" y="5064961"/>
            <a:ext cx="6833870" cy="1670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4480">
              <a:lnSpc>
                <a:spcPct val="100000"/>
              </a:lnSpc>
            </a:pPr>
            <a:r>
              <a:rPr sz="1300" i="1" spc="-10" dirty="0">
                <a:solidFill>
                  <a:srgbClr val="46C249"/>
                </a:solidFill>
                <a:latin typeface="Consolas"/>
                <a:cs typeface="Consolas"/>
              </a:rPr>
              <a:t>//</a:t>
            </a:r>
            <a:r>
              <a:rPr sz="1300" i="1" spc="-1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30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300" i="1" spc="-10" dirty="0">
                <a:solidFill>
                  <a:srgbClr val="46C249"/>
                </a:solidFill>
                <a:latin typeface="Consolas"/>
                <a:cs typeface="Consolas"/>
              </a:rPr>
              <a:t>Geselecteerde</a:t>
            </a:r>
            <a:r>
              <a:rPr sz="13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300" i="1" spc="6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300" i="1" spc="-10" dirty="0">
                <a:solidFill>
                  <a:srgbClr val="46C249"/>
                </a:solidFill>
                <a:latin typeface="Consolas"/>
                <a:cs typeface="Consolas"/>
              </a:rPr>
              <a:t>city</a:t>
            </a:r>
            <a:r>
              <a:rPr sz="13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300" i="1" spc="7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300" i="1" spc="-10" dirty="0">
                <a:solidFill>
                  <a:srgbClr val="46C249"/>
                </a:solidFill>
                <a:latin typeface="Consolas"/>
                <a:cs typeface="Consolas"/>
              </a:rPr>
              <a:t>updaten</a:t>
            </a:r>
            <a:r>
              <a:rPr sz="13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30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300" i="1" spc="-10" dirty="0">
                <a:solidFill>
                  <a:srgbClr val="46C249"/>
                </a:solidFill>
                <a:latin typeface="Consolas"/>
                <a:cs typeface="Consolas"/>
              </a:rPr>
              <a:t>in</a:t>
            </a:r>
            <a:r>
              <a:rPr sz="13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30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300" i="1" spc="-10" dirty="0">
                <a:solidFill>
                  <a:srgbClr val="46C249"/>
                </a:solidFill>
                <a:latin typeface="Consolas"/>
                <a:cs typeface="Consolas"/>
              </a:rPr>
              <a:t>de</a:t>
            </a:r>
            <a:r>
              <a:rPr sz="13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30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300" i="1" spc="-10" dirty="0">
                <a:solidFill>
                  <a:srgbClr val="46C249"/>
                </a:solidFill>
                <a:latin typeface="Consolas"/>
                <a:cs typeface="Consolas"/>
              </a:rPr>
              <a:t>ui.</a:t>
            </a:r>
            <a:r>
              <a:rPr sz="13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300" i="1" spc="6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300" i="1" spc="-10" dirty="0">
                <a:solidFill>
                  <a:srgbClr val="46C249"/>
                </a:solidFill>
                <a:latin typeface="Consolas"/>
                <a:cs typeface="Consolas"/>
              </a:rPr>
              <a:t>Nieuw</a:t>
            </a:r>
            <a:r>
              <a:rPr sz="13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300" i="1" spc="7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300" i="1" spc="-10" dirty="0">
                <a:solidFill>
                  <a:srgbClr val="46C249"/>
                </a:solidFill>
                <a:latin typeface="Consolas"/>
                <a:cs typeface="Consolas"/>
              </a:rPr>
              <a:t>:</a:t>
            </a:r>
            <a:r>
              <a:rPr sz="13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30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300" i="1" spc="-10" dirty="0">
                <a:solidFill>
                  <a:srgbClr val="46C249"/>
                </a:solidFill>
                <a:latin typeface="Consolas"/>
                <a:cs typeface="Consolas"/>
              </a:rPr>
              <a:t>ES6</a:t>
            </a:r>
            <a:r>
              <a:rPr sz="13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30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300" i="1" spc="-10" dirty="0">
                <a:solidFill>
                  <a:srgbClr val="46C249"/>
                </a:solidFill>
                <a:latin typeface="Consolas"/>
                <a:cs typeface="Consolas"/>
              </a:rPr>
              <a:t>String</a:t>
            </a:r>
            <a:r>
              <a:rPr sz="13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30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300" i="1" spc="-10" dirty="0">
                <a:solidFill>
                  <a:srgbClr val="46C249"/>
                </a:solidFill>
                <a:latin typeface="Consolas"/>
                <a:cs typeface="Consolas"/>
              </a:rPr>
              <a:t>interpolation</a:t>
            </a:r>
            <a:endParaRPr sz="1300">
              <a:latin typeface="Consolas"/>
              <a:cs typeface="Consolas"/>
            </a:endParaRPr>
          </a:p>
          <a:p>
            <a:pPr marL="284480">
              <a:lnSpc>
                <a:spcPct val="100000"/>
              </a:lnSpc>
              <a:spcBef>
                <a:spcPts val="765"/>
              </a:spcBef>
            </a:pPr>
            <a:r>
              <a:rPr sz="1300" spc="-10" dirty="0">
                <a:latin typeface="Consolas"/>
                <a:cs typeface="Consolas"/>
              </a:rPr>
              <a:t>updateCity(city:City)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spc="6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onsolas"/>
                <a:cs typeface="Consolas"/>
              </a:rPr>
              <a:t>{</a:t>
            </a:r>
            <a:endParaRPr sz="1300">
              <a:latin typeface="Consolas"/>
              <a:cs typeface="Consolas"/>
            </a:endParaRPr>
          </a:p>
          <a:p>
            <a:pPr marL="556260">
              <a:lnSpc>
                <a:spcPct val="100000"/>
              </a:lnSpc>
              <a:spcBef>
                <a:spcPts val="775"/>
              </a:spcBef>
            </a:pPr>
            <a:r>
              <a:rPr sz="1300" b="1" spc="-10" dirty="0">
                <a:solidFill>
                  <a:srgbClr val="000080"/>
                </a:solidFill>
                <a:latin typeface="Consolas"/>
                <a:cs typeface="Consolas"/>
              </a:rPr>
              <a:t>this</a:t>
            </a:r>
            <a:r>
              <a:rPr sz="1300" spc="-10" dirty="0">
                <a:latin typeface="Consolas"/>
                <a:cs typeface="Consolas"/>
              </a:rPr>
              <a:t>.currentCity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spc="6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onsolas"/>
                <a:cs typeface="Consolas"/>
              </a:rPr>
              <a:t>=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6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onsolas"/>
                <a:cs typeface="Consolas"/>
              </a:rPr>
              <a:t>city;</a:t>
            </a:r>
            <a:endParaRPr sz="1300">
              <a:latin typeface="Consolas"/>
              <a:cs typeface="Consolas"/>
            </a:endParaRPr>
          </a:p>
          <a:p>
            <a:pPr marL="556260">
              <a:lnSpc>
                <a:spcPct val="100000"/>
              </a:lnSpc>
              <a:spcBef>
                <a:spcPts val="765"/>
              </a:spcBef>
              <a:tabLst>
                <a:tab pos="2099945" algn="l"/>
              </a:tabLst>
            </a:pPr>
            <a:r>
              <a:rPr sz="1300" b="1" spc="-10" dirty="0">
                <a:solidFill>
                  <a:srgbClr val="000080"/>
                </a:solidFill>
                <a:latin typeface="Consolas"/>
                <a:cs typeface="Consolas"/>
              </a:rPr>
              <a:t>this</a:t>
            </a:r>
            <a:r>
              <a:rPr sz="1300" spc="-10" dirty="0">
                <a:latin typeface="Consolas"/>
                <a:cs typeface="Consolas"/>
              </a:rPr>
              <a:t>.cityPhoto</a:t>
            </a:r>
            <a:r>
              <a:rPr sz="1300" spc="-10" dirty="0">
                <a:latin typeface="Times New Roman"/>
                <a:cs typeface="Times New Roman"/>
              </a:rPr>
              <a:t>	</a:t>
            </a:r>
            <a:r>
              <a:rPr sz="1300" spc="-10" dirty="0">
                <a:latin typeface="Consolas"/>
                <a:cs typeface="Consolas"/>
              </a:rPr>
              <a:t>=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spc="65" dirty="0">
                <a:latin typeface="Times New Roman"/>
                <a:cs typeface="Times New Roman"/>
              </a:rPr>
              <a:t> </a:t>
            </a:r>
            <a:r>
              <a:rPr sz="1300" b="1" spc="-10" dirty="0">
                <a:solidFill>
                  <a:srgbClr val="008000"/>
                </a:solidFill>
                <a:latin typeface="Consolas"/>
                <a:cs typeface="Consolas"/>
              </a:rPr>
              <a:t>`img/</a:t>
            </a:r>
            <a:r>
              <a:rPr sz="1300" spc="-10" dirty="0">
                <a:latin typeface="Consolas"/>
                <a:cs typeface="Consolas"/>
              </a:rPr>
              <a:t>$</a:t>
            </a:r>
            <a:r>
              <a:rPr sz="1300" spc="-5" dirty="0">
                <a:latin typeface="Consolas"/>
                <a:cs typeface="Consolas"/>
              </a:rPr>
              <a:t>{</a:t>
            </a:r>
            <a:r>
              <a:rPr sz="1300" b="1" spc="-10" dirty="0">
                <a:solidFill>
                  <a:srgbClr val="000080"/>
                </a:solidFill>
                <a:latin typeface="Consolas"/>
                <a:cs typeface="Consolas"/>
              </a:rPr>
              <a:t>this</a:t>
            </a:r>
            <a:r>
              <a:rPr sz="1300" spc="-10" dirty="0">
                <a:latin typeface="Consolas"/>
                <a:cs typeface="Consolas"/>
              </a:rPr>
              <a:t>.currentCity.name</a:t>
            </a:r>
            <a:r>
              <a:rPr sz="1300" spc="-15" dirty="0">
                <a:latin typeface="Consolas"/>
                <a:cs typeface="Consolas"/>
              </a:rPr>
              <a:t>}</a:t>
            </a:r>
            <a:r>
              <a:rPr sz="1300" b="1" spc="-10" dirty="0">
                <a:solidFill>
                  <a:srgbClr val="008000"/>
                </a:solidFill>
                <a:latin typeface="Consolas"/>
                <a:cs typeface="Consolas"/>
              </a:rPr>
              <a:t>.jpg`</a:t>
            </a:r>
            <a:r>
              <a:rPr sz="1300" spc="-10" dirty="0">
                <a:latin typeface="Consolas"/>
                <a:cs typeface="Consolas"/>
              </a:rPr>
              <a:t>;</a:t>
            </a:r>
            <a:endParaRPr sz="1300">
              <a:latin typeface="Consolas"/>
              <a:cs typeface="Consolas"/>
            </a:endParaRPr>
          </a:p>
          <a:p>
            <a:pPr marL="284480">
              <a:lnSpc>
                <a:spcPct val="100000"/>
              </a:lnSpc>
              <a:spcBef>
                <a:spcPts val="775"/>
              </a:spcBef>
            </a:pPr>
            <a:r>
              <a:rPr sz="1300" spc="-10" dirty="0">
                <a:latin typeface="Consolas"/>
                <a:cs typeface="Consolas"/>
              </a:rPr>
              <a:t>}</a:t>
            </a:r>
            <a:endParaRPr sz="13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765"/>
              </a:spcBef>
            </a:pPr>
            <a:r>
              <a:rPr sz="1300" spc="-10" dirty="0">
                <a:latin typeface="Consolas"/>
                <a:cs typeface="Consolas"/>
              </a:rPr>
              <a:t>}</a:t>
            </a:r>
            <a:endParaRPr sz="13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98332" y="1834896"/>
            <a:ext cx="4197095" cy="44104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383932" y="6643223"/>
            <a:ext cx="8018780" cy="2178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spc="-5" dirty="0">
                <a:latin typeface="Arial"/>
                <a:cs typeface="Arial"/>
              </a:rPr>
              <a:t>Mee</a:t>
            </a:r>
            <a:r>
              <a:rPr sz="1500" dirty="0">
                <a:latin typeface="Arial"/>
                <a:cs typeface="Arial"/>
              </a:rPr>
              <a:t>r</a:t>
            </a:r>
            <a:r>
              <a:rPr sz="1500" spc="-20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i</a:t>
            </a:r>
            <a:r>
              <a:rPr sz="1500" spc="-5" dirty="0">
                <a:latin typeface="Arial"/>
                <a:cs typeface="Arial"/>
              </a:rPr>
              <a:t>nformatie</a:t>
            </a:r>
            <a:r>
              <a:rPr sz="1500" dirty="0">
                <a:latin typeface="Arial"/>
                <a:cs typeface="Arial"/>
              </a:rPr>
              <a:t>:</a:t>
            </a:r>
            <a:r>
              <a:rPr sz="1500" spc="-15" dirty="0">
                <a:latin typeface="Arial"/>
                <a:cs typeface="Arial"/>
              </a:rPr>
              <a:t> </a:t>
            </a:r>
            <a:r>
              <a:rPr sz="1500" u="heavy" spc="-5" dirty="0">
                <a:solidFill>
                  <a:srgbClr val="FF0000"/>
                </a:solidFill>
                <a:latin typeface="Arial"/>
                <a:cs typeface="Arial"/>
              </a:rPr>
              <a:t>https://angula</a:t>
            </a:r>
            <a:r>
              <a:rPr sz="1500" u="heavy" spc="-90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1500" u="heavy" spc="-5" dirty="0">
                <a:solidFill>
                  <a:srgbClr val="FF0000"/>
                </a:solidFill>
                <a:latin typeface="Arial"/>
                <a:cs typeface="Arial"/>
              </a:rPr>
              <a:t>.io/docs/ts/latest</a:t>
            </a:r>
            <a:r>
              <a:rPr sz="1500" u="heavy" spc="5" dirty="0">
                <a:solidFill>
                  <a:srgbClr val="FF0000"/>
                </a:solidFill>
                <a:latin typeface="Arial"/>
                <a:cs typeface="Arial"/>
              </a:rPr>
              <a:t>/</a:t>
            </a:r>
            <a:r>
              <a:rPr sz="1500" u="heavy" spc="-5" dirty="0">
                <a:solidFill>
                  <a:srgbClr val="FF0000"/>
                </a:solidFill>
                <a:latin typeface="Arial"/>
                <a:cs typeface="Arial"/>
              </a:rPr>
              <a:t>guide/template-syntax.html#!</a:t>
            </a:r>
            <a:r>
              <a:rPr sz="1500" u="heavy" dirty="0">
                <a:solidFill>
                  <a:srgbClr val="FF0000"/>
                </a:solidFill>
                <a:latin typeface="Arial"/>
                <a:cs typeface="Arial"/>
              </a:rPr>
              <a:t>#</a:t>
            </a:r>
            <a:r>
              <a:rPr sz="1500" u="heavy" spc="-5" dirty="0">
                <a:solidFill>
                  <a:srgbClr val="FF0000"/>
                </a:solidFill>
                <a:latin typeface="Arial"/>
                <a:cs typeface="Arial"/>
              </a:rPr>
              <a:t>property-binding</a:t>
            </a:r>
            <a:endParaRPr sz="15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83920" y="678408"/>
            <a:ext cx="4030979" cy="910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-15" dirty="0">
                <a:latin typeface="Arial"/>
                <a:cs typeface="Arial"/>
              </a:rPr>
              <a:t>Demo:</a:t>
            </a:r>
            <a:endParaRPr sz="1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4"/>
              </a:spcBef>
            </a:pPr>
            <a:endParaRPr sz="1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300" spc="-10" dirty="0">
                <a:latin typeface="Courier New"/>
                <a:cs typeface="Courier New"/>
              </a:rPr>
              <a:t>..\04-attributebinding\ap</a:t>
            </a:r>
            <a:r>
              <a:rPr sz="1300" dirty="0">
                <a:latin typeface="Courier New"/>
                <a:cs typeface="Courier New"/>
              </a:rPr>
              <a:t>p</a:t>
            </a:r>
            <a:r>
              <a:rPr sz="1300" spc="-10" dirty="0">
                <a:latin typeface="Courier New"/>
                <a:cs typeface="Courier New"/>
              </a:rPr>
              <a:t>\app-02.html</a:t>
            </a:r>
            <a:r>
              <a:rPr sz="1300" spc="75" dirty="0">
                <a:latin typeface="Times New Roman"/>
                <a:cs typeface="Times New Roman"/>
              </a:rPr>
              <a:t> </a:t>
            </a:r>
            <a:r>
              <a:rPr sz="1300" spc="-15" dirty="0">
                <a:latin typeface="Arial"/>
                <a:cs typeface="Arial"/>
              </a:rPr>
              <a:t>en</a:t>
            </a:r>
            <a:endParaRPr sz="13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10"/>
              </a:spcBef>
            </a:pPr>
            <a:r>
              <a:rPr sz="1300" spc="-5" dirty="0">
                <a:latin typeface="Courier New"/>
                <a:cs typeface="Courier New"/>
              </a:rPr>
              <a:t>..\app-02.component.ts</a:t>
            </a:r>
            <a:endParaRPr sz="13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84300" y="472182"/>
            <a:ext cx="8633854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3885" algn="ctr">
              <a:lnSpc>
                <a:spcPct val="100000"/>
              </a:lnSpc>
            </a:pPr>
            <a:r>
              <a:rPr lang="nl-NL" spc="15" dirty="0"/>
              <a:t>More</a:t>
            </a:r>
            <a:r>
              <a:rPr spc="254" dirty="0">
                <a:latin typeface="Times New Roman"/>
                <a:cs typeface="Times New Roman"/>
              </a:rPr>
              <a:t> </a:t>
            </a:r>
            <a:r>
              <a:rPr spc="10" dirty="0"/>
              <a:t>binding-</a:t>
            </a:r>
            <a:r>
              <a:rPr spc="10" dirty="0" err="1"/>
              <a:t>opti</a:t>
            </a:r>
            <a:r>
              <a:rPr lang="nl-NL" spc="10" dirty="0"/>
              <a:t>ons</a:t>
            </a:r>
            <a:endParaRPr spc="10" dirty="0"/>
          </a:p>
        </p:txBody>
      </p:sp>
      <p:sp>
        <p:nvSpPr>
          <p:cNvPr id="3" name="object 3"/>
          <p:cNvSpPr txBox="1"/>
          <p:nvPr/>
        </p:nvSpPr>
        <p:spPr>
          <a:xfrm>
            <a:off x="1266584" y="1612623"/>
            <a:ext cx="7938770" cy="17818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1950" spc="-35" dirty="0">
                <a:latin typeface="Verdana"/>
                <a:cs typeface="Verdana"/>
              </a:rPr>
              <a:t>A</a:t>
            </a:r>
            <a:r>
              <a:rPr sz="1950" spc="-15" dirty="0">
                <a:latin typeface="Verdana"/>
                <a:cs typeface="Verdana"/>
              </a:rPr>
              <a:t>ttribute</a:t>
            </a:r>
            <a:r>
              <a:rPr sz="1950" spc="204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binding</a:t>
            </a:r>
            <a:r>
              <a:rPr sz="1950" spc="22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en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DOM-proper</a:t>
            </a:r>
            <a:r>
              <a:rPr sz="1950" spc="-30" dirty="0">
                <a:latin typeface="Verdana"/>
                <a:cs typeface="Verdana"/>
              </a:rPr>
              <a:t>t</a:t>
            </a:r>
            <a:r>
              <a:rPr sz="1950" spc="-15" dirty="0">
                <a:latin typeface="Verdana"/>
                <a:cs typeface="Verdana"/>
              </a:rPr>
              <a:t>y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binding</a:t>
            </a:r>
            <a:endParaRPr sz="1950" dirty="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1625"/>
              </a:spcBef>
              <a:buFont typeface="Verdana"/>
              <a:buChar char="•"/>
              <a:tabLst>
                <a:tab pos="354330" algn="l"/>
              </a:tabLst>
            </a:pPr>
            <a:r>
              <a:rPr sz="1950" spc="-20" dirty="0">
                <a:latin typeface="Verdana"/>
                <a:cs typeface="Verdana"/>
              </a:rPr>
              <a:t>Clas</a:t>
            </a:r>
            <a:r>
              <a:rPr sz="1950" spc="-15" dirty="0">
                <a:latin typeface="Verdana"/>
                <a:cs typeface="Verdana"/>
              </a:rPr>
              <a:t>s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binding</a:t>
            </a:r>
            <a:r>
              <a:rPr sz="1950" spc="225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: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[ngClass]</a:t>
            </a:r>
            <a:endParaRPr sz="1950" dirty="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1620"/>
              </a:spcBef>
              <a:buFont typeface="Verdana"/>
              <a:buChar char="•"/>
              <a:tabLst>
                <a:tab pos="354330" algn="l"/>
              </a:tabLst>
            </a:pPr>
            <a:r>
              <a:rPr sz="1950" spc="-20" dirty="0">
                <a:latin typeface="Verdana"/>
                <a:cs typeface="Verdana"/>
              </a:rPr>
              <a:t>St</a:t>
            </a:r>
            <a:r>
              <a:rPr sz="1950" spc="-15" dirty="0">
                <a:latin typeface="Verdana"/>
                <a:cs typeface="Verdana"/>
              </a:rPr>
              <a:t>yle</a:t>
            </a:r>
            <a:r>
              <a:rPr sz="1950" spc="204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binding</a:t>
            </a:r>
            <a:r>
              <a:rPr sz="1950" spc="225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: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[ngSt</a:t>
            </a:r>
            <a:r>
              <a:rPr sz="1950" spc="-15" dirty="0">
                <a:latin typeface="Verdana"/>
                <a:cs typeface="Verdana"/>
              </a:rPr>
              <a:t>yle]</a:t>
            </a:r>
            <a:endParaRPr sz="1950" dirty="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1620"/>
              </a:spcBef>
              <a:buFont typeface="Verdana"/>
              <a:buChar char="•"/>
              <a:tabLst>
                <a:tab pos="354330" algn="l"/>
              </a:tabLst>
            </a:pPr>
            <a:r>
              <a:rPr sz="1950" u="heavy" spc="-15" dirty="0">
                <a:solidFill>
                  <a:srgbClr val="FF0000"/>
                </a:solidFill>
                <a:latin typeface="Verdana"/>
                <a:cs typeface="Verdana"/>
              </a:rPr>
              <a:t>https://angula</a:t>
            </a:r>
            <a:r>
              <a:rPr sz="1950" u="heavy" spc="-295" dirty="0">
                <a:solidFill>
                  <a:srgbClr val="FF0000"/>
                </a:solidFill>
                <a:latin typeface="Verdana"/>
                <a:cs typeface="Verdana"/>
              </a:rPr>
              <a:t>r</a:t>
            </a:r>
            <a:r>
              <a:rPr sz="1950" u="heavy" spc="-15" dirty="0">
                <a:solidFill>
                  <a:srgbClr val="FF0000"/>
                </a:solidFill>
                <a:latin typeface="Verdana"/>
                <a:cs typeface="Verdana"/>
              </a:rPr>
              <a:t>.io/docs/ts/latest/guide/template-syntax.html</a:t>
            </a:r>
            <a:endParaRPr sz="1950" dirty="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83676" y="3621786"/>
            <a:ext cx="6606539" cy="33223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84300" y="472182"/>
            <a:ext cx="8633854" cy="12849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3885" algn="ctr"/>
            <a:r>
              <a:rPr spc="15" dirty="0"/>
              <a:t>Checkpoint</a:t>
            </a:r>
            <a:r>
              <a:rPr lang="nl-NL" spc="15" dirty="0"/>
              <a:t> </a:t>
            </a:r>
            <a:r>
              <a:rPr lang="en-US" sz="2800" spc="-60" dirty="0"/>
              <a:t>A</a:t>
            </a:r>
            <a:r>
              <a:rPr lang="en-US" sz="2800" spc="-5" dirty="0"/>
              <a:t>ttribut</a:t>
            </a:r>
            <a:r>
              <a:rPr lang="en-US" sz="2800" dirty="0"/>
              <a:t>e</a:t>
            </a:r>
            <a:r>
              <a:rPr lang="en-US" sz="2800" spc="640" dirty="0">
                <a:latin typeface="Times New Roman"/>
                <a:cs typeface="Times New Roman"/>
              </a:rPr>
              <a:t> </a:t>
            </a:r>
            <a:r>
              <a:rPr lang="en-US" sz="2800" dirty="0"/>
              <a:t>&amp;</a:t>
            </a:r>
            <a:r>
              <a:rPr lang="en-US" sz="2800" spc="625" dirty="0">
                <a:latin typeface="Times New Roman"/>
                <a:cs typeface="Times New Roman"/>
              </a:rPr>
              <a:t> </a:t>
            </a:r>
            <a:r>
              <a:rPr lang="en-US" sz="2800" spc="-5" dirty="0"/>
              <a:t>property</a:t>
            </a:r>
            <a:r>
              <a:rPr lang="en-US" sz="2800" spc="-5" dirty="0">
                <a:latin typeface="Times New Roman"/>
                <a:cs typeface="Times New Roman"/>
              </a:rPr>
              <a:t> </a:t>
            </a:r>
            <a:r>
              <a:rPr lang="en-US" sz="2800" spc="-5" dirty="0"/>
              <a:t>binding</a:t>
            </a:r>
            <a:br>
              <a:rPr lang="en-US" sz="2800" dirty="0"/>
            </a:br>
            <a:endParaRPr spc="15" dirty="0"/>
          </a:p>
        </p:txBody>
      </p:sp>
      <p:sp>
        <p:nvSpPr>
          <p:cNvPr id="3" name="object 3"/>
          <p:cNvSpPr txBox="1"/>
          <p:nvPr/>
        </p:nvSpPr>
        <p:spPr>
          <a:xfrm>
            <a:off x="1266584" y="1627268"/>
            <a:ext cx="9171305" cy="330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spcBef>
                <a:spcPts val="1825"/>
              </a:spcBef>
              <a:buFont typeface="Verdana"/>
              <a:buChar char="•"/>
              <a:tabLst>
                <a:tab pos="354330" algn="l"/>
              </a:tabLst>
            </a:pPr>
            <a:r>
              <a:rPr lang="en-US" sz="2150" b="1" spc="-5" dirty="0">
                <a:latin typeface="Verdana"/>
                <a:cs typeface="Verdana"/>
              </a:rPr>
              <a:t>See 4a + 4b</a:t>
            </a:r>
            <a:endParaRPr sz="2150" b="1" dirty="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057521" y="4632198"/>
            <a:ext cx="3313176" cy="21762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346846" y="5646087"/>
            <a:ext cx="3412490" cy="6292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750" b="1" dirty="0">
                <a:latin typeface="Arial"/>
                <a:cs typeface="Arial"/>
              </a:rPr>
              <a:t>Oefening….</a:t>
            </a:r>
            <a:endParaRPr sz="475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4470150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22500" y="2867025"/>
            <a:ext cx="6411595" cy="759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980"/>
              </a:lnSpc>
            </a:pPr>
            <a:r>
              <a:rPr sz="5950" spc="-585" dirty="0">
                <a:latin typeface="Verdana"/>
                <a:cs typeface="Verdana"/>
              </a:rPr>
              <a:t>T</a:t>
            </a:r>
            <a:r>
              <a:rPr sz="5950" spc="-5" dirty="0">
                <a:latin typeface="Verdana"/>
                <a:cs typeface="Verdana"/>
              </a:rPr>
              <a:t>w</a:t>
            </a:r>
            <a:r>
              <a:rPr sz="5950" dirty="0">
                <a:latin typeface="Verdana"/>
                <a:cs typeface="Verdana"/>
              </a:rPr>
              <a:t>o</a:t>
            </a:r>
            <a:r>
              <a:rPr sz="5950" spc="-65" dirty="0">
                <a:latin typeface="Verdana"/>
                <a:cs typeface="Verdana"/>
              </a:rPr>
              <a:t>-w</a:t>
            </a:r>
            <a:r>
              <a:rPr sz="5950" spc="-50" dirty="0">
                <a:latin typeface="Verdana"/>
                <a:cs typeface="Verdana"/>
              </a:rPr>
              <a:t>a</a:t>
            </a:r>
            <a:r>
              <a:rPr sz="5950" dirty="0">
                <a:latin typeface="Verdana"/>
                <a:cs typeface="Verdana"/>
              </a:rPr>
              <a:t>y</a:t>
            </a:r>
            <a:r>
              <a:rPr sz="5950" spc="630" dirty="0">
                <a:latin typeface="Times New Roman"/>
                <a:cs typeface="Times New Roman"/>
              </a:rPr>
              <a:t> </a:t>
            </a:r>
            <a:r>
              <a:rPr sz="5950" dirty="0">
                <a:latin typeface="Verdana"/>
                <a:cs typeface="Verdana"/>
              </a:rPr>
              <a:t>b</a:t>
            </a:r>
            <a:r>
              <a:rPr sz="5950" spc="-20" dirty="0">
                <a:latin typeface="Verdana"/>
                <a:cs typeface="Verdana"/>
              </a:rPr>
              <a:t>i</a:t>
            </a:r>
            <a:r>
              <a:rPr sz="5950" spc="-5" dirty="0">
                <a:latin typeface="Verdana"/>
                <a:cs typeface="Verdana"/>
              </a:rPr>
              <a:t>n</a:t>
            </a:r>
            <a:r>
              <a:rPr sz="5950" dirty="0">
                <a:latin typeface="Verdana"/>
                <a:cs typeface="Verdana"/>
              </a:rPr>
              <a:t>d</a:t>
            </a:r>
            <a:r>
              <a:rPr sz="5950" spc="-20" dirty="0">
                <a:latin typeface="Verdana"/>
                <a:cs typeface="Verdana"/>
              </a:rPr>
              <a:t>i</a:t>
            </a:r>
            <a:r>
              <a:rPr sz="5950" spc="-5" dirty="0">
                <a:latin typeface="Verdana"/>
                <a:cs typeface="Verdana"/>
              </a:rPr>
              <a:t>n</a:t>
            </a:r>
            <a:r>
              <a:rPr sz="5950" dirty="0">
                <a:latin typeface="Verdana"/>
                <a:cs typeface="Verdana"/>
              </a:rPr>
              <a:t>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17700" y="5076825"/>
            <a:ext cx="7543800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65"/>
              </a:lnSpc>
            </a:pPr>
            <a:r>
              <a:rPr lang="nl-NL" sz="2350" spc="10" dirty="0">
                <a:latin typeface="Verdana"/>
                <a:cs typeface="Verdana"/>
              </a:rPr>
              <a:t>Update </a:t>
            </a:r>
            <a:r>
              <a:rPr sz="2350" spc="10" dirty="0">
                <a:latin typeface="Verdana"/>
                <a:cs typeface="Verdana"/>
              </a:rPr>
              <a:t>User</a:t>
            </a:r>
            <a:r>
              <a:rPr sz="2350" spc="260" dirty="0">
                <a:latin typeface="Times New Roman"/>
                <a:cs typeface="Times New Roman"/>
              </a:rPr>
              <a:t> </a:t>
            </a:r>
            <a:r>
              <a:rPr sz="2350" spc="5" dirty="0">
                <a:latin typeface="Verdana"/>
                <a:cs typeface="Verdana"/>
              </a:rPr>
              <a:t>interfac</a:t>
            </a:r>
            <a:r>
              <a:rPr sz="2350" spc="10" dirty="0">
                <a:latin typeface="Verdana"/>
                <a:cs typeface="Verdana"/>
              </a:rPr>
              <a:t>e</a:t>
            </a:r>
            <a:r>
              <a:rPr sz="2350" spc="280" dirty="0">
                <a:latin typeface="Times New Roman"/>
                <a:cs typeface="Times New Roman"/>
              </a:rPr>
              <a:t> </a:t>
            </a:r>
            <a:r>
              <a:rPr lang="nl-NL" sz="2350" spc="10" dirty="0" err="1">
                <a:latin typeface="Verdana"/>
                <a:cs typeface="Verdana"/>
              </a:rPr>
              <a:t>and</a:t>
            </a:r>
            <a:r>
              <a:rPr sz="2350" spc="260" dirty="0">
                <a:latin typeface="Times New Roman"/>
                <a:cs typeface="Times New Roman"/>
              </a:rPr>
              <a:t> </a:t>
            </a:r>
            <a:r>
              <a:rPr lang="nl-NL" sz="2350" b="1" i="1" spc="5" dirty="0">
                <a:latin typeface="Verdana"/>
                <a:cs typeface="Verdana"/>
              </a:rPr>
              <a:t>state</a:t>
            </a:r>
            <a:r>
              <a:rPr lang="nl-NL" sz="2350" spc="5" dirty="0">
                <a:latin typeface="Verdana"/>
                <a:cs typeface="Verdana"/>
              </a:rPr>
              <a:t> </a:t>
            </a:r>
            <a:r>
              <a:rPr lang="nl-NL" sz="2350" spc="5" dirty="0" err="1">
                <a:latin typeface="Verdana"/>
                <a:cs typeface="Verdana"/>
              </a:rPr>
              <a:t>directly</a:t>
            </a:r>
            <a:endParaRPr sz="235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84300" y="472182"/>
            <a:ext cx="8633854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3885" algn="ctr">
              <a:lnSpc>
                <a:spcPct val="100000"/>
              </a:lnSpc>
            </a:pPr>
            <a:r>
              <a:rPr spc="20" dirty="0"/>
              <a:t>Two</a:t>
            </a:r>
            <a:r>
              <a:rPr spc="275" dirty="0">
                <a:latin typeface="Times New Roman"/>
                <a:cs typeface="Times New Roman"/>
              </a:rPr>
              <a:t> </a:t>
            </a:r>
            <a:r>
              <a:rPr spc="20" dirty="0"/>
              <a:t>w</a:t>
            </a:r>
            <a:r>
              <a:rPr spc="15" dirty="0"/>
              <a:t>ay</a:t>
            </a:r>
            <a:r>
              <a:rPr spc="285" dirty="0">
                <a:latin typeface="Times New Roman"/>
                <a:cs typeface="Times New Roman"/>
              </a:rPr>
              <a:t> </a:t>
            </a:r>
            <a:r>
              <a:rPr spc="10" dirty="0"/>
              <a:t>bindin</a:t>
            </a:r>
            <a:r>
              <a:rPr spc="15" dirty="0"/>
              <a:t>g</a:t>
            </a:r>
            <a:r>
              <a:rPr spc="285" dirty="0">
                <a:latin typeface="Times New Roman"/>
                <a:cs typeface="Times New Roman"/>
              </a:rPr>
              <a:t> </a:t>
            </a:r>
            <a:r>
              <a:rPr spc="10" dirty="0"/>
              <a:t>syntaxis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384300" y="2028825"/>
            <a:ext cx="1207770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-25" dirty="0">
                <a:latin typeface="Courier New"/>
                <a:cs typeface="Courier New"/>
              </a:rPr>
              <a:t>&lt;input</a:t>
            </a:r>
            <a:endParaRPr sz="2600" dirty="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908300" y="2030730"/>
            <a:ext cx="6529070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6121400" algn="l"/>
              </a:tabLst>
            </a:pPr>
            <a:r>
              <a:rPr sz="2600" b="1" spc="-25" dirty="0">
                <a:solidFill>
                  <a:srgbClr val="FF0000"/>
                </a:solidFill>
                <a:latin typeface="Courier New"/>
                <a:cs typeface="Courier New"/>
              </a:rPr>
              <a:t>[(ngModel)</a:t>
            </a:r>
            <a:r>
              <a:rPr sz="2600" b="1" spc="-30" dirty="0">
                <a:solidFill>
                  <a:srgbClr val="FF0000"/>
                </a:solidFill>
                <a:latin typeface="Courier New"/>
                <a:cs typeface="Courier New"/>
              </a:rPr>
              <a:t>]</a:t>
            </a:r>
            <a:r>
              <a:rPr sz="2600" spc="-25" dirty="0">
                <a:latin typeface="Courier New"/>
                <a:cs typeface="Courier New"/>
              </a:rPr>
              <a:t>=“person.firstName</a:t>
            </a:r>
            <a:r>
              <a:rPr sz="2600" spc="-20" dirty="0">
                <a:latin typeface="Courier New"/>
                <a:cs typeface="Courier New"/>
              </a:rPr>
              <a:t>”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spc="-25" dirty="0">
                <a:latin typeface="Courier New"/>
                <a:cs typeface="Courier New"/>
              </a:rPr>
              <a:t>/&gt;</a:t>
            </a:r>
            <a:endParaRPr sz="26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84300" y="472182"/>
            <a:ext cx="8633854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3885" algn="ctr">
              <a:lnSpc>
                <a:spcPct val="100000"/>
              </a:lnSpc>
            </a:pPr>
            <a:r>
              <a:rPr spc="10" dirty="0"/>
              <a:t>[(</a:t>
            </a:r>
            <a:r>
              <a:rPr spc="10" dirty="0" err="1"/>
              <a:t>ngModel</a:t>
            </a:r>
            <a:r>
              <a:rPr spc="10" dirty="0"/>
              <a:t>)</a:t>
            </a:r>
            <a:r>
              <a:rPr spc="15" dirty="0"/>
              <a:t>]</a:t>
            </a:r>
            <a:endParaRPr spc="10" dirty="0"/>
          </a:p>
        </p:txBody>
      </p:sp>
      <p:sp>
        <p:nvSpPr>
          <p:cNvPr id="3" name="object 3"/>
          <p:cNvSpPr txBox="1"/>
          <p:nvPr/>
        </p:nvSpPr>
        <p:spPr>
          <a:xfrm>
            <a:off x="1270394" y="1250149"/>
            <a:ext cx="7339965" cy="1404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50" dirty="0">
                <a:latin typeface="Arial"/>
                <a:cs typeface="Arial"/>
              </a:rPr>
              <a:t>HTML</a:t>
            </a:r>
          </a:p>
          <a:p>
            <a:pPr>
              <a:lnSpc>
                <a:spcPct val="100000"/>
              </a:lnSpc>
              <a:spcBef>
                <a:spcPts val="33"/>
              </a:spcBef>
            </a:pPr>
            <a:endParaRPr sz="2950" dirty="0">
              <a:latin typeface="Times New Roman"/>
              <a:cs typeface="Times New Roman"/>
            </a:endParaRPr>
          </a:p>
          <a:p>
            <a:pPr marL="133350">
              <a:lnSpc>
                <a:spcPct val="100000"/>
              </a:lnSpc>
            </a:pPr>
            <a:r>
              <a:rPr sz="1700" dirty="0">
                <a:latin typeface="Consolas"/>
                <a:cs typeface="Consolas"/>
              </a:rPr>
              <a:t>&lt;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inpu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type=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"text</a:t>
            </a: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7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class</a:t>
            </a:r>
            <a:r>
              <a:rPr sz="1700" dirty="0">
                <a:latin typeface="Consolas"/>
                <a:cs typeface="Consolas"/>
              </a:rPr>
              <a:t>=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"inpu</a:t>
            </a:r>
            <a:r>
              <a:rPr sz="1700" b="1" dirty="0">
                <a:solidFill>
                  <a:srgbClr val="008000"/>
                </a:solidFill>
                <a:latin typeface="Consolas"/>
                <a:cs typeface="Consolas"/>
              </a:rPr>
              <a:t>t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‐</a:t>
            </a:r>
            <a:r>
              <a:rPr sz="1700" b="1" dirty="0">
                <a:solidFill>
                  <a:srgbClr val="008000"/>
                </a:solidFill>
                <a:latin typeface="Consolas"/>
                <a:cs typeface="Consolas"/>
              </a:rPr>
              <a:t>lg</a:t>
            </a: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7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8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[(ngModel)]=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"newCity</a:t>
            </a: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7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/&gt;</a:t>
            </a:r>
            <a:endParaRPr sz="1700" dirty="0">
              <a:latin typeface="Consolas"/>
              <a:cs typeface="Consolas"/>
            </a:endParaRPr>
          </a:p>
          <a:p>
            <a:pPr marL="133350">
              <a:lnSpc>
                <a:spcPct val="100000"/>
              </a:lnSpc>
              <a:spcBef>
                <a:spcPts val="1065"/>
              </a:spcBef>
            </a:pPr>
            <a:r>
              <a:rPr sz="1700" dirty="0">
                <a:latin typeface="Consolas"/>
                <a:cs typeface="Consolas"/>
              </a:rPr>
              <a:t>&lt;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h</a:t>
            </a:r>
            <a:r>
              <a:rPr sz="1700" b="1" dirty="0">
                <a:solidFill>
                  <a:srgbClr val="000080"/>
                </a:solidFill>
                <a:latin typeface="Consolas"/>
                <a:cs typeface="Consolas"/>
              </a:rPr>
              <a:t>2</a:t>
            </a:r>
            <a:r>
              <a:rPr sz="1700" spc="-5" dirty="0">
                <a:latin typeface="Consolas"/>
                <a:cs typeface="Consolas"/>
              </a:rPr>
              <a:t>&gt;{</a:t>
            </a:r>
            <a:r>
              <a:rPr sz="1700" spc="5" dirty="0">
                <a:latin typeface="Consolas"/>
                <a:cs typeface="Consolas"/>
              </a:rPr>
              <a:t>{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newCit</a:t>
            </a:r>
            <a:r>
              <a:rPr sz="1700" spc="5" dirty="0">
                <a:latin typeface="Consolas"/>
                <a:cs typeface="Consolas"/>
              </a:rPr>
              <a:t>y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9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}}&lt;</a:t>
            </a:r>
            <a:r>
              <a:rPr sz="1700" dirty="0">
                <a:latin typeface="Consolas"/>
                <a:cs typeface="Consolas"/>
              </a:rPr>
              <a:t>/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h</a:t>
            </a:r>
            <a:r>
              <a:rPr sz="1700" b="1" dirty="0">
                <a:solidFill>
                  <a:srgbClr val="000080"/>
                </a:solidFill>
                <a:latin typeface="Consolas"/>
                <a:cs typeface="Consolas"/>
              </a:rPr>
              <a:t>2</a:t>
            </a:r>
            <a:r>
              <a:rPr sz="1700" spc="5" dirty="0">
                <a:latin typeface="Consolas"/>
                <a:cs typeface="Consolas"/>
              </a:rPr>
              <a:t>&gt;</a:t>
            </a:r>
            <a:endParaRPr sz="1700" dirty="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13816" y="3690837"/>
            <a:ext cx="7721600" cy="2644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150" spc="-5" dirty="0" err="1">
                <a:latin typeface="Arial"/>
                <a:cs typeface="Arial"/>
              </a:rPr>
              <a:t>Da</a:t>
            </a:r>
            <a:r>
              <a:rPr lang="en-US" sz="2150" dirty="0" err="1">
                <a:latin typeface="Arial"/>
                <a:cs typeface="Arial"/>
              </a:rPr>
              <a:t>t</a:t>
            </a:r>
            <a:r>
              <a:rPr lang="en-US" sz="2150" dirty="0">
                <a:latin typeface="Arial"/>
                <a:cs typeface="Arial"/>
              </a:rPr>
              <a:t> </a:t>
            </a:r>
            <a:r>
              <a:rPr lang="en-US" sz="2150" spc="-5" dirty="0">
                <a:latin typeface="Arial"/>
                <a:cs typeface="Arial"/>
              </a:rPr>
              <a:t>i</a:t>
            </a:r>
            <a:r>
              <a:rPr lang="en-US" sz="2150" dirty="0">
                <a:latin typeface="Arial"/>
                <a:cs typeface="Arial"/>
              </a:rPr>
              <a:t>s </a:t>
            </a:r>
            <a:r>
              <a:rPr lang="en-US" sz="2150" spc="-5" dirty="0">
                <a:latin typeface="Arial"/>
                <a:cs typeface="Arial"/>
              </a:rPr>
              <a:t>shorthand-</a:t>
            </a:r>
            <a:r>
              <a:rPr lang="en-US" sz="2150" spc="-5" dirty="0" err="1">
                <a:latin typeface="Arial"/>
                <a:cs typeface="Arial"/>
              </a:rPr>
              <a:t>notati</a:t>
            </a:r>
            <a:r>
              <a:rPr lang="en-US" sz="2150" dirty="0" err="1">
                <a:latin typeface="Arial"/>
                <a:cs typeface="Arial"/>
              </a:rPr>
              <a:t>e</a:t>
            </a:r>
            <a:r>
              <a:rPr lang="en-US" sz="2150" spc="-20" dirty="0">
                <a:latin typeface="Arial"/>
                <a:cs typeface="Arial"/>
              </a:rPr>
              <a:t> </a:t>
            </a:r>
            <a:r>
              <a:rPr lang="en-US" sz="2150" dirty="0" err="1">
                <a:latin typeface="Arial"/>
                <a:cs typeface="Arial"/>
              </a:rPr>
              <a:t>v</a:t>
            </a:r>
            <a:r>
              <a:rPr lang="en-US" sz="2150" spc="-5" dirty="0" err="1">
                <a:latin typeface="Arial"/>
                <a:cs typeface="Arial"/>
              </a:rPr>
              <a:t>oor</a:t>
            </a:r>
            <a:r>
              <a:rPr lang="en-US" sz="2150" spc="-5" dirty="0">
                <a:latin typeface="Arial"/>
                <a:cs typeface="Arial"/>
              </a:rPr>
              <a:t>:</a:t>
            </a:r>
            <a:endParaRPr lang="en-US" sz="2150" dirty="0">
              <a:latin typeface="Arial"/>
              <a:cs typeface="Arial"/>
            </a:endParaRPr>
          </a:p>
          <a:p>
            <a:pPr marL="129539">
              <a:lnSpc>
                <a:spcPct val="100000"/>
              </a:lnSpc>
              <a:spcBef>
                <a:spcPts val="1680"/>
              </a:spcBef>
              <a:tabLst>
                <a:tab pos="1889125" algn="l"/>
                <a:tab pos="2971800" algn="l"/>
                <a:tab pos="3512820" algn="l"/>
                <a:tab pos="5137785" algn="l"/>
              </a:tabLst>
            </a:pPr>
            <a:r>
              <a:rPr lang="en-US" sz="1950" i="1" spc="-20" dirty="0">
                <a:solidFill>
                  <a:srgbClr val="12B124"/>
                </a:solidFill>
                <a:latin typeface="Consolas"/>
                <a:cs typeface="Consolas"/>
              </a:rPr>
              <a:t>&lt;!</a:t>
            </a:r>
            <a:r>
              <a:rPr lang="en-US" sz="1950" i="1" spc="-25" dirty="0">
                <a:solidFill>
                  <a:srgbClr val="12B124"/>
                </a:solidFill>
                <a:latin typeface="Consolas"/>
                <a:cs typeface="Consolas"/>
              </a:rPr>
              <a:t>‐</a:t>
            </a:r>
            <a:r>
              <a:rPr lang="en-US" sz="1950" i="1" spc="-15" dirty="0">
                <a:solidFill>
                  <a:srgbClr val="12B124"/>
                </a:solidFill>
                <a:latin typeface="Consolas"/>
                <a:cs typeface="Consolas"/>
              </a:rPr>
              <a:t>‐ </a:t>
            </a:r>
            <a:r>
              <a:rPr lang="en-US" sz="1950" i="1" spc="-20" dirty="0">
                <a:solidFill>
                  <a:srgbClr val="12B124"/>
                </a:solidFill>
                <a:latin typeface="Consolas"/>
                <a:cs typeface="Consolas"/>
              </a:rPr>
              <a:t>Tw</a:t>
            </a:r>
            <a:r>
              <a:rPr lang="en-US" sz="1950" i="1" spc="-25" dirty="0">
                <a:solidFill>
                  <a:srgbClr val="12B124"/>
                </a:solidFill>
                <a:latin typeface="Consolas"/>
                <a:cs typeface="Consolas"/>
              </a:rPr>
              <a:t>o</a:t>
            </a:r>
            <a:r>
              <a:rPr lang="en-US" sz="1950" i="1" spc="-20" dirty="0">
                <a:solidFill>
                  <a:srgbClr val="12B124"/>
                </a:solidFill>
                <a:latin typeface="Consolas"/>
                <a:cs typeface="Consolas"/>
              </a:rPr>
              <a:t>‐wa</a:t>
            </a:r>
            <a:r>
              <a:rPr lang="en-US" sz="1950" i="1" spc="-15" dirty="0">
                <a:solidFill>
                  <a:srgbClr val="12B124"/>
                </a:solidFill>
                <a:latin typeface="Consolas"/>
                <a:cs typeface="Consolas"/>
              </a:rPr>
              <a:t>y</a:t>
            </a:r>
            <a:r>
              <a:rPr lang="en-US" sz="1950" i="1" dirty="0">
                <a:solidFill>
                  <a:srgbClr val="12B124"/>
                </a:solidFill>
                <a:latin typeface="Times New Roman"/>
                <a:cs typeface="Times New Roman"/>
              </a:rPr>
              <a:t>	</a:t>
            </a:r>
            <a:r>
              <a:rPr lang="en-US" sz="1950" i="1" spc="-20" dirty="0">
                <a:solidFill>
                  <a:srgbClr val="12B124"/>
                </a:solidFill>
                <a:latin typeface="Consolas"/>
                <a:cs typeface="Consolas"/>
              </a:rPr>
              <a:t>bindin</a:t>
            </a:r>
            <a:r>
              <a:rPr lang="en-US" sz="1950" i="1" spc="-15" dirty="0">
                <a:solidFill>
                  <a:srgbClr val="12B124"/>
                </a:solidFill>
                <a:latin typeface="Consolas"/>
                <a:cs typeface="Consolas"/>
              </a:rPr>
              <a:t>g</a:t>
            </a:r>
            <a:r>
              <a:rPr lang="en-US" sz="1950" i="1" dirty="0">
                <a:solidFill>
                  <a:srgbClr val="12B124"/>
                </a:solidFill>
                <a:latin typeface="Times New Roman"/>
                <a:cs typeface="Times New Roman"/>
              </a:rPr>
              <a:t>	</a:t>
            </a:r>
            <a:r>
              <a:rPr lang="en-US" sz="1950" i="1" spc="-20" dirty="0">
                <a:solidFill>
                  <a:srgbClr val="12B124"/>
                </a:solidFill>
                <a:latin typeface="Consolas"/>
                <a:cs typeface="Consolas"/>
              </a:rPr>
              <a:t>me</a:t>
            </a:r>
            <a:r>
              <a:rPr lang="en-US" sz="1950" i="1" spc="-15" dirty="0">
                <a:solidFill>
                  <a:srgbClr val="12B124"/>
                </a:solidFill>
                <a:latin typeface="Consolas"/>
                <a:cs typeface="Consolas"/>
              </a:rPr>
              <a:t>t</a:t>
            </a:r>
            <a:r>
              <a:rPr lang="en-US" sz="1950" i="1" dirty="0">
                <a:solidFill>
                  <a:srgbClr val="12B124"/>
                </a:solidFill>
                <a:latin typeface="Times New Roman"/>
                <a:cs typeface="Times New Roman"/>
              </a:rPr>
              <a:t>	</a:t>
            </a:r>
            <a:r>
              <a:rPr lang="en-US" sz="1950" i="1" spc="-20" dirty="0" err="1">
                <a:solidFill>
                  <a:srgbClr val="12B124"/>
                </a:solidFill>
                <a:latin typeface="Consolas"/>
                <a:cs typeface="Consolas"/>
              </a:rPr>
              <a:t>uitgebreid</a:t>
            </a:r>
            <a:r>
              <a:rPr lang="en-US" sz="1950" i="1" spc="-15" dirty="0" err="1">
                <a:solidFill>
                  <a:srgbClr val="12B124"/>
                </a:solidFill>
                <a:latin typeface="Consolas"/>
                <a:cs typeface="Consolas"/>
              </a:rPr>
              <a:t>e</a:t>
            </a:r>
            <a:r>
              <a:rPr lang="en-US" sz="1950" i="1" dirty="0">
                <a:solidFill>
                  <a:srgbClr val="12B124"/>
                </a:solidFill>
                <a:latin typeface="Times New Roman"/>
                <a:cs typeface="Times New Roman"/>
              </a:rPr>
              <a:t>	</a:t>
            </a:r>
            <a:r>
              <a:rPr lang="en-US" sz="1950" i="1" spc="-20" dirty="0" err="1">
                <a:solidFill>
                  <a:srgbClr val="12B124"/>
                </a:solidFill>
                <a:latin typeface="Consolas"/>
                <a:cs typeface="Consolas"/>
              </a:rPr>
              <a:t>syntaxi</a:t>
            </a:r>
            <a:r>
              <a:rPr lang="en-US" sz="1950" i="1" spc="-30" dirty="0" err="1">
                <a:solidFill>
                  <a:srgbClr val="12B124"/>
                </a:solidFill>
                <a:latin typeface="Consolas"/>
                <a:cs typeface="Consolas"/>
              </a:rPr>
              <a:t>s</a:t>
            </a:r>
            <a:r>
              <a:rPr lang="en-US" sz="1950" i="1" spc="-20" dirty="0">
                <a:solidFill>
                  <a:srgbClr val="12B124"/>
                </a:solidFill>
                <a:latin typeface="Consolas"/>
                <a:cs typeface="Consolas"/>
              </a:rPr>
              <a:t>‐‐</a:t>
            </a:r>
            <a:r>
              <a:rPr lang="en-US" sz="1950" i="1" spc="-15" dirty="0">
                <a:solidFill>
                  <a:srgbClr val="12B124"/>
                </a:solidFill>
                <a:latin typeface="Consolas"/>
                <a:cs typeface="Consolas"/>
              </a:rPr>
              <a:t>&gt;</a:t>
            </a:r>
            <a:endParaRPr lang="en-US" sz="1950" dirty="0">
              <a:latin typeface="Consolas"/>
              <a:cs typeface="Consolas"/>
            </a:endParaRPr>
          </a:p>
          <a:p>
            <a:pPr marL="942340" marR="5080" indent="-812800">
              <a:lnSpc>
                <a:spcPct val="149400"/>
              </a:lnSpc>
              <a:tabLst>
                <a:tab pos="1077595" algn="l"/>
                <a:tab pos="2701290" algn="l"/>
                <a:tab pos="4326255" algn="l"/>
                <a:tab pos="4596130" algn="l"/>
                <a:tab pos="7438390" algn="l"/>
              </a:tabLst>
            </a:pPr>
            <a:r>
              <a:rPr lang="en-US" sz="1950" spc="-20" dirty="0">
                <a:latin typeface="Consolas"/>
                <a:cs typeface="Consolas"/>
              </a:rPr>
              <a:t>&lt;</a:t>
            </a:r>
            <a:r>
              <a:rPr lang="en-US" sz="1950" b="1" spc="-20" dirty="0">
                <a:solidFill>
                  <a:srgbClr val="000080"/>
                </a:solidFill>
                <a:latin typeface="Consolas"/>
                <a:cs typeface="Consolas"/>
              </a:rPr>
              <a:t>inpu</a:t>
            </a:r>
            <a:r>
              <a:rPr lang="en-US" sz="1950" b="1" spc="-1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lang="en-US" sz="1950" b="1" dirty="0">
                <a:solidFill>
                  <a:srgbClr val="000080"/>
                </a:solidFill>
                <a:latin typeface="Times New Roman"/>
                <a:cs typeface="Times New Roman"/>
              </a:rPr>
              <a:t>	 </a:t>
            </a:r>
            <a:r>
              <a:rPr lang="en-US" sz="1950" spc="-20" dirty="0">
                <a:latin typeface="Consolas"/>
                <a:cs typeface="Consolas"/>
              </a:rPr>
              <a:t>type=</a:t>
            </a:r>
            <a:r>
              <a:rPr lang="en-US" sz="1950" b="1" spc="-20" dirty="0">
                <a:solidFill>
                  <a:srgbClr val="008000"/>
                </a:solidFill>
                <a:latin typeface="Consolas"/>
                <a:cs typeface="Consolas"/>
              </a:rPr>
              <a:t>"text</a:t>
            </a:r>
            <a:r>
              <a:rPr lang="en-US" sz="1950" b="1" spc="-1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lang="en-US" sz="1950" b="1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lang="en-US" sz="1950" spc="-20" dirty="0">
                <a:latin typeface="Consolas"/>
                <a:cs typeface="Consolas"/>
              </a:rPr>
              <a:t>class</a:t>
            </a:r>
            <a:r>
              <a:rPr lang="en-US" sz="1950" spc="-30" dirty="0">
                <a:latin typeface="Consolas"/>
                <a:cs typeface="Consolas"/>
              </a:rPr>
              <a:t>=</a:t>
            </a:r>
            <a:r>
              <a:rPr lang="en-US" sz="1950" b="1" spc="-20" dirty="0">
                <a:solidFill>
                  <a:srgbClr val="008000"/>
                </a:solidFill>
                <a:latin typeface="Consolas"/>
                <a:cs typeface="Consolas"/>
              </a:rPr>
              <a:t>"input‐</a:t>
            </a:r>
            <a:r>
              <a:rPr lang="en-US" sz="1950" b="1" spc="-20" dirty="0" err="1">
                <a:solidFill>
                  <a:srgbClr val="008000"/>
                </a:solidFill>
                <a:latin typeface="Consolas"/>
                <a:cs typeface="Consolas"/>
              </a:rPr>
              <a:t>lg</a:t>
            </a:r>
            <a:r>
              <a:rPr lang="en-US" sz="1950" b="1" spc="-2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lang="en-US" sz="1950" b="1" spc="-1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lang="en-US" sz="1950" spc="-20" dirty="0">
                <a:latin typeface="Consolas"/>
                <a:cs typeface="Consolas"/>
              </a:rPr>
              <a:t>[value]=</a:t>
            </a:r>
            <a:r>
              <a:rPr lang="en-US" sz="1950" b="1" spc="-2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lang="en-US" sz="1950" b="1" spc="-20" dirty="0" err="1">
                <a:solidFill>
                  <a:srgbClr val="008000"/>
                </a:solidFill>
                <a:latin typeface="Consolas"/>
                <a:cs typeface="Consolas"/>
              </a:rPr>
              <a:t>newCityExtended</a:t>
            </a:r>
            <a:r>
              <a:rPr lang="en-US" sz="1950" b="1" spc="-2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lang="en-US" sz="1950" b="1" spc="-10" dirty="0">
                <a:solidFill>
                  <a:srgbClr val="008000"/>
                </a:solidFill>
                <a:latin typeface="Times New Roman"/>
                <a:cs typeface="Times New Roman"/>
              </a:rPr>
              <a:t>    </a:t>
            </a:r>
            <a:r>
              <a:rPr lang="en-US" sz="1950" spc="-20" dirty="0">
                <a:latin typeface="Consolas"/>
                <a:cs typeface="Consolas"/>
              </a:rPr>
              <a:t>(input)=</a:t>
            </a:r>
            <a:r>
              <a:rPr lang="en-US" sz="1950" b="1" spc="-2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lang="en-US" sz="1950" b="1" spc="-20" dirty="0" err="1">
                <a:solidFill>
                  <a:srgbClr val="008000"/>
                </a:solidFill>
                <a:latin typeface="Consolas"/>
                <a:cs typeface="Consolas"/>
              </a:rPr>
              <a:t>newCityExtende</a:t>
            </a:r>
            <a:r>
              <a:rPr lang="en-US" sz="1950" b="1" spc="-15" dirty="0" err="1">
                <a:solidFill>
                  <a:srgbClr val="008000"/>
                </a:solidFill>
                <a:latin typeface="Consolas"/>
                <a:cs typeface="Consolas"/>
              </a:rPr>
              <a:t>d</a:t>
            </a:r>
            <a:r>
              <a:rPr lang="en-US" sz="1950" b="1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lang="en-US" sz="1950" b="1" spc="-15" dirty="0">
                <a:solidFill>
                  <a:srgbClr val="008000"/>
                </a:solidFill>
                <a:latin typeface="Consolas"/>
                <a:cs typeface="Consolas"/>
              </a:rPr>
              <a:t>=</a:t>
            </a:r>
            <a:r>
              <a:rPr lang="en-US" sz="1950" b="1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lang="en-US" sz="1950" b="1" spc="-20" dirty="0">
                <a:solidFill>
                  <a:srgbClr val="008000"/>
                </a:solidFill>
                <a:latin typeface="Consolas"/>
                <a:cs typeface="Consolas"/>
              </a:rPr>
              <a:t>$</a:t>
            </a:r>
            <a:r>
              <a:rPr lang="en-US" sz="1950" b="1" spc="-20" dirty="0" err="1">
                <a:solidFill>
                  <a:srgbClr val="008000"/>
                </a:solidFill>
                <a:latin typeface="Consolas"/>
                <a:cs typeface="Consolas"/>
              </a:rPr>
              <a:t>event.target.value</a:t>
            </a:r>
            <a:r>
              <a:rPr lang="en-US" sz="1950" b="1" spc="-1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lang="en-US" sz="1950" b="1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lang="en-US" sz="1950" spc="-25" dirty="0">
                <a:latin typeface="Consolas"/>
                <a:cs typeface="Consolas"/>
              </a:rPr>
              <a:t>/&gt;</a:t>
            </a:r>
            <a:endParaRPr lang="en-US" sz="1950" dirty="0">
              <a:latin typeface="Consolas"/>
              <a:cs typeface="Consolas"/>
            </a:endParaRPr>
          </a:p>
          <a:p>
            <a:pPr marL="129539">
              <a:lnSpc>
                <a:spcPct val="100000"/>
              </a:lnSpc>
              <a:spcBef>
                <a:spcPts val="1155"/>
              </a:spcBef>
              <a:tabLst>
                <a:tab pos="1077595" algn="l"/>
                <a:tab pos="3244215" algn="l"/>
              </a:tabLst>
            </a:pPr>
            <a:r>
              <a:rPr lang="en-US" sz="1950" spc="-20" dirty="0">
                <a:latin typeface="Consolas"/>
                <a:cs typeface="Consolas"/>
              </a:rPr>
              <a:t>&lt;</a:t>
            </a:r>
            <a:r>
              <a:rPr lang="en-US" sz="1950" b="1" spc="-20" dirty="0">
                <a:solidFill>
                  <a:srgbClr val="000080"/>
                </a:solidFill>
                <a:latin typeface="Consolas"/>
                <a:cs typeface="Consolas"/>
              </a:rPr>
              <a:t>h</a:t>
            </a:r>
            <a:r>
              <a:rPr lang="en-US" sz="1950" b="1" spc="-25" dirty="0">
                <a:solidFill>
                  <a:srgbClr val="000080"/>
                </a:solidFill>
                <a:latin typeface="Consolas"/>
                <a:cs typeface="Consolas"/>
              </a:rPr>
              <a:t>2</a:t>
            </a:r>
            <a:r>
              <a:rPr lang="en-US" sz="1950" spc="-20" dirty="0">
                <a:latin typeface="Consolas"/>
                <a:cs typeface="Consolas"/>
              </a:rPr>
              <a:t>&gt;{</a:t>
            </a:r>
            <a:r>
              <a:rPr lang="en-US" sz="1950" spc="-15" dirty="0">
                <a:latin typeface="Consolas"/>
                <a:cs typeface="Consolas"/>
              </a:rPr>
              <a:t>{</a:t>
            </a:r>
            <a:r>
              <a:rPr lang="en-US" sz="1950" dirty="0">
                <a:latin typeface="Times New Roman"/>
                <a:cs typeface="Times New Roman"/>
              </a:rPr>
              <a:t>	</a:t>
            </a:r>
            <a:r>
              <a:rPr lang="en-US" sz="1950" spc="-20" dirty="0" err="1">
                <a:latin typeface="Consolas"/>
                <a:cs typeface="Consolas"/>
              </a:rPr>
              <a:t>newCityExtende</a:t>
            </a:r>
            <a:r>
              <a:rPr lang="en-US" sz="1950" spc="-15" dirty="0" err="1">
                <a:latin typeface="Consolas"/>
                <a:cs typeface="Consolas"/>
              </a:rPr>
              <a:t>d</a:t>
            </a:r>
            <a:r>
              <a:rPr lang="en-US" sz="1950" dirty="0">
                <a:latin typeface="Times New Roman"/>
                <a:cs typeface="Times New Roman"/>
              </a:rPr>
              <a:t>	</a:t>
            </a:r>
            <a:r>
              <a:rPr lang="en-US" sz="1950" spc="-20" dirty="0">
                <a:latin typeface="Consolas"/>
                <a:cs typeface="Consolas"/>
              </a:rPr>
              <a:t>}}&lt;</a:t>
            </a:r>
            <a:r>
              <a:rPr lang="en-US" sz="1950" spc="-30" dirty="0">
                <a:latin typeface="Consolas"/>
                <a:cs typeface="Consolas"/>
              </a:rPr>
              <a:t>/</a:t>
            </a:r>
            <a:r>
              <a:rPr lang="en-US" sz="1950" b="1" spc="-25" dirty="0">
                <a:solidFill>
                  <a:srgbClr val="000080"/>
                </a:solidFill>
                <a:latin typeface="Consolas"/>
                <a:cs typeface="Consolas"/>
              </a:rPr>
              <a:t>h</a:t>
            </a:r>
            <a:r>
              <a:rPr lang="en-US" sz="1950" b="1" spc="-20" dirty="0">
                <a:solidFill>
                  <a:srgbClr val="000080"/>
                </a:solidFill>
                <a:latin typeface="Consolas"/>
                <a:cs typeface="Consolas"/>
              </a:rPr>
              <a:t>2</a:t>
            </a:r>
            <a:r>
              <a:rPr lang="en-US" sz="1950" spc="-15" dirty="0">
                <a:latin typeface="Consolas"/>
                <a:cs typeface="Consolas"/>
              </a:rPr>
              <a:t>&gt;</a:t>
            </a:r>
            <a:endParaRPr lang="en-US" sz="1950" dirty="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472182"/>
            <a:ext cx="10693400" cy="8463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3885" algn="ctr">
              <a:lnSpc>
                <a:spcPct val="100000"/>
              </a:lnSpc>
            </a:pPr>
            <a:r>
              <a:rPr lang="nl-NL" spc="10" dirty="0"/>
              <a:t>Import </a:t>
            </a:r>
            <a:r>
              <a:rPr spc="10" dirty="0" err="1"/>
              <a:t>FormsModul</a:t>
            </a:r>
            <a:r>
              <a:rPr spc="15" dirty="0" err="1"/>
              <a:t>e</a:t>
            </a:r>
            <a:r>
              <a:rPr spc="300" dirty="0">
                <a:latin typeface="Times New Roman"/>
                <a:cs typeface="Times New Roman"/>
              </a:rPr>
              <a:t> </a:t>
            </a:r>
            <a:r>
              <a:rPr lang="nl-NL" spc="10" dirty="0" err="1"/>
              <a:t>for</a:t>
            </a:r>
            <a:r>
              <a:rPr lang="nl-NL" spc="10" dirty="0"/>
              <a:t> </a:t>
            </a:r>
            <a:r>
              <a:rPr lang="en-US" spc="10" dirty="0"/>
              <a:t>[(</a:t>
            </a:r>
            <a:r>
              <a:rPr lang="en-US" spc="10" dirty="0" err="1"/>
              <a:t>ngModel</a:t>
            </a:r>
            <a:r>
              <a:rPr lang="en-US" spc="10" dirty="0"/>
              <a:t>)</a:t>
            </a:r>
            <a:r>
              <a:rPr lang="en-US" spc="15" dirty="0"/>
              <a:t>] in </a:t>
            </a:r>
            <a:r>
              <a:rPr lang="en-US" spc="15" dirty="0" err="1"/>
              <a:t>app.module.ts</a:t>
            </a:r>
            <a:r>
              <a:rPr lang="nl-NL" spc="10" dirty="0"/>
              <a:t> </a:t>
            </a:r>
            <a:endParaRPr spc="10" dirty="0"/>
          </a:p>
        </p:txBody>
      </p:sp>
      <p:sp>
        <p:nvSpPr>
          <p:cNvPr id="4" name="object 4"/>
          <p:cNvSpPr txBox="1"/>
          <p:nvPr/>
        </p:nvSpPr>
        <p:spPr>
          <a:xfrm>
            <a:off x="1079500" y="2292294"/>
            <a:ext cx="1550035" cy="9950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Courier New"/>
              <a:buChar char="•"/>
              <a:tabLst>
                <a:tab pos="354330" algn="l"/>
              </a:tabLst>
            </a:pPr>
            <a:r>
              <a:rPr sz="2600" spc="-25" dirty="0">
                <a:latin typeface="Courier New"/>
                <a:cs typeface="Courier New"/>
              </a:rPr>
              <a:t>import</a:t>
            </a:r>
            <a:endParaRPr sz="26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160"/>
              </a:spcBef>
              <a:tabLst>
                <a:tab pos="353695" algn="l"/>
              </a:tabLst>
            </a:pPr>
            <a:r>
              <a:rPr sz="2600" spc="-15" dirty="0">
                <a:latin typeface="Verdana"/>
                <a:cs typeface="Verdana"/>
              </a:rPr>
              <a:t>•</a:t>
            </a:r>
            <a:r>
              <a:rPr sz="2600" spc="-15" dirty="0">
                <a:latin typeface="Times New Roman"/>
                <a:cs typeface="Times New Roman"/>
              </a:rPr>
              <a:t>	</a:t>
            </a:r>
            <a:r>
              <a:rPr sz="2600" spc="-25" dirty="0">
                <a:latin typeface="Verdana"/>
                <a:cs typeface="Verdana"/>
              </a:rPr>
              <a:t>…</a:t>
            </a:r>
            <a:endParaRPr sz="2600" dirty="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12834" y="2299337"/>
            <a:ext cx="2588895" cy="400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-25" dirty="0">
                <a:latin typeface="Courier New"/>
                <a:cs typeface="Courier New"/>
              </a:rPr>
              <a:t>{</a:t>
            </a:r>
            <a:r>
              <a:rPr sz="2600" b="1" spc="-25" dirty="0">
                <a:solidFill>
                  <a:srgbClr val="C00000"/>
                </a:solidFill>
                <a:latin typeface="Courier New"/>
                <a:cs typeface="Courier New"/>
              </a:rPr>
              <a:t>FormsModule</a:t>
            </a:r>
            <a:r>
              <a:rPr sz="2600" spc="-25" dirty="0">
                <a:latin typeface="Courier New"/>
                <a:cs typeface="Courier New"/>
              </a:rPr>
              <a:t>}</a:t>
            </a:r>
            <a:endParaRPr sz="2600" dirty="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840144" y="2314002"/>
            <a:ext cx="4267200" cy="3854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996315" algn="l"/>
              </a:tabLst>
            </a:pPr>
            <a:r>
              <a:rPr sz="2600" spc="-25" dirty="0">
                <a:latin typeface="Courier New"/>
                <a:cs typeface="Courier New"/>
              </a:rPr>
              <a:t>fro</a:t>
            </a:r>
            <a:r>
              <a:rPr sz="2600" spc="-20" dirty="0">
                <a:latin typeface="Courier New"/>
                <a:cs typeface="Courier New"/>
              </a:rPr>
              <a:t>m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spc="-25" dirty="0">
                <a:latin typeface="Courier New"/>
                <a:cs typeface="Courier New"/>
              </a:rPr>
              <a:t>"@angular/form</a:t>
            </a:r>
            <a:r>
              <a:rPr sz="2600" spc="-15" dirty="0">
                <a:latin typeface="Courier New"/>
                <a:cs typeface="Courier New"/>
              </a:rPr>
              <a:t>s</a:t>
            </a:r>
            <a:r>
              <a:rPr sz="2600" spc="-25" dirty="0">
                <a:latin typeface="Verdana"/>
                <a:cs typeface="Verdana"/>
              </a:rPr>
              <a:t>";</a:t>
            </a:r>
            <a:endParaRPr sz="26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84300" y="472182"/>
            <a:ext cx="8633854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3885" algn="ctr">
              <a:lnSpc>
                <a:spcPct val="100000"/>
              </a:lnSpc>
            </a:pPr>
            <a:r>
              <a:rPr spc="15" dirty="0"/>
              <a:t>Checkpoint</a:t>
            </a:r>
            <a:r>
              <a:rPr lang="nl-NL" spc="15" dirty="0"/>
              <a:t> </a:t>
            </a:r>
            <a:r>
              <a:rPr lang="nl-NL" spc="15" dirty="0" err="1"/>
              <a:t>two</a:t>
            </a:r>
            <a:r>
              <a:rPr lang="nl-NL" spc="15" dirty="0"/>
              <a:t> way databinding</a:t>
            </a:r>
            <a:endParaRPr spc="15" dirty="0"/>
          </a:p>
        </p:txBody>
      </p:sp>
      <p:sp>
        <p:nvSpPr>
          <p:cNvPr id="3" name="object 3"/>
          <p:cNvSpPr txBox="1"/>
          <p:nvPr/>
        </p:nvSpPr>
        <p:spPr>
          <a:xfrm>
            <a:off x="1266584" y="1627268"/>
            <a:ext cx="9171305" cy="330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spcBef>
                <a:spcPts val="1825"/>
              </a:spcBef>
              <a:buFont typeface="Verdana"/>
              <a:buChar char="•"/>
              <a:tabLst>
                <a:tab pos="354330" algn="l"/>
              </a:tabLst>
            </a:pPr>
            <a:r>
              <a:rPr lang="en-US" sz="2150" b="1" spc="-5" dirty="0">
                <a:latin typeface="Verdana"/>
                <a:cs typeface="Verdana"/>
              </a:rPr>
              <a:t>See 4c</a:t>
            </a:r>
            <a:endParaRPr sz="2150" b="1" dirty="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057521" y="4632198"/>
            <a:ext cx="3313176" cy="21762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346846" y="5646087"/>
            <a:ext cx="3412490" cy="7309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nl-NL" sz="4750" b="1" dirty="0" err="1">
                <a:latin typeface="Arial"/>
                <a:cs typeface="Arial"/>
              </a:rPr>
              <a:t>Exercise</a:t>
            </a:r>
            <a:r>
              <a:rPr sz="4750" b="1" dirty="0">
                <a:latin typeface="Arial"/>
                <a:cs typeface="Arial"/>
              </a:rPr>
              <a:t>….</a:t>
            </a:r>
            <a:endParaRPr sz="475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82945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84300" y="472182"/>
            <a:ext cx="8633854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3885" algn="ctr">
              <a:lnSpc>
                <a:spcPct val="100000"/>
              </a:lnSpc>
            </a:pPr>
            <a:r>
              <a:rPr spc="10" dirty="0"/>
              <a:t>Simpl</a:t>
            </a:r>
            <a:r>
              <a:rPr spc="15" dirty="0"/>
              <a:t>e</a:t>
            </a:r>
            <a:r>
              <a:rPr spc="285" dirty="0">
                <a:latin typeface="Times New Roman"/>
                <a:cs typeface="Times New Roman"/>
              </a:rPr>
              <a:t> </a:t>
            </a:r>
            <a:r>
              <a:rPr spc="10" dirty="0"/>
              <a:t>dat</a:t>
            </a:r>
            <a:r>
              <a:rPr spc="15" dirty="0"/>
              <a:t>a</a:t>
            </a:r>
            <a:r>
              <a:rPr spc="275" dirty="0">
                <a:latin typeface="Times New Roman"/>
                <a:cs typeface="Times New Roman"/>
              </a:rPr>
              <a:t> </a:t>
            </a:r>
            <a:r>
              <a:rPr spc="10" dirty="0"/>
              <a:t>bindin</a:t>
            </a:r>
            <a:r>
              <a:rPr spc="15" dirty="0"/>
              <a:t>g</a:t>
            </a:r>
            <a:r>
              <a:rPr spc="295" dirty="0">
                <a:latin typeface="Times New Roman"/>
                <a:cs typeface="Times New Roman"/>
              </a:rPr>
              <a:t> </a:t>
            </a:r>
            <a:r>
              <a:rPr spc="15" dirty="0"/>
              <a:t>syntaxis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6584" y="1524231"/>
            <a:ext cx="8121650" cy="14311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6"/>
              </a:spcBef>
            </a:pPr>
            <a:endParaRPr sz="26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1633855" algn="l"/>
                <a:tab pos="2075814" algn="l"/>
                <a:tab pos="2812415" algn="l"/>
              </a:tabLst>
            </a:pPr>
            <a:r>
              <a:rPr sz="1950" spc="-25" dirty="0">
                <a:latin typeface="Courier New"/>
                <a:cs typeface="Courier New"/>
              </a:rPr>
              <a:t>&lt;div&gt;Stad</a:t>
            </a:r>
            <a:r>
              <a:rPr sz="1950" spc="-15" dirty="0">
                <a:latin typeface="Courier New"/>
                <a:cs typeface="Courier New"/>
              </a:rPr>
              <a:t>: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b="1" spc="-25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r>
              <a:rPr sz="1950" b="1" spc="-15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r>
              <a:rPr sz="1950" b="1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1950" spc="-25" dirty="0">
                <a:solidFill>
                  <a:srgbClr val="FF0000"/>
                </a:solidFill>
                <a:latin typeface="Courier New"/>
                <a:cs typeface="Courier New"/>
              </a:rPr>
              <a:t>cit</a:t>
            </a:r>
            <a:r>
              <a:rPr sz="1950" spc="-15" dirty="0">
                <a:solidFill>
                  <a:srgbClr val="FF0000"/>
                </a:solidFill>
                <a:latin typeface="Courier New"/>
                <a:cs typeface="Courier New"/>
              </a:rPr>
              <a:t>y</a:t>
            </a:r>
            <a:r>
              <a:rPr sz="1950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1950" b="1" spc="-25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r>
              <a:rPr sz="1950" b="1" spc="-20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r>
              <a:rPr sz="1950" spc="-25" dirty="0">
                <a:latin typeface="Courier New"/>
                <a:cs typeface="Courier New"/>
              </a:rPr>
              <a:t>&lt;/div&gt;</a:t>
            </a:r>
            <a:endParaRPr sz="195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8"/>
              </a:spcBef>
            </a:pPr>
            <a:endParaRPr sz="28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2223135" algn="l"/>
                <a:tab pos="2665095" algn="l"/>
                <a:tab pos="5170170" algn="l"/>
              </a:tabLst>
            </a:pPr>
            <a:r>
              <a:rPr sz="1950" spc="-25" dirty="0">
                <a:latin typeface="Courier New"/>
                <a:cs typeface="Courier New"/>
              </a:rPr>
              <a:t>&lt;div&gt;Voornaam</a:t>
            </a:r>
            <a:r>
              <a:rPr sz="1950" spc="-15" dirty="0">
                <a:latin typeface="Courier New"/>
                <a:cs typeface="Courier New"/>
              </a:rPr>
              <a:t>: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b="1" spc="-20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r>
              <a:rPr sz="1950" b="1" spc="-15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r>
              <a:rPr sz="1950" b="1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1950" spc="-25" dirty="0">
                <a:solidFill>
                  <a:srgbClr val="FF0000"/>
                </a:solidFill>
                <a:latin typeface="Courier New"/>
                <a:cs typeface="Courier New"/>
              </a:rPr>
              <a:t>person.firstnam</a:t>
            </a:r>
            <a:r>
              <a:rPr sz="1950" spc="-15" dirty="0">
                <a:solidFill>
                  <a:srgbClr val="FF0000"/>
                </a:solidFill>
                <a:latin typeface="Courier New"/>
                <a:cs typeface="Courier New"/>
              </a:rPr>
              <a:t>e</a:t>
            </a:r>
            <a:r>
              <a:rPr sz="1950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1950" b="1" spc="-20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r>
              <a:rPr sz="1950" b="1" spc="-25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r>
              <a:rPr sz="1950" spc="-25" dirty="0">
                <a:latin typeface="Courier New"/>
                <a:cs typeface="Courier New"/>
              </a:rPr>
              <a:t>&lt;/div&gt;</a:t>
            </a:r>
            <a:endParaRPr sz="195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84300" y="472182"/>
            <a:ext cx="8633854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3885" algn="ctr">
              <a:lnSpc>
                <a:spcPct val="100000"/>
              </a:lnSpc>
            </a:pPr>
            <a:r>
              <a:rPr lang="nl-NL" spc="5" dirty="0" err="1"/>
              <a:t>Usage</a:t>
            </a:r>
            <a:r>
              <a:rPr lang="nl-NL" spc="5" dirty="0"/>
              <a:t> in </a:t>
            </a:r>
            <a:r>
              <a:rPr spc="10" dirty="0"/>
              <a:t>component/class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13624" y="1617298"/>
            <a:ext cx="7233476" cy="46760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impor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{Component</a:t>
            </a:r>
            <a:r>
              <a:rPr sz="1700" spc="5" dirty="0">
                <a:latin typeface="Consolas"/>
                <a:cs typeface="Consolas"/>
              </a:rPr>
              <a:t>}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fro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m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8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lang="nl-NL" sz="1700" b="1" spc="-5" dirty="0">
                <a:solidFill>
                  <a:srgbClr val="008000"/>
                </a:solidFill>
                <a:latin typeface="Consolas"/>
                <a:cs typeface="Consolas"/>
              </a:rPr>
              <a:t>@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angular/core</a:t>
            </a:r>
            <a:r>
              <a:rPr sz="1700" b="1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700" spc="5" dirty="0">
                <a:latin typeface="Consolas"/>
                <a:cs typeface="Consolas"/>
              </a:rPr>
              <a:t>;</a:t>
            </a:r>
            <a:endParaRPr sz="17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sz="1700" spc="-5" dirty="0">
                <a:latin typeface="Consolas"/>
                <a:cs typeface="Consolas"/>
              </a:rPr>
              <a:t>@Component({</a:t>
            </a:r>
            <a:endParaRPr sz="1700" dirty="0">
              <a:latin typeface="Consolas"/>
              <a:cs typeface="Consolas"/>
            </a:endParaRPr>
          </a:p>
          <a:p>
            <a:pPr marL="372745">
              <a:lnSpc>
                <a:spcPct val="100000"/>
              </a:lnSpc>
              <a:spcBef>
                <a:spcPts val="1065"/>
              </a:spcBef>
            </a:pPr>
            <a:r>
              <a:rPr sz="1700" spc="-5" dirty="0">
                <a:latin typeface="Consolas"/>
                <a:cs typeface="Consolas"/>
              </a:rPr>
              <a:t>selector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'hell</a:t>
            </a:r>
            <a:r>
              <a:rPr sz="1700" b="1" dirty="0">
                <a:solidFill>
                  <a:srgbClr val="008000"/>
                </a:solidFill>
                <a:latin typeface="Consolas"/>
                <a:cs typeface="Consolas"/>
              </a:rPr>
              <a:t>o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‐world'</a:t>
            </a:r>
            <a:r>
              <a:rPr sz="1700" spc="5" dirty="0">
                <a:latin typeface="Consolas"/>
                <a:cs typeface="Consolas"/>
              </a:rPr>
              <a:t>,</a:t>
            </a:r>
            <a:endParaRPr sz="1700" dirty="0">
              <a:latin typeface="Consolas"/>
              <a:cs typeface="Consolas"/>
            </a:endParaRPr>
          </a:p>
          <a:p>
            <a:pPr marL="372745">
              <a:lnSpc>
                <a:spcPct val="100000"/>
              </a:lnSpc>
              <a:spcBef>
                <a:spcPts val="1065"/>
              </a:spcBef>
            </a:pPr>
            <a:r>
              <a:rPr sz="1700" spc="-5" dirty="0">
                <a:latin typeface="Consolas"/>
                <a:cs typeface="Consolas"/>
              </a:rPr>
              <a:t>template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`&lt;h1&gt;Hell</a:t>
            </a: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o</a:t>
            </a:r>
            <a:r>
              <a:rPr sz="17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8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Angula</a:t>
            </a: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r</a:t>
            </a:r>
            <a:r>
              <a:rPr sz="17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lang="nl-NL" sz="1700" b="1" spc="-5" dirty="0">
                <a:solidFill>
                  <a:srgbClr val="008000"/>
                </a:solidFill>
                <a:latin typeface="Consolas"/>
                <a:cs typeface="Consolas"/>
              </a:rPr>
              <a:t>7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&lt;/h1&gt;</a:t>
            </a:r>
            <a:endParaRPr sz="1700" dirty="0">
              <a:latin typeface="Consolas"/>
              <a:cs typeface="Consolas"/>
            </a:endParaRPr>
          </a:p>
          <a:p>
            <a:pPr marL="732155">
              <a:lnSpc>
                <a:spcPct val="100000"/>
              </a:lnSpc>
              <a:spcBef>
                <a:spcPts val="1065"/>
              </a:spcBef>
            </a:pP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&lt;h2&gt;Mij</a:t>
            </a: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n</a:t>
            </a:r>
            <a:r>
              <a:rPr sz="17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naa</a:t>
            </a: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m</a:t>
            </a:r>
            <a:r>
              <a:rPr sz="17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dirty="0">
                <a:solidFill>
                  <a:srgbClr val="008000"/>
                </a:solidFill>
                <a:latin typeface="Consolas"/>
                <a:cs typeface="Consolas"/>
              </a:rPr>
              <a:t>i</a:t>
            </a: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s</a:t>
            </a:r>
            <a:r>
              <a:rPr sz="17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8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:</a:t>
            </a:r>
            <a:r>
              <a:rPr sz="17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{</a:t>
            </a: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{</a:t>
            </a:r>
            <a:r>
              <a:rPr sz="17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nam</a:t>
            </a: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e</a:t>
            </a:r>
            <a:r>
              <a:rPr sz="17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}}&lt;/h2&gt;</a:t>
            </a:r>
            <a:endParaRPr sz="1700" dirty="0">
              <a:latin typeface="Consolas"/>
              <a:cs typeface="Consolas"/>
            </a:endParaRPr>
          </a:p>
          <a:p>
            <a:pPr marL="731520">
              <a:lnSpc>
                <a:spcPct val="100000"/>
              </a:lnSpc>
              <a:spcBef>
                <a:spcPts val="1065"/>
              </a:spcBef>
            </a:pP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&lt;h2&gt;Mij</a:t>
            </a: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n</a:t>
            </a:r>
            <a:r>
              <a:rPr sz="17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favoriet</a:t>
            </a: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e</a:t>
            </a:r>
            <a:r>
              <a:rPr sz="17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sta</a:t>
            </a: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d</a:t>
            </a:r>
            <a:r>
              <a:rPr sz="17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8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dirty="0">
                <a:solidFill>
                  <a:srgbClr val="008000"/>
                </a:solidFill>
                <a:latin typeface="Consolas"/>
                <a:cs typeface="Consolas"/>
              </a:rPr>
              <a:t>i</a:t>
            </a: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s</a:t>
            </a:r>
            <a:r>
              <a:rPr sz="17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:</a:t>
            </a:r>
            <a:r>
              <a:rPr sz="17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8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{</a:t>
            </a: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{</a:t>
            </a:r>
            <a:r>
              <a:rPr sz="17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cit</a:t>
            </a: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y</a:t>
            </a:r>
            <a:r>
              <a:rPr sz="17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}}&lt;/h2&gt;</a:t>
            </a:r>
            <a:endParaRPr sz="1700" dirty="0">
              <a:latin typeface="Consolas"/>
              <a:cs typeface="Consolas"/>
            </a:endParaRPr>
          </a:p>
          <a:p>
            <a:pPr marL="372745">
              <a:lnSpc>
                <a:spcPct val="100000"/>
              </a:lnSpc>
              <a:spcBef>
                <a:spcPts val="1065"/>
              </a:spcBef>
            </a:pP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`</a:t>
            </a:r>
            <a:endParaRPr sz="17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sz="1700" dirty="0">
                <a:latin typeface="Consolas"/>
                <a:cs typeface="Consolas"/>
              </a:rPr>
              <a:t>})</a:t>
            </a:r>
          </a:p>
          <a:p>
            <a:pPr marL="372745" marR="2641600" indent="-360680">
              <a:lnSpc>
                <a:spcPct val="152400"/>
              </a:lnSpc>
            </a:pP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expor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clas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AppComponen</a:t>
            </a:r>
            <a:r>
              <a:rPr sz="1700" spc="5" dirty="0">
                <a:latin typeface="Consolas"/>
                <a:cs typeface="Consolas"/>
              </a:rPr>
              <a:t>t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{</a:t>
            </a:r>
            <a:r>
              <a:rPr sz="1700" dirty="0">
                <a:latin typeface="Times New Roman"/>
                <a:cs typeface="Times New Roman"/>
              </a:rPr>
              <a:t> </a:t>
            </a:r>
            <a:endParaRPr lang="nl-NL" sz="1700" dirty="0">
              <a:latin typeface="Times New Roman"/>
              <a:cs typeface="Times New Roman"/>
            </a:endParaRPr>
          </a:p>
          <a:p>
            <a:pPr marL="372745" marR="2641600" indent="-360680">
              <a:lnSpc>
                <a:spcPct val="152400"/>
              </a:lnSpc>
            </a:pPr>
            <a:r>
              <a:rPr lang="nl-NL" sz="1700" spc="-5" dirty="0">
                <a:latin typeface="Consolas"/>
                <a:cs typeface="Consolas"/>
              </a:rPr>
              <a:t>	</a:t>
            </a:r>
            <a:r>
              <a:rPr sz="1700" spc="-5" dirty="0">
                <a:latin typeface="Consolas"/>
                <a:cs typeface="Consolas"/>
              </a:rPr>
              <a:t>nam</a:t>
            </a:r>
            <a:r>
              <a:rPr sz="1700" spc="5" dirty="0">
                <a:latin typeface="Consolas"/>
                <a:cs typeface="Consolas"/>
              </a:rPr>
              <a:t>e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=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'Pete</a:t>
            </a: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r</a:t>
            </a:r>
            <a:r>
              <a:rPr sz="17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8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lang="nl-NL" sz="1700" b="1" spc="-5" dirty="0">
                <a:solidFill>
                  <a:srgbClr val="008000"/>
                </a:solidFill>
                <a:latin typeface="Consolas"/>
                <a:cs typeface="Consolas"/>
              </a:rPr>
              <a:t>Eijgermans</a:t>
            </a:r>
            <a:r>
              <a:rPr lang="en-US" sz="1700" b="1" dirty="0">
                <a:solidFill>
                  <a:srgbClr val="008000"/>
                </a:solidFill>
                <a:latin typeface="Consolas"/>
                <a:cs typeface="Consolas"/>
              </a:rPr>
              <a:t>’</a:t>
            </a:r>
            <a:r>
              <a:rPr sz="1700" spc="5" dirty="0">
                <a:latin typeface="Consolas"/>
                <a:cs typeface="Consolas"/>
              </a:rPr>
              <a:t>;</a:t>
            </a:r>
            <a:r>
              <a:rPr sz="1700" dirty="0">
                <a:latin typeface="Times New Roman"/>
                <a:cs typeface="Times New Roman"/>
              </a:rPr>
              <a:t> </a:t>
            </a:r>
            <a:endParaRPr lang="nl-NL" sz="1700" dirty="0">
              <a:latin typeface="Times New Roman"/>
              <a:cs typeface="Times New Roman"/>
            </a:endParaRPr>
          </a:p>
          <a:p>
            <a:pPr marL="372745" marR="2641600" indent="-360680">
              <a:lnSpc>
                <a:spcPct val="152400"/>
              </a:lnSpc>
            </a:pPr>
            <a:r>
              <a:rPr lang="nl-NL" sz="1700" spc="-5" dirty="0">
                <a:latin typeface="Consolas"/>
                <a:cs typeface="Consolas"/>
              </a:rPr>
              <a:t>	</a:t>
            </a:r>
            <a:r>
              <a:rPr sz="1700" spc="-5" dirty="0">
                <a:latin typeface="Consolas"/>
                <a:cs typeface="Consolas"/>
              </a:rPr>
              <a:t>cit</a:t>
            </a:r>
            <a:r>
              <a:rPr sz="1700" spc="5" dirty="0">
                <a:latin typeface="Consolas"/>
                <a:cs typeface="Consolas"/>
              </a:rPr>
              <a:t>y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=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90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'Groningen'</a:t>
            </a:r>
            <a:endParaRPr sz="17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sz="1700" spc="5" dirty="0">
                <a:latin typeface="Consolas"/>
                <a:cs typeface="Consolas"/>
              </a:rPr>
              <a:t>}</a:t>
            </a:r>
            <a:endParaRPr sz="1700" dirty="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84300" y="472182"/>
            <a:ext cx="8633854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3885" algn="ctr">
              <a:lnSpc>
                <a:spcPct val="100000"/>
              </a:lnSpc>
            </a:pPr>
            <a:r>
              <a:rPr spc="10" dirty="0"/>
              <a:t>O</a:t>
            </a:r>
            <a:r>
              <a:rPr lang="nl-NL" spc="10" dirty="0"/>
              <a:t>r</a:t>
            </a:r>
            <a:r>
              <a:rPr spc="10" dirty="0"/>
              <a:t>: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10" dirty="0"/>
              <a:t>propertie</a:t>
            </a:r>
            <a:r>
              <a:rPr spc="15" dirty="0"/>
              <a:t>s</a:t>
            </a:r>
            <a:r>
              <a:rPr spc="285" dirty="0">
                <a:latin typeface="Times New Roman"/>
                <a:cs typeface="Times New Roman"/>
              </a:rPr>
              <a:t> </a:t>
            </a:r>
            <a:r>
              <a:rPr spc="10" dirty="0"/>
              <a:t>via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10" dirty="0"/>
              <a:t>constructor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85495" y="1611202"/>
            <a:ext cx="4823205" cy="36143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2745" marR="1083945" indent="-360680">
              <a:lnSpc>
                <a:spcPct val="152300"/>
              </a:lnSpc>
            </a:pP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expor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clas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AppComponen</a:t>
            </a:r>
            <a:r>
              <a:rPr sz="1700" spc="5" dirty="0">
                <a:latin typeface="Consolas"/>
                <a:cs typeface="Consolas"/>
              </a:rPr>
              <a:t>t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{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name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strin</a:t>
            </a:r>
            <a:r>
              <a:rPr sz="1700" b="1" dirty="0">
                <a:solidFill>
                  <a:srgbClr val="000080"/>
                </a:solidFill>
                <a:latin typeface="Consolas"/>
                <a:cs typeface="Consolas"/>
              </a:rPr>
              <a:t>g</a:t>
            </a:r>
            <a:r>
              <a:rPr sz="1700" spc="5" dirty="0">
                <a:latin typeface="Consolas"/>
                <a:cs typeface="Consolas"/>
              </a:rPr>
              <a:t>;</a:t>
            </a:r>
            <a:endParaRPr sz="1700" dirty="0">
              <a:latin typeface="Consolas"/>
              <a:cs typeface="Consolas"/>
            </a:endParaRPr>
          </a:p>
          <a:p>
            <a:pPr marL="372745">
              <a:lnSpc>
                <a:spcPct val="100000"/>
              </a:lnSpc>
              <a:spcBef>
                <a:spcPts val="1065"/>
              </a:spcBef>
            </a:pPr>
            <a:r>
              <a:rPr sz="1700" spc="-5" dirty="0">
                <a:latin typeface="Consolas"/>
                <a:cs typeface="Consolas"/>
              </a:rPr>
              <a:t>city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strin</a:t>
            </a:r>
            <a:r>
              <a:rPr sz="1700" b="1" dirty="0">
                <a:solidFill>
                  <a:srgbClr val="000080"/>
                </a:solidFill>
                <a:latin typeface="Consolas"/>
                <a:cs typeface="Consolas"/>
              </a:rPr>
              <a:t>g</a:t>
            </a:r>
            <a:r>
              <a:rPr sz="1700" spc="5" dirty="0">
                <a:latin typeface="Consolas"/>
                <a:cs typeface="Consolas"/>
              </a:rPr>
              <a:t>;</a:t>
            </a:r>
            <a:endParaRPr sz="17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7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6"/>
              </a:spcBef>
            </a:pPr>
            <a:endParaRPr sz="1900" dirty="0">
              <a:latin typeface="Times New Roman"/>
              <a:cs typeface="Times New Roman"/>
            </a:endParaRPr>
          </a:p>
          <a:p>
            <a:pPr marL="372745">
              <a:lnSpc>
                <a:spcPct val="100000"/>
              </a:lnSpc>
            </a:pP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constructo</a:t>
            </a:r>
            <a:r>
              <a:rPr sz="1700" b="1" spc="-10" dirty="0">
                <a:solidFill>
                  <a:srgbClr val="000080"/>
                </a:solidFill>
                <a:latin typeface="Consolas"/>
                <a:cs typeface="Consolas"/>
              </a:rPr>
              <a:t>r</a:t>
            </a:r>
            <a:r>
              <a:rPr sz="1700" dirty="0">
                <a:latin typeface="Consolas"/>
                <a:cs typeface="Consolas"/>
              </a:rPr>
              <a:t>(</a:t>
            </a:r>
            <a:r>
              <a:rPr sz="1700" spc="5" dirty="0">
                <a:latin typeface="Consolas"/>
                <a:cs typeface="Consolas"/>
              </a:rPr>
              <a:t>)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{</a:t>
            </a:r>
            <a:endParaRPr sz="1700" dirty="0">
              <a:latin typeface="Consolas"/>
              <a:cs typeface="Consolas"/>
            </a:endParaRPr>
          </a:p>
          <a:p>
            <a:pPr marL="731520" marR="5080">
              <a:lnSpc>
                <a:spcPct val="152300"/>
              </a:lnSpc>
            </a:pPr>
            <a:r>
              <a:rPr sz="1700" b="1" dirty="0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sz="1700" b="1" spc="-10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700" spc="-5" dirty="0">
                <a:latin typeface="Consolas"/>
                <a:cs typeface="Consolas"/>
              </a:rPr>
              <a:t>.nam</a:t>
            </a:r>
            <a:r>
              <a:rPr sz="1700" spc="5" dirty="0">
                <a:latin typeface="Consolas"/>
                <a:cs typeface="Consolas"/>
              </a:rPr>
              <a:t>e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90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=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'Pete</a:t>
            </a: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r</a:t>
            </a:r>
            <a:r>
              <a:rPr sz="17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lang="nl-NL" sz="1700" b="1" spc="-5" dirty="0">
                <a:solidFill>
                  <a:srgbClr val="008000"/>
                </a:solidFill>
                <a:latin typeface="Consolas"/>
                <a:cs typeface="Consolas"/>
              </a:rPr>
              <a:t>Eijgermans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700" spc="5" dirty="0">
                <a:latin typeface="Consolas"/>
                <a:cs typeface="Consolas"/>
              </a:rPr>
              <a:t>;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b="1" dirty="0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sz="1700" b="1" spc="-10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700" spc="-5" dirty="0">
                <a:latin typeface="Consolas"/>
                <a:cs typeface="Consolas"/>
              </a:rPr>
              <a:t>.cit</a:t>
            </a:r>
            <a:r>
              <a:rPr sz="1700" spc="5" dirty="0">
                <a:latin typeface="Consolas"/>
                <a:cs typeface="Consolas"/>
              </a:rPr>
              <a:t>y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90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=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'Groningen'</a:t>
            </a:r>
            <a:endParaRPr sz="1700" dirty="0">
              <a:latin typeface="Consolas"/>
              <a:cs typeface="Consolas"/>
            </a:endParaRPr>
          </a:p>
          <a:p>
            <a:pPr marL="372745">
              <a:lnSpc>
                <a:spcPct val="100000"/>
              </a:lnSpc>
              <a:spcBef>
                <a:spcPts val="1065"/>
              </a:spcBef>
            </a:pPr>
            <a:r>
              <a:rPr sz="1700" spc="5" dirty="0">
                <a:latin typeface="Consolas"/>
                <a:cs typeface="Consolas"/>
              </a:rPr>
              <a:t>}</a:t>
            </a:r>
            <a:endParaRPr sz="17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sz="1700" spc="5" dirty="0">
                <a:latin typeface="Consolas"/>
                <a:cs typeface="Consolas"/>
              </a:rPr>
              <a:t>}</a:t>
            </a:r>
            <a:endParaRPr sz="1700" dirty="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384300" y="472182"/>
            <a:ext cx="8633854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3885" algn="ctr">
              <a:lnSpc>
                <a:spcPct val="100000"/>
              </a:lnSpc>
            </a:pPr>
            <a:r>
              <a:rPr spc="15" dirty="0"/>
              <a:t>Binden</a:t>
            </a:r>
            <a:r>
              <a:rPr spc="260" dirty="0">
                <a:latin typeface="Times New Roman"/>
                <a:cs typeface="Times New Roman"/>
              </a:rPr>
              <a:t> </a:t>
            </a:r>
            <a:r>
              <a:rPr spc="15" dirty="0"/>
              <a:t>via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lang="nl-NL" spc="10" dirty="0"/>
              <a:t>a</a:t>
            </a:r>
            <a:r>
              <a:rPr spc="250" dirty="0">
                <a:latin typeface="Times New Roman"/>
                <a:cs typeface="Times New Roman"/>
              </a:rPr>
              <a:t> </a:t>
            </a:r>
            <a:r>
              <a:rPr lang="nl-NL" spc="10" dirty="0"/>
              <a:t>loop</a:t>
            </a:r>
            <a:r>
              <a:rPr spc="10" dirty="0"/>
              <a:t>: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0" dirty="0">
                <a:highlight>
                  <a:srgbClr val="FFFF00"/>
                </a:highlight>
                <a:latin typeface="Courier New"/>
                <a:cs typeface="Courier New"/>
              </a:rPr>
              <a:t>*ngFor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272673" y="1029679"/>
            <a:ext cx="7178040" cy="4228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955665" algn="ctr">
              <a:lnSpc>
                <a:spcPct val="100000"/>
              </a:lnSpc>
            </a:pPr>
            <a:r>
              <a:rPr sz="2150" spc="-240" dirty="0">
                <a:latin typeface="Arial"/>
                <a:cs typeface="Arial"/>
              </a:rPr>
              <a:t>T</a:t>
            </a:r>
            <a:r>
              <a:rPr sz="2150" spc="-5" dirty="0">
                <a:latin typeface="Arial"/>
                <a:cs typeface="Arial"/>
              </a:rPr>
              <a:t>e</a:t>
            </a:r>
            <a:r>
              <a:rPr sz="2150" dirty="0">
                <a:latin typeface="Arial"/>
                <a:cs typeface="Arial"/>
              </a:rPr>
              <a:t>m</a:t>
            </a:r>
            <a:r>
              <a:rPr sz="2150" spc="-5" dirty="0">
                <a:latin typeface="Arial"/>
                <a:cs typeface="Arial"/>
              </a:rPr>
              <a:t>p</a:t>
            </a:r>
            <a:r>
              <a:rPr sz="2150" dirty="0">
                <a:latin typeface="Arial"/>
                <a:cs typeface="Arial"/>
              </a:rPr>
              <a:t>l</a:t>
            </a:r>
            <a:r>
              <a:rPr sz="2150" spc="-5" dirty="0">
                <a:latin typeface="Arial"/>
                <a:cs typeface="Arial"/>
              </a:rPr>
              <a:t>ate</a:t>
            </a:r>
            <a:r>
              <a:rPr sz="2150" dirty="0">
                <a:latin typeface="Arial"/>
                <a:cs typeface="Arial"/>
              </a:rPr>
              <a:t>:</a:t>
            </a:r>
          </a:p>
          <a:p>
            <a:pPr marL="364490">
              <a:lnSpc>
                <a:spcPct val="100000"/>
              </a:lnSpc>
              <a:spcBef>
                <a:spcPts val="1310"/>
              </a:spcBef>
              <a:tabLst>
                <a:tab pos="3232785" algn="l"/>
              </a:tabLst>
            </a:pP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&lt;h2&gt;Mij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n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8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 err="1">
                <a:solidFill>
                  <a:srgbClr val="008000"/>
                </a:solidFill>
                <a:latin typeface="Consolas"/>
                <a:cs typeface="Consolas"/>
              </a:rPr>
              <a:t>favoriet</a:t>
            </a:r>
            <a:r>
              <a:rPr sz="1500" dirty="0" err="1">
                <a:solidFill>
                  <a:srgbClr val="008000"/>
                </a:solidFill>
                <a:latin typeface="Consolas"/>
                <a:cs typeface="Consolas"/>
              </a:rPr>
              <a:t>e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8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 err="1">
                <a:solidFill>
                  <a:srgbClr val="008000"/>
                </a:solidFill>
                <a:latin typeface="Consolas"/>
                <a:cs typeface="Consolas"/>
              </a:rPr>
              <a:t>stede</a:t>
            </a:r>
            <a:r>
              <a:rPr sz="1500" dirty="0" err="1">
                <a:solidFill>
                  <a:srgbClr val="008000"/>
                </a:solidFill>
                <a:latin typeface="Consolas"/>
                <a:cs typeface="Consolas"/>
              </a:rPr>
              <a:t>n</a:t>
            </a:r>
            <a:r>
              <a:rPr lang="nl-NL" sz="1500" dirty="0">
                <a:solidFill>
                  <a:srgbClr val="008000"/>
                </a:solidFill>
                <a:latin typeface="Times New Roman"/>
                <a:cs typeface="Times New Roman"/>
              </a:rPr>
              <a:t>  </a:t>
            </a:r>
            <a:r>
              <a:rPr sz="1500" dirty="0" err="1">
                <a:solidFill>
                  <a:srgbClr val="008000"/>
                </a:solidFill>
                <a:latin typeface="Consolas"/>
                <a:cs typeface="Consolas"/>
              </a:rPr>
              <a:t>zijn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:&lt;/h2&gt;</a:t>
            </a:r>
            <a:endParaRPr sz="1500" dirty="0">
              <a:latin typeface="Consolas"/>
              <a:cs typeface="Consolas"/>
            </a:endParaRPr>
          </a:p>
          <a:p>
            <a:pPr marL="364490">
              <a:lnSpc>
                <a:spcPct val="100000"/>
              </a:lnSpc>
              <a:spcBef>
                <a:spcPts val="915"/>
              </a:spcBef>
            </a:pP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&lt;ul&gt;</a:t>
            </a:r>
            <a:endParaRPr sz="1500" dirty="0">
              <a:latin typeface="Consolas"/>
              <a:cs typeface="Consolas"/>
            </a:endParaRPr>
          </a:p>
          <a:p>
            <a:pPr marL="683260">
              <a:lnSpc>
                <a:spcPct val="100000"/>
              </a:lnSpc>
              <a:spcBef>
                <a:spcPts val="925"/>
              </a:spcBef>
            </a:pP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&lt;li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9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008000"/>
                </a:solidFill>
                <a:highlight>
                  <a:srgbClr val="FFFF00"/>
                </a:highlight>
                <a:latin typeface="Consolas"/>
                <a:cs typeface="Consolas"/>
              </a:rPr>
              <a:t>*ngFor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=”le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t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8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cit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y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of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cities"&gt;{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{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cit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y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}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}&lt;/li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&gt;</a:t>
            </a:r>
            <a:endParaRPr sz="1500" dirty="0">
              <a:latin typeface="Consolas"/>
              <a:cs typeface="Consolas"/>
            </a:endParaRPr>
          </a:p>
          <a:p>
            <a:pPr marL="364490">
              <a:lnSpc>
                <a:spcPct val="100000"/>
              </a:lnSpc>
              <a:spcBef>
                <a:spcPts val="915"/>
              </a:spcBef>
            </a:pP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&lt;/ul&gt;</a:t>
            </a:r>
            <a:endParaRPr sz="1500" dirty="0">
              <a:latin typeface="Consolas"/>
              <a:cs typeface="Consolas"/>
            </a:endParaRPr>
          </a:p>
          <a:p>
            <a:pPr marL="19050">
              <a:lnSpc>
                <a:spcPct val="100000"/>
              </a:lnSpc>
              <a:spcBef>
                <a:spcPts val="635"/>
              </a:spcBef>
            </a:pPr>
            <a:r>
              <a:rPr sz="2150" spc="-5" dirty="0">
                <a:latin typeface="Arial"/>
                <a:cs typeface="Arial"/>
              </a:rPr>
              <a:t>Class:</a:t>
            </a:r>
            <a:endParaRPr sz="2150" dirty="0">
              <a:latin typeface="Arial"/>
              <a:cs typeface="Arial"/>
            </a:endParaRPr>
          </a:p>
          <a:p>
            <a:pPr marL="364490" indent="-635">
              <a:lnSpc>
                <a:spcPct val="100000"/>
              </a:lnSpc>
              <a:spcBef>
                <a:spcPts val="490"/>
              </a:spcBef>
            </a:pP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//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Clas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s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lang="nl-NL" sz="1500" i="1" spc="5" dirty="0" err="1">
                <a:solidFill>
                  <a:srgbClr val="46C249"/>
                </a:solidFill>
                <a:latin typeface="Consolas"/>
                <a:cs typeface="Consolas"/>
              </a:rPr>
              <a:t>with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properties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,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arra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y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lang="nl-NL" sz="1500" i="1" dirty="0" err="1">
                <a:solidFill>
                  <a:srgbClr val="46C249"/>
                </a:solidFill>
                <a:latin typeface="Consolas"/>
                <a:cs typeface="Consolas"/>
              </a:rPr>
              <a:t>with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cities</a:t>
            </a:r>
            <a:endParaRPr sz="1500" dirty="0">
              <a:latin typeface="Consolas"/>
              <a:cs typeface="Consolas"/>
            </a:endParaRPr>
          </a:p>
          <a:p>
            <a:pPr marL="683260" marR="3937635" indent="-318770">
              <a:lnSpc>
                <a:spcPct val="151000"/>
              </a:lnSpc>
            </a:pP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export</a:t>
            </a:r>
            <a:r>
              <a:rPr sz="15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spc="9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class</a:t>
            </a:r>
            <a:r>
              <a:rPr sz="15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AppComponen</a:t>
            </a:r>
            <a:r>
              <a:rPr sz="1500" dirty="0">
                <a:latin typeface="Consolas"/>
                <a:cs typeface="Consolas"/>
              </a:rPr>
              <a:t>t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{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name</a:t>
            </a:r>
            <a:r>
              <a:rPr sz="1500" spc="-5" dirty="0">
                <a:latin typeface="Consolas"/>
                <a:cs typeface="Consolas"/>
              </a:rPr>
              <a:t>:</a:t>
            </a: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string</a:t>
            </a:r>
            <a:r>
              <a:rPr sz="1500" dirty="0">
                <a:latin typeface="Consolas"/>
                <a:cs typeface="Consolas"/>
              </a:rPr>
              <a:t>;</a:t>
            </a:r>
          </a:p>
          <a:p>
            <a:pPr marL="683260">
              <a:lnSpc>
                <a:spcPct val="100000"/>
              </a:lnSpc>
              <a:spcBef>
                <a:spcPts val="919"/>
              </a:spcBef>
            </a:pPr>
            <a:r>
              <a:rPr sz="1500" dirty="0">
                <a:latin typeface="Consolas"/>
                <a:cs typeface="Consolas"/>
              </a:rPr>
              <a:t>cities</a:t>
            </a:r>
            <a:r>
              <a:rPr sz="1500" spc="5" dirty="0">
                <a:latin typeface="Consolas"/>
                <a:cs typeface="Consolas"/>
              </a:rPr>
              <a:t>:</a:t>
            </a: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strin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g</a:t>
            </a:r>
            <a:r>
              <a:rPr sz="1500" spc="5" dirty="0">
                <a:latin typeface="Consolas"/>
                <a:cs typeface="Consolas"/>
              </a:rPr>
              <a:t>[];</a:t>
            </a:r>
            <a:endParaRPr sz="15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5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3"/>
              </a:spcBef>
            </a:pPr>
            <a:endParaRPr sz="1650" dirty="0">
              <a:latin typeface="Times New Roman"/>
              <a:cs typeface="Times New Roman"/>
            </a:endParaRPr>
          </a:p>
          <a:p>
            <a:pPr marL="683260">
              <a:lnSpc>
                <a:spcPct val="100000"/>
              </a:lnSpc>
            </a:pP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constructor</a:t>
            </a:r>
            <a:r>
              <a:rPr sz="1500" dirty="0">
                <a:latin typeface="Consolas"/>
                <a:cs typeface="Consolas"/>
              </a:rPr>
              <a:t>()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{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943304" y="6352132"/>
            <a:ext cx="131445" cy="2178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dirty="0">
                <a:latin typeface="Consolas"/>
                <a:cs typeface="Consolas"/>
              </a:rPr>
              <a:t>}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624777" y="6697306"/>
            <a:ext cx="131445" cy="2178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dirty="0">
                <a:latin typeface="Consolas"/>
                <a:cs typeface="Consolas"/>
              </a:rPr>
              <a:t>}</a:t>
            </a:r>
            <a:endParaRPr sz="1500">
              <a:latin typeface="Consolas"/>
              <a:cs typeface="Consolas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8571761"/>
              </p:ext>
            </p:extLst>
          </p:nvPr>
        </p:nvGraphicFramePr>
        <p:xfrm>
          <a:off x="2222500" y="5456925"/>
          <a:ext cx="6656263" cy="6649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56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3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563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310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2484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500" b="1" dirty="0">
                          <a:solidFill>
                            <a:srgbClr val="000080"/>
                          </a:solidFill>
                          <a:latin typeface="Consolas"/>
                          <a:cs typeface="Consolas"/>
                        </a:rPr>
                        <a:t>thi</a:t>
                      </a:r>
                      <a:r>
                        <a:rPr sz="1500" b="1" spc="5" dirty="0">
                          <a:solidFill>
                            <a:srgbClr val="000080"/>
                          </a:solidFill>
                          <a:latin typeface="Consolas"/>
                          <a:cs typeface="Consolas"/>
                        </a:rPr>
                        <a:t>s</a:t>
                      </a:r>
                      <a:r>
                        <a:rPr sz="1500" spc="5" dirty="0">
                          <a:latin typeface="Consolas"/>
                          <a:cs typeface="Consolas"/>
                        </a:rPr>
                        <a:t>.name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</a:pPr>
                      <a:r>
                        <a:rPr sz="1500" dirty="0">
                          <a:latin typeface="Consolas"/>
                          <a:cs typeface="Consolas"/>
                        </a:rPr>
                        <a:t>=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</a:pPr>
                      <a:r>
                        <a:rPr sz="1500" b="1" spc="5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'Pete</a:t>
                      </a:r>
                      <a:r>
                        <a:rPr sz="15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r</a:t>
                      </a:r>
                      <a:r>
                        <a:rPr sz="1500" b="1" dirty="0">
                          <a:solidFill>
                            <a:srgbClr val="008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b="1" spc="90" dirty="0">
                          <a:solidFill>
                            <a:srgbClr val="008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nl-NL" sz="1500" b="1" spc="90" dirty="0">
                          <a:solidFill>
                            <a:srgbClr val="008000"/>
                          </a:solidFill>
                          <a:latin typeface="Times New Roman"/>
                          <a:cs typeface="Times New Roman"/>
                        </a:rPr>
                        <a:t>Eijgermans</a:t>
                      </a:r>
                      <a:r>
                        <a:rPr sz="1500" b="1" spc="-5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'</a:t>
                      </a:r>
                      <a:r>
                        <a:rPr sz="1500" dirty="0">
                          <a:latin typeface="Consolas"/>
                          <a:cs typeface="Consolas"/>
                        </a:rPr>
                        <a:t>;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2484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500" b="1" dirty="0">
                          <a:solidFill>
                            <a:srgbClr val="000080"/>
                          </a:solidFill>
                          <a:latin typeface="Consolas"/>
                          <a:cs typeface="Consolas"/>
                        </a:rPr>
                        <a:t>thi</a:t>
                      </a:r>
                      <a:r>
                        <a:rPr sz="1500" b="1" spc="5" dirty="0">
                          <a:solidFill>
                            <a:srgbClr val="000080"/>
                          </a:solidFill>
                          <a:latin typeface="Consolas"/>
                          <a:cs typeface="Consolas"/>
                        </a:rPr>
                        <a:t>s</a:t>
                      </a:r>
                      <a:r>
                        <a:rPr sz="1500" dirty="0">
                          <a:latin typeface="Consolas"/>
                          <a:cs typeface="Consolas"/>
                        </a:rPr>
                        <a:t>.cities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</a:pPr>
                      <a:r>
                        <a:rPr sz="1500" dirty="0">
                          <a:latin typeface="Consolas"/>
                          <a:cs typeface="Consolas"/>
                        </a:rPr>
                        <a:t>=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</a:pPr>
                      <a:r>
                        <a:rPr sz="1500" spc="5" dirty="0">
                          <a:latin typeface="Consolas"/>
                          <a:cs typeface="Consolas"/>
                        </a:rPr>
                        <a:t>[</a:t>
                      </a:r>
                      <a:r>
                        <a:rPr sz="1500" b="1" spc="5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'Groningen</a:t>
                      </a:r>
                      <a:r>
                        <a:rPr sz="1500" b="1" spc="-5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'</a:t>
                      </a:r>
                      <a:r>
                        <a:rPr sz="1500" dirty="0">
                          <a:latin typeface="Consolas"/>
                          <a:cs typeface="Consolas"/>
                        </a:rPr>
                        <a:t>,</a:t>
                      </a:r>
                      <a:r>
                        <a:rPr sz="15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9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b="1" spc="5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'Hengelo</a:t>
                      </a:r>
                      <a:r>
                        <a:rPr sz="1500" b="1" spc="-5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'</a:t>
                      </a:r>
                      <a:r>
                        <a:rPr sz="1500" dirty="0">
                          <a:latin typeface="Consolas"/>
                          <a:cs typeface="Consolas"/>
                        </a:rPr>
                        <a:t>,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</a:pPr>
                      <a:r>
                        <a:rPr sz="1500" b="1" spc="5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'De</a:t>
                      </a:r>
                      <a:r>
                        <a:rPr sz="15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n</a:t>
                      </a:r>
                      <a:r>
                        <a:rPr sz="1500" b="1" dirty="0">
                          <a:solidFill>
                            <a:srgbClr val="008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b="1" spc="90" dirty="0">
                          <a:solidFill>
                            <a:srgbClr val="008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Haag</a:t>
                      </a:r>
                      <a:r>
                        <a:rPr sz="1500" b="1" spc="5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'</a:t>
                      </a:r>
                      <a:r>
                        <a:rPr sz="1500" dirty="0">
                          <a:latin typeface="Consolas"/>
                          <a:cs typeface="Consolas"/>
                        </a:rPr>
                        <a:t>,</a:t>
                      </a:r>
                      <a:r>
                        <a:rPr sz="15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9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b="1" spc="5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'Enschede</a:t>
                      </a:r>
                      <a:r>
                        <a:rPr sz="1500" b="1" spc="-5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'</a:t>
                      </a:r>
                      <a:r>
                        <a:rPr sz="1500" dirty="0">
                          <a:latin typeface="Consolas"/>
                          <a:cs typeface="Consolas"/>
                        </a:rPr>
                        <a:t>]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24795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384300" y="472182"/>
            <a:ext cx="8633854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3885" algn="ctr">
              <a:lnSpc>
                <a:spcPct val="100000"/>
              </a:lnSpc>
            </a:pPr>
            <a:r>
              <a:rPr lang="nl-NL" spc="15" dirty="0" err="1"/>
              <a:t>Use</a:t>
            </a:r>
            <a:r>
              <a:rPr lang="nl-NL" spc="15" dirty="0"/>
              <a:t> </a:t>
            </a:r>
            <a:r>
              <a:rPr lang="en-US" dirty="0" err="1">
                <a:solidFill>
                  <a:srgbClr val="C00000"/>
                </a:solidFill>
              </a:rPr>
              <a:t>OnInit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Lifecyclehook</a:t>
            </a:r>
            <a:endParaRPr spc="10" dirty="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72672" y="1029679"/>
            <a:ext cx="9174229" cy="50654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4490">
              <a:lnSpc>
                <a:spcPct val="100000"/>
              </a:lnSpc>
              <a:spcBef>
                <a:spcPts val="1310"/>
              </a:spcBef>
              <a:tabLst>
                <a:tab pos="3232785" algn="l"/>
              </a:tabLst>
            </a:pPr>
            <a:r>
              <a:rPr lang="en-GB" sz="2000" spc="5" dirty="0">
                <a:latin typeface="Arial" panose="020B0604020202020204" pitchFamily="34" charset="0"/>
                <a:cs typeface="Arial" panose="020B0604020202020204" pitchFamily="34" charset="0"/>
              </a:rPr>
              <a:t>Template:</a:t>
            </a:r>
          </a:p>
          <a:p>
            <a:pPr marL="364490">
              <a:lnSpc>
                <a:spcPct val="100000"/>
              </a:lnSpc>
              <a:spcBef>
                <a:spcPts val="1310"/>
              </a:spcBef>
              <a:tabLst>
                <a:tab pos="3232785" algn="l"/>
              </a:tabLst>
            </a:pPr>
            <a:r>
              <a:rPr lang="en-GB" sz="1500" spc="5" dirty="0">
                <a:solidFill>
                  <a:srgbClr val="008000"/>
                </a:solidFill>
                <a:latin typeface="Consolas"/>
                <a:cs typeface="Consolas"/>
              </a:rPr>
              <a:t>&lt;h2&gt;</a:t>
            </a:r>
            <a:r>
              <a:rPr lang="en-GB" sz="1500" spc="5" dirty="0" err="1">
                <a:solidFill>
                  <a:srgbClr val="008000"/>
                </a:solidFill>
                <a:latin typeface="Consolas"/>
                <a:cs typeface="Consolas"/>
              </a:rPr>
              <a:t>Mij</a:t>
            </a:r>
            <a:r>
              <a:rPr lang="en-GB" sz="1500" dirty="0" err="1">
                <a:solidFill>
                  <a:srgbClr val="008000"/>
                </a:solidFill>
                <a:latin typeface="Consolas"/>
                <a:cs typeface="Consolas"/>
              </a:rPr>
              <a:t>n</a:t>
            </a:r>
            <a:r>
              <a:rPr lang="en-GB"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lang="en-GB" sz="1500" spc="8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lang="en-GB" sz="1500" spc="5" dirty="0" err="1">
                <a:solidFill>
                  <a:srgbClr val="008000"/>
                </a:solidFill>
                <a:latin typeface="Consolas"/>
                <a:cs typeface="Consolas"/>
              </a:rPr>
              <a:t>favoriet</a:t>
            </a:r>
            <a:r>
              <a:rPr lang="en-GB" sz="1500" dirty="0" err="1">
                <a:solidFill>
                  <a:srgbClr val="008000"/>
                </a:solidFill>
                <a:latin typeface="Consolas"/>
                <a:cs typeface="Consolas"/>
              </a:rPr>
              <a:t>e</a:t>
            </a:r>
            <a:r>
              <a:rPr lang="en-GB"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lang="en-GB" sz="1500" spc="8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lang="en-GB" sz="1500" spc="5" dirty="0" err="1">
                <a:solidFill>
                  <a:srgbClr val="008000"/>
                </a:solidFill>
                <a:latin typeface="Consolas"/>
                <a:cs typeface="Consolas"/>
              </a:rPr>
              <a:t>stede</a:t>
            </a:r>
            <a:r>
              <a:rPr lang="en-GB" sz="1500" dirty="0" err="1">
                <a:solidFill>
                  <a:srgbClr val="008000"/>
                </a:solidFill>
                <a:latin typeface="Consolas"/>
                <a:cs typeface="Consolas"/>
              </a:rPr>
              <a:t>n</a:t>
            </a:r>
            <a:r>
              <a:rPr lang="en-GB" sz="1500" dirty="0">
                <a:solidFill>
                  <a:srgbClr val="008000"/>
                </a:solidFill>
                <a:latin typeface="Times New Roman"/>
                <a:cs typeface="Times New Roman"/>
              </a:rPr>
              <a:t>  </a:t>
            </a:r>
            <a:r>
              <a:rPr lang="en-GB" sz="1500" dirty="0" err="1">
                <a:solidFill>
                  <a:srgbClr val="008000"/>
                </a:solidFill>
                <a:latin typeface="Consolas"/>
                <a:cs typeface="Consolas"/>
              </a:rPr>
              <a:t>zijn</a:t>
            </a:r>
            <a:r>
              <a:rPr lang="en-GB"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lang="en-GB" sz="1500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lang="en-GB" sz="1500" spc="5" dirty="0">
                <a:solidFill>
                  <a:srgbClr val="008000"/>
                </a:solidFill>
                <a:latin typeface="Consolas"/>
                <a:cs typeface="Consolas"/>
              </a:rPr>
              <a:t>:&lt;/h2&gt;</a:t>
            </a:r>
            <a:endParaRPr lang="en-GB" sz="1500" dirty="0">
              <a:latin typeface="Consolas"/>
              <a:cs typeface="Consolas"/>
            </a:endParaRPr>
          </a:p>
          <a:p>
            <a:pPr marL="364490">
              <a:lnSpc>
                <a:spcPct val="100000"/>
              </a:lnSpc>
              <a:spcBef>
                <a:spcPts val="915"/>
              </a:spcBef>
            </a:pPr>
            <a:r>
              <a:rPr lang="en-GB" sz="1500" spc="5" dirty="0">
                <a:solidFill>
                  <a:srgbClr val="008000"/>
                </a:solidFill>
                <a:latin typeface="Consolas"/>
                <a:cs typeface="Consolas"/>
              </a:rPr>
              <a:t>&lt;ul&gt;</a:t>
            </a:r>
            <a:endParaRPr lang="en-GB" sz="1500" dirty="0">
              <a:latin typeface="Consolas"/>
              <a:cs typeface="Consolas"/>
            </a:endParaRPr>
          </a:p>
          <a:p>
            <a:pPr marL="683260">
              <a:lnSpc>
                <a:spcPct val="100000"/>
              </a:lnSpc>
              <a:spcBef>
                <a:spcPts val="925"/>
              </a:spcBef>
            </a:pPr>
            <a:r>
              <a:rPr lang="en-GB" sz="1500" dirty="0">
                <a:solidFill>
                  <a:srgbClr val="008000"/>
                </a:solidFill>
                <a:latin typeface="Consolas"/>
                <a:cs typeface="Consolas"/>
              </a:rPr>
              <a:t>&lt;li</a:t>
            </a:r>
            <a:r>
              <a:rPr lang="en-GB"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lang="en-GB" sz="1500" spc="9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lang="en-GB" sz="1500" spc="5" dirty="0">
                <a:solidFill>
                  <a:srgbClr val="008000"/>
                </a:solidFill>
                <a:latin typeface="Consolas"/>
                <a:cs typeface="Consolas"/>
              </a:rPr>
              <a:t>*</a:t>
            </a:r>
            <a:r>
              <a:rPr lang="en-GB" sz="1500" spc="5" dirty="0" err="1">
                <a:solidFill>
                  <a:srgbClr val="008000"/>
                </a:solidFill>
                <a:latin typeface="Consolas"/>
                <a:cs typeface="Consolas"/>
              </a:rPr>
              <a:t>ngFor</a:t>
            </a:r>
            <a:r>
              <a:rPr lang="en-GB" sz="1500" spc="5" dirty="0">
                <a:solidFill>
                  <a:srgbClr val="008000"/>
                </a:solidFill>
                <a:latin typeface="Consolas"/>
                <a:cs typeface="Consolas"/>
              </a:rPr>
              <a:t>=”le</a:t>
            </a:r>
            <a:r>
              <a:rPr lang="en-GB" sz="1500" dirty="0">
                <a:solidFill>
                  <a:srgbClr val="008000"/>
                </a:solidFill>
                <a:latin typeface="Consolas"/>
                <a:cs typeface="Consolas"/>
              </a:rPr>
              <a:t>t</a:t>
            </a:r>
            <a:r>
              <a:rPr lang="en-GB"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lang="en-GB" sz="1500" spc="8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lang="en-GB" sz="1500" spc="5" dirty="0">
                <a:solidFill>
                  <a:srgbClr val="008000"/>
                </a:solidFill>
                <a:latin typeface="Consolas"/>
                <a:cs typeface="Consolas"/>
              </a:rPr>
              <a:t>cit</a:t>
            </a:r>
            <a:r>
              <a:rPr lang="en-GB" sz="1500" dirty="0">
                <a:solidFill>
                  <a:srgbClr val="008000"/>
                </a:solidFill>
                <a:latin typeface="Consolas"/>
                <a:cs typeface="Consolas"/>
              </a:rPr>
              <a:t>y</a:t>
            </a:r>
            <a:r>
              <a:rPr lang="en-GB"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lang="en-GB" sz="1500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lang="en-GB" sz="1500" dirty="0">
                <a:solidFill>
                  <a:srgbClr val="008000"/>
                </a:solidFill>
                <a:latin typeface="Consolas"/>
                <a:cs typeface="Consolas"/>
              </a:rPr>
              <a:t>of</a:t>
            </a:r>
            <a:r>
              <a:rPr lang="en-GB"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lang="en-GB" sz="1500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lang="en-GB" sz="1500" spc="5" dirty="0">
                <a:solidFill>
                  <a:srgbClr val="008000"/>
                </a:solidFill>
                <a:latin typeface="Consolas"/>
                <a:cs typeface="Consolas"/>
              </a:rPr>
              <a:t>cities"&gt;{</a:t>
            </a:r>
            <a:r>
              <a:rPr lang="en-GB" sz="1500" dirty="0">
                <a:solidFill>
                  <a:srgbClr val="008000"/>
                </a:solidFill>
                <a:latin typeface="Consolas"/>
                <a:cs typeface="Consolas"/>
              </a:rPr>
              <a:t>{</a:t>
            </a:r>
            <a:r>
              <a:rPr lang="en-GB"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lang="en-GB" sz="1500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lang="en-GB" sz="1500" spc="5" dirty="0">
                <a:solidFill>
                  <a:srgbClr val="008000"/>
                </a:solidFill>
                <a:latin typeface="Consolas"/>
                <a:cs typeface="Consolas"/>
              </a:rPr>
              <a:t>cit</a:t>
            </a:r>
            <a:r>
              <a:rPr lang="en-GB" sz="1500" dirty="0">
                <a:solidFill>
                  <a:srgbClr val="008000"/>
                </a:solidFill>
                <a:latin typeface="Consolas"/>
                <a:cs typeface="Consolas"/>
              </a:rPr>
              <a:t>y</a:t>
            </a:r>
            <a:r>
              <a:rPr lang="en-GB"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lang="en-GB" sz="1500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lang="en-GB" sz="1500" dirty="0">
                <a:solidFill>
                  <a:srgbClr val="008000"/>
                </a:solidFill>
                <a:latin typeface="Consolas"/>
                <a:cs typeface="Consolas"/>
              </a:rPr>
              <a:t>}</a:t>
            </a:r>
            <a:r>
              <a:rPr lang="en-GB" sz="1500" spc="5" dirty="0">
                <a:solidFill>
                  <a:srgbClr val="008000"/>
                </a:solidFill>
                <a:latin typeface="Consolas"/>
                <a:cs typeface="Consolas"/>
              </a:rPr>
              <a:t>}&lt;/li</a:t>
            </a:r>
            <a:r>
              <a:rPr lang="en-GB" sz="1500" dirty="0">
                <a:solidFill>
                  <a:srgbClr val="008000"/>
                </a:solidFill>
                <a:latin typeface="Consolas"/>
                <a:cs typeface="Consolas"/>
              </a:rPr>
              <a:t>&gt;</a:t>
            </a:r>
            <a:endParaRPr lang="en-GB" sz="1500" dirty="0">
              <a:latin typeface="Consolas"/>
              <a:cs typeface="Consolas"/>
            </a:endParaRPr>
          </a:p>
          <a:p>
            <a:pPr marL="364490">
              <a:lnSpc>
                <a:spcPct val="100000"/>
              </a:lnSpc>
              <a:spcBef>
                <a:spcPts val="915"/>
              </a:spcBef>
            </a:pPr>
            <a:r>
              <a:rPr lang="en-GB" sz="1500" dirty="0">
                <a:solidFill>
                  <a:srgbClr val="008000"/>
                </a:solidFill>
                <a:latin typeface="Consolas"/>
                <a:cs typeface="Consolas"/>
              </a:rPr>
              <a:t>&lt;/ul&gt;</a:t>
            </a:r>
          </a:p>
          <a:p>
            <a:pPr marL="364490">
              <a:lnSpc>
                <a:spcPct val="100000"/>
              </a:lnSpc>
              <a:spcBef>
                <a:spcPts val="915"/>
              </a:spcBef>
            </a:pPr>
            <a:endParaRPr sz="1500" dirty="0">
              <a:latin typeface="Consolas"/>
              <a:cs typeface="Consolas"/>
            </a:endParaRPr>
          </a:p>
          <a:p>
            <a:pPr marL="19050">
              <a:lnSpc>
                <a:spcPct val="100000"/>
              </a:lnSpc>
              <a:spcBef>
                <a:spcPts val="635"/>
              </a:spcBef>
            </a:pPr>
            <a:r>
              <a:rPr sz="2150" spc="-5" dirty="0">
                <a:latin typeface="Arial"/>
                <a:cs typeface="Arial"/>
              </a:rPr>
              <a:t>Class:</a:t>
            </a:r>
            <a:endParaRPr lang="nl-NL" sz="1500" b="1" dirty="0">
              <a:solidFill>
                <a:srgbClr val="000080"/>
              </a:solidFill>
              <a:latin typeface="Consolas"/>
              <a:cs typeface="Consolas"/>
            </a:endParaRPr>
          </a:p>
          <a:p>
            <a:pPr marL="683260" marR="3937635" indent="-318770">
              <a:lnSpc>
                <a:spcPct val="151000"/>
              </a:lnSpc>
            </a:pP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export</a:t>
            </a:r>
            <a:r>
              <a:rPr sz="15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spc="9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class</a:t>
            </a:r>
            <a:r>
              <a:rPr sz="15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 err="1">
                <a:latin typeface="Consolas"/>
                <a:cs typeface="Consolas"/>
              </a:rPr>
              <a:t>AppComponen</a:t>
            </a:r>
            <a:r>
              <a:rPr sz="1500" dirty="0" err="1">
                <a:latin typeface="Consolas"/>
                <a:cs typeface="Consolas"/>
              </a:rPr>
              <a:t>t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lang="en-US" b="1" i="1" dirty="0">
                <a:highlight>
                  <a:srgbClr val="FFFF00"/>
                </a:highlight>
              </a:rPr>
              <a:t>implements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US" b="1" dirty="0" err="1">
                <a:solidFill>
                  <a:srgbClr val="C00000"/>
                </a:solidFill>
                <a:highlight>
                  <a:srgbClr val="FFFF00"/>
                </a:highlight>
              </a:rPr>
              <a:t>OnInit</a:t>
            </a:r>
            <a:r>
              <a:rPr lang="en-US" b="1" dirty="0">
                <a:solidFill>
                  <a:srgbClr val="C00000"/>
                </a:solidFill>
                <a:highlight>
                  <a:srgbClr val="FFFF00"/>
                </a:highlight>
              </a:rPr>
              <a:t> </a:t>
            </a:r>
            <a:r>
              <a:rPr sz="1500" dirty="0">
                <a:latin typeface="Consolas"/>
                <a:cs typeface="Consolas"/>
              </a:rPr>
              <a:t>{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name</a:t>
            </a:r>
            <a:r>
              <a:rPr sz="1500" spc="-5" dirty="0">
                <a:latin typeface="Consolas"/>
                <a:cs typeface="Consolas"/>
              </a:rPr>
              <a:t>:</a:t>
            </a: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string</a:t>
            </a:r>
            <a:r>
              <a:rPr sz="1500" dirty="0">
                <a:latin typeface="Consolas"/>
                <a:cs typeface="Consolas"/>
              </a:rPr>
              <a:t>;</a:t>
            </a:r>
          </a:p>
          <a:p>
            <a:pPr marL="683260">
              <a:lnSpc>
                <a:spcPct val="100000"/>
              </a:lnSpc>
              <a:spcBef>
                <a:spcPts val="919"/>
              </a:spcBef>
            </a:pPr>
            <a:r>
              <a:rPr sz="1500" dirty="0">
                <a:latin typeface="Consolas"/>
                <a:cs typeface="Consolas"/>
              </a:rPr>
              <a:t>cities</a:t>
            </a:r>
            <a:r>
              <a:rPr sz="1500" spc="5" dirty="0">
                <a:latin typeface="Consolas"/>
                <a:cs typeface="Consolas"/>
              </a:rPr>
              <a:t>:</a:t>
            </a: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strin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g</a:t>
            </a:r>
            <a:r>
              <a:rPr sz="1500" spc="5" dirty="0">
                <a:latin typeface="Consolas"/>
                <a:cs typeface="Consolas"/>
              </a:rPr>
              <a:t>[];</a:t>
            </a:r>
            <a:endParaRPr sz="15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5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3"/>
              </a:spcBef>
            </a:pPr>
            <a:endParaRPr sz="1650" dirty="0">
              <a:latin typeface="Times New Roman"/>
              <a:cs typeface="Times New Roman"/>
            </a:endParaRPr>
          </a:p>
          <a:p>
            <a:pPr marL="683260">
              <a:lnSpc>
                <a:spcPct val="100000"/>
              </a:lnSpc>
            </a:pP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constructor</a:t>
            </a:r>
            <a:r>
              <a:rPr sz="1500" dirty="0">
                <a:latin typeface="Consolas"/>
                <a:cs typeface="Consolas"/>
              </a:rPr>
              <a:t>()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{</a:t>
            </a:r>
            <a:r>
              <a:rPr lang="nl-NL" sz="1500" dirty="0">
                <a:latin typeface="Consolas"/>
                <a:cs typeface="Consolas"/>
              </a:rPr>
              <a:t>}</a:t>
            </a:r>
          </a:p>
          <a:p>
            <a:pPr marL="683260">
              <a:lnSpc>
                <a:spcPct val="100000"/>
              </a:lnSpc>
            </a:pPr>
            <a:endParaRPr lang="nl-NL" sz="1500" dirty="0">
              <a:latin typeface="Consolas"/>
              <a:cs typeface="Consolas"/>
            </a:endParaRPr>
          </a:p>
          <a:p>
            <a:pPr marL="683260"/>
            <a:r>
              <a:rPr lang="en-US" b="1" dirty="0" err="1">
                <a:solidFill>
                  <a:srgbClr val="C00000"/>
                </a:solidFill>
              </a:rPr>
              <a:t>ngOnInit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dirty="0"/>
              <a:t>( ) {</a:t>
            </a:r>
          </a:p>
          <a:p>
            <a:pPr marL="683260">
              <a:lnSpc>
                <a:spcPct val="100000"/>
              </a:lnSpc>
            </a:pPr>
            <a:endParaRPr sz="1500" dirty="0">
              <a:latin typeface="Consolas"/>
              <a:cs typeface="Consola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943304" y="6352132"/>
            <a:ext cx="131445" cy="2178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dirty="0">
                <a:latin typeface="Consolas"/>
                <a:cs typeface="Consolas"/>
              </a:rPr>
              <a:t>}</a:t>
            </a:r>
            <a:endParaRPr sz="1500">
              <a:latin typeface="Consolas"/>
              <a:cs typeface="Consola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24777" y="6697306"/>
            <a:ext cx="131445" cy="2178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dirty="0">
                <a:latin typeface="Consolas"/>
                <a:cs typeface="Consolas"/>
              </a:rPr>
              <a:t>}</a:t>
            </a:r>
            <a:endParaRPr sz="1500">
              <a:latin typeface="Consolas"/>
              <a:cs typeface="Consolas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1383697"/>
              </p:ext>
            </p:extLst>
          </p:nvPr>
        </p:nvGraphicFramePr>
        <p:xfrm>
          <a:off x="2222500" y="5848453"/>
          <a:ext cx="6656263" cy="6649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56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3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563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310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2484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500" b="1" dirty="0">
                          <a:solidFill>
                            <a:srgbClr val="000080"/>
                          </a:solidFill>
                          <a:latin typeface="Consolas"/>
                          <a:cs typeface="Consolas"/>
                        </a:rPr>
                        <a:t>thi</a:t>
                      </a:r>
                      <a:r>
                        <a:rPr sz="1500" b="1" spc="5" dirty="0">
                          <a:solidFill>
                            <a:srgbClr val="000080"/>
                          </a:solidFill>
                          <a:latin typeface="Consolas"/>
                          <a:cs typeface="Consolas"/>
                        </a:rPr>
                        <a:t>s</a:t>
                      </a:r>
                      <a:r>
                        <a:rPr sz="1500" spc="5" dirty="0">
                          <a:latin typeface="Consolas"/>
                          <a:cs typeface="Consolas"/>
                        </a:rPr>
                        <a:t>.name</a:t>
                      </a:r>
                      <a:endParaRPr sz="150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</a:pPr>
                      <a:r>
                        <a:rPr sz="1500" dirty="0">
                          <a:latin typeface="Consolas"/>
                          <a:cs typeface="Consolas"/>
                        </a:rPr>
                        <a:t>=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</a:pPr>
                      <a:r>
                        <a:rPr sz="1500" b="1" spc="5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'Pete</a:t>
                      </a:r>
                      <a:r>
                        <a:rPr sz="15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r</a:t>
                      </a:r>
                      <a:r>
                        <a:rPr sz="1500" b="1" dirty="0">
                          <a:solidFill>
                            <a:srgbClr val="008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b="1" spc="90" dirty="0">
                          <a:solidFill>
                            <a:srgbClr val="008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nl-NL" sz="1500" b="1" spc="90" dirty="0">
                          <a:solidFill>
                            <a:srgbClr val="008000"/>
                          </a:solidFill>
                          <a:latin typeface="Times New Roman"/>
                          <a:cs typeface="Times New Roman"/>
                        </a:rPr>
                        <a:t>Eijgermans</a:t>
                      </a:r>
                      <a:r>
                        <a:rPr sz="1500" b="1" spc="-5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'</a:t>
                      </a:r>
                      <a:r>
                        <a:rPr sz="1500" dirty="0">
                          <a:latin typeface="Consolas"/>
                          <a:cs typeface="Consolas"/>
                        </a:rPr>
                        <a:t>;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2484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500" b="1" dirty="0">
                          <a:solidFill>
                            <a:srgbClr val="000080"/>
                          </a:solidFill>
                          <a:latin typeface="Consolas"/>
                          <a:cs typeface="Consolas"/>
                        </a:rPr>
                        <a:t>thi</a:t>
                      </a:r>
                      <a:r>
                        <a:rPr sz="1500" b="1" spc="5" dirty="0">
                          <a:solidFill>
                            <a:srgbClr val="000080"/>
                          </a:solidFill>
                          <a:latin typeface="Consolas"/>
                          <a:cs typeface="Consolas"/>
                        </a:rPr>
                        <a:t>s</a:t>
                      </a:r>
                      <a:r>
                        <a:rPr sz="1500" dirty="0">
                          <a:latin typeface="Consolas"/>
                          <a:cs typeface="Consolas"/>
                        </a:rPr>
                        <a:t>.cities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</a:pPr>
                      <a:r>
                        <a:rPr sz="1500" dirty="0">
                          <a:latin typeface="Consolas"/>
                          <a:cs typeface="Consolas"/>
                        </a:rPr>
                        <a:t>=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</a:pPr>
                      <a:r>
                        <a:rPr sz="1500" spc="5" dirty="0">
                          <a:latin typeface="Consolas"/>
                          <a:cs typeface="Consolas"/>
                        </a:rPr>
                        <a:t>[</a:t>
                      </a:r>
                      <a:r>
                        <a:rPr sz="1500" b="1" spc="5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'Groningen</a:t>
                      </a:r>
                      <a:r>
                        <a:rPr sz="1500" b="1" spc="-5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'</a:t>
                      </a:r>
                      <a:r>
                        <a:rPr sz="1500" dirty="0">
                          <a:latin typeface="Consolas"/>
                          <a:cs typeface="Consolas"/>
                        </a:rPr>
                        <a:t>,</a:t>
                      </a:r>
                      <a:r>
                        <a:rPr sz="15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9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b="1" spc="5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'Hengelo</a:t>
                      </a:r>
                      <a:r>
                        <a:rPr sz="1500" b="1" spc="-5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'</a:t>
                      </a:r>
                      <a:r>
                        <a:rPr sz="1500" dirty="0">
                          <a:latin typeface="Consolas"/>
                          <a:cs typeface="Consolas"/>
                        </a:rPr>
                        <a:t>,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</a:pPr>
                      <a:r>
                        <a:rPr sz="1500" b="1" spc="5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'De</a:t>
                      </a:r>
                      <a:r>
                        <a:rPr sz="15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n</a:t>
                      </a:r>
                      <a:r>
                        <a:rPr sz="1500" b="1" dirty="0">
                          <a:solidFill>
                            <a:srgbClr val="008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b="1" spc="90" dirty="0">
                          <a:solidFill>
                            <a:srgbClr val="008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Haag</a:t>
                      </a:r>
                      <a:r>
                        <a:rPr sz="1500" b="1" spc="5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'</a:t>
                      </a:r>
                      <a:r>
                        <a:rPr sz="1500" dirty="0">
                          <a:latin typeface="Consolas"/>
                          <a:cs typeface="Consolas"/>
                        </a:rPr>
                        <a:t>,</a:t>
                      </a:r>
                      <a:r>
                        <a:rPr sz="15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9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b="1" spc="5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'Enschede</a:t>
                      </a:r>
                      <a:r>
                        <a:rPr sz="1500" b="1" spc="-5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'</a:t>
                      </a:r>
                      <a:r>
                        <a:rPr sz="1500" dirty="0">
                          <a:latin typeface="Consolas"/>
                          <a:cs typeface="Consolas"/>
                        </a:rPr>
                        <a:t>]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60700" y="504825"/>
            <a:ext cx="3874007" cy="555269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1019</TotalTime>
  <Words>1819</Words>
  <Application>Microsoft Macintosh PowerPoint</Application>
  <PresentationFormat>Custom</PresentationFormat>
  <Paragraphs>330</Paragraphs>
  <Slides>38</Slides>
  <Notes>38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6" baseType="lpstr">
      <vt:lpstr>Arial</vt:lpstr>
      <vt:lpstr>Calibri</vt:lpstr>
      <vt:lpstr>Consolas</vt:lpstr>
      <vt:lpstr>Courier New</vt:lpstr>
      <vt:lpstr>Times New Roman</vt:lpstr>
      <vt:lpstr>Verdana</vt:lpstr>
      <vt:lpstr>Wingdings</vt:lpstr>
      <vt:lpstr>Office Theme</vt:lpstr>
      <vt:lpstr>PowerPoint Presentation</vt:lpstr>
      <vt:lpstr>PowerPoint Presentation</vt:lpstr>
      <vt:lpstr>Declarative syntaxis</vt:lpstr>
      <vt:lpstr>Simple data binding syntaxis</vt:lpstr>
      <vt:lpstr>Usage in component/class</vt:lpstr>
      <vt:lpstr>Or: properties via constructor</vt:lpstr>
      <vt:lpstr>Binden via a loop: *ngFor</vt:lpstr>
      <vt:lpstr>Use OnInit Lifecyclehook</vt:lpstr>
      <vt:lpstr>PowerPoint Presentation</vt:lpstr>
      <vt:lpstr>PowerPoint Presentation</vt:lpstr>
      <vt:lpstr>Checkpoint</vt:lpstr>
      <vt:lpstr>Make a Model</vt:lpstr>
      <vt:lpstr>Use a Model</vt:lpstr>
      <vt:lpstr>Conditional statement  *ngIf</vt:lpstr>
      <vt:lpstr>External templates</vt:lpstr>
      <vt:lpstr>Checkpoint</vt:lpstr>
      <vt:lpstr>PowerPoint Presentation</vt:lpstr>
      <vt:lpstr>Event binding syntaxis</vt:lpstr>
      <vt:lpstr>DOM-events</vt:lpstr>
      <vt:lpstr>Event binding</vt:lpstr>
      <vt:lpstr>Event binding with $event</vt:lpstr>
      <vt:lpstr>Checkpoint</vt:lpstr>
      <vt:lpstr>Binding with local template variable</vt:lpstr>
      <vt:lpstr>Local template variable</vt:lpstr>
      <vt:lpstr>PowerPoint Presentation</vt:lpstr>
      <vt:lpstr>Checkpoint Event binding </vt:lpstr>
      <vt:lpstr>PowerPoint Presentation</vt:lpstr>
      <vt:lpstr>Attribute binding syntaxis</vt:lpstr>
      <vt:lpstr>Example attribute binding</vt:lpstr>
      <vt:lpstr>Example…</vt:lpstr>
      <vt:lpstr>PowerPoint Presentation</vt:lpstr>
      <vt:lpstr>More binding-options</vt:lpstr>
      <vt:lpstr>Checkpoint Attribute &amp; property binding </vt:lpstr>
      <vt:lpstr>PowerPoint Presentation</vt:lpstr>
      <vt:lpstr>Two way binding syntaxis</vt:lpstr>
      <vt:lpstr>[(ngModel)]</vt:lpstr>
      <vt:lpstr>Import FormsModule for [(ngModel)] in app.module.ts </vt:lpstr>
      <vt:lpstr>Checkpoint two way databinding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Online2PDF.com</dc:creator>
  <cp:lastModifiedBy>Eijgermans, Peter</cp:lastModifiedBy>
  <cp:revision>59</cp:revision>
  <dcterms:created xsi:type="dcterms:W3CDTF">2019-02-17T16:57:44Z</dcterms:created>
  <dcterms:modified xsi:type="dcterms:W3CDTF">2020-06-08T09:33:40Z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2019-02-17T00:00:00Z</vt:filetime>
  </property>
  <property fmtid="{D5CDD505-2E9C-101B-9397-08002B2CF9AE}" pid="3" name="LastSaved">
    <vt:filetime>2019-02-17T00:00:00Z</vt:filetime>
  </property>
</Properties>
</file>