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9" r:id="rId4"/>
    <p:sldId id="30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80" r:id="rId22"/>
    <p:sldId id="277" r:id="rId23"/>
    <p:sldId id="278" r:id="rId24"/>
    <p:sldId id="279" r:id="rId25"/>
    <p:sldId id="295" r:id="rId26"/>
    <p:sldId id="297" r:id="rId27"/>
    <p:sldId id="298" r:id="rId28"/>
    <p:sldId id="299" r:id="rId29"/>
    <p:sldId id="300" r:id="rId30"/>
    <p:sldId id="301" r:id="rId31"/>
    <p:sldId id="303" r:id="rId32"/>
    <p:sldId id="305" r:id="rId33"/>
    <p:sldId id="302" r:id="rId34"/>
    <p:sldId id="306" r:id="rId35"/>
    <p:sldId id="304" r:id="rId36"/>
  </p:sldIdLst>
  <p:sldSz cx="10693400" cy="7562850"/>
  <p:notesSz cx="10693400" cy="75628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5"/>
    <p:restoredTop sz="89252"/>
  </p:normalViewPr>
  <p:slideViewPr>
    <p:cSldViewPr>
      <p:cViewPr varScale="1">
        <p:scale>
          <a:sx n="103" d="100"/>
          <a:sy n="103" d="100"/>
        </p:scale>
        <p:origin x="239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25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ActivatedRoute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comes with a 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property which is an Observable.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access the property 'id', all we have to do is to subscribe to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parameters Observable changes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36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457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2638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7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6B693-9FDE-D34D-BA2D-87876F5E0558}" type="datetime1">
              <a:rPr lang="en-US" smtClean="0"/>
              <a:t>6/10/20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86617" y="2257425"/>
            <a:ext cx="8895474" cy="4201518"/>
          </a:xfrm>
        </p:spPr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68659-E1B9-F248-8B7A-62E98257FA2B}" type="datetime1">
              <a:rPr lang="en-US" smtClean="0"/>
              <a:t>6/10/20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k object 18"/>
          <p:cNvSpPr/>
          <p:nvPr/>
        </p:nvSpPr>
        <p:spPr>
          <a:xfrm>
            <a:off x="1505596" y="1189491"/>
            <a:ext cx="6314690" cy="4848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997845" y="2045979"/>
            <a:ext cx="1568450" cy="1567180"/>
          </a:xfrm>
          <a:custGeom>
            <a:avLst/>
            <a:gdLst/>
            <a:ahLst/>
            <a:cxnLst/>
            <a:rect l="l" t="t" r="r" b="b"/>
            <a:pathLst>
              <a:path w="1568450" h="1567179">
                <a:moveTo>
                  <a:pt x="0" y="1566671"/>
                </a:moveTo>
                <a:lnTo>
                  <a:pt x="1568195" y="1566671"/>
                </a:lnTo>
                <a:lnTo>
                  <a:pt x="1568195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990986" y="2039121"/>
            <a:ext cx="1582420" cy="1580515"/>
          </a:xfrm>
          <a:custGeom>
            <a:avLst/>
            <a:gdLst/>
            <a:ahLst/>
            <a:cxnLst/>
            <a:rect l="l" t="t" r="r" b="b"/>
            <a:pathLst>
              <a:path w="1582420" h="1580514">
                <a:moveTo>
                  <a:pt x="1581911" y="0"/>
                </a:moveTo>
                <a:lnTo>
                  <a:pt x="0" y="0"/>
                </a:lnTo>
                <a:lnTo>
                  <a:pt x="0" y="1580387"/>
                </a:lnTo>
                <a:lnTo>
                  <a:pt x="1581911" y="1580387"/>
                </a:lnTo>
                <a:lnTo>
                  <a:pt x="1581911" y="1573529"/>
                </a:lnTo>
                <a:lnTo>
                  <a:pt x="13715" y="1573529"/>
                </a:lnTo>
                <a:lnTo>
                  <a:pt x="6857" y="1566671"/>
                </a:lnTo>
                <a:lnTo>
                  <a:pt x="13715" y="156667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1911" y="6857"/>
                </a:lnTo>
                <a:lnTo>
                  <a:pt x="1581911" y="0"/>
                </a:lnTo>
                <a:close/>
              </a:path>
              <a:path w="1582420" h="1580514">
                <a:moveTo>
                  <a:pt x="13715" y="1566671"/>
                </a:moveTo>
                <a:lnTo>
                  <a:pt x="6857" y="1566671"/>
                </a:lnTo>
                <a:lnTo>
                  <a:pt x="13715" y="1573529"/>
                </a:lnTo>
                <a:lnTo>
                  <a:pt x="13715" y="1566671"/>
                </a:lnTo>
                <a:close/>
              </a:path>
              <a:path w="1582420" h="1580514">
                <a:moveTo>
                  <a:pt x="1568192" y="1566671"/>
                </a:moveTo>
                <a:lnTo>
                  <a:pt x="13715" y="1566671"/>
                </a:lnTo>
                <a:lnTo>
                  <a:pt x="13715" y="1573529"/>
                </a:lnTo>
                <a:lnTo>
                  <a:pt x="1568192" y="1573529"/>
                </a:lnTo>
                <a:lnTo>
                  <a:pt x="1568192" y="1566671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568192" y="1573529"/>
                </a:lnTo>
                <a:lnTo>
                  <a:pt x="1575050" y="1566671"/>
                </a:lnTo>
                <a:lnTo>
                  <a:pt x="1581911" y="1566671"/>
                </a:lnTo>
                <a:lnTo>
                  <a:pt x="1581911" y="13715"/>
                </a:lnTo>
                <a:lnTo>
                  <a:pt x="1575050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1566671"/>
                </a:moveTo>
                <a:lnTo>
                  <a:pt x="1575050" y="1566671"/>
                </a:lnTo>
                <a:lnTo>
                  <a:pt x="1568192" y="1573529"/>
                </a:lnTo>
                <a:lnTo>
                  <a:pt x="1581911" y="1573529"/>
                </a:lnTo>
                <a:lnTo>
                  <a:pt x="1581911" y="1566671"/>
                </a:lnTo>
                <a:close/>
              </a:path>
              <a:path w="1582420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192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6857"/>
                </a:moveTo>
                <a:lnTo>
                  <a:pt x="1568192" y="6857"/>
                </a:lnTo>
                <a:lnTo>
                  <a:pt x="1575050" y="13715"/>
                </a:lnTo>
                <a:lnTo>
                  <a:pt x="1581911" y="13715"/>
                </a:lnTo>
                <a:lnTo>
                  <a:pt x="158191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21E9A-9D8F-554C-B283-F41E0A321D9E}" type="datetime1">
              <a:rPr lang="en-US" smtClean="0"/>
              <a:t>6/10/20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0FFAC-C408-5B4A-A43B-C51D21E865D6}" type="datetime1">
              <a:rPr lang="en-US" smtClean="0"/>
              <a:t>6/10/20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BA3EB-6224-474F-84CA-5E91E4443D27}" type="datetime1">
              <a:rPr lang="en-US" smtClean="0"/>
              <a:t>6/10/20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99675" y="6985257"/>
            <a:ext cx="9047480" cy="0"/>
          </a:xfrm>
          <a:custGeom>
            <a:avLst/>
            <a:gdLst/>
            <a:ahLst/>
            <a:cxnLst/>
            <a:rect l="l" t="t" r="r" b="b"/>
            <a:pathLst>
              <a:path w="9047480">
                <a:moveTo>
                  <a:pt x="0" y="0"/>
                </a:moveTo>
                <a:lnTo>
                  <a:pt x="904722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0" y="1876425"/>
            <a:ext cx="10736975" cy="48111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FA41D-3A39-F741-AA79-3F454EC99F26}" type="datetime1">
              <a:rPr lang="en-US" smtClean="0"/>
              <a:t>6/10/20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63017" y="7288395"/>
            <a:ext cx="19113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ter.eijgermans@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d8yAdeshpcw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QLns6s02O48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65300" y="1929310"/>
            <a:ext cx="7010400" cy="66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02690" algn="ctr">
              <a:lnSpc>
                <a:spcPct val="100299"/>
              </a:lnSpc>
            </a:pP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Angula</a:t>
            </a:r>
            <a:r>
              <a:rPr sz="43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43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sz="4300" b="1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4300" b="1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Routing</a:t>
            </a:r>
            <a:endParaRPr sz="4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11772" y="5915025"/>
            <a:ext cx="4476341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6530" algn="ctr">
              <a:lnSpc>
                <a:spcPts val="3110"/>
              </a:lnSpc>
            </a:pPr>
            <a:r>
              <a:rPr sz="2600" spc="-20" dirty="0">
                <a:latin typeface="Arial"/>
                <a:cs typeface="Arial"/>
              </a:rPr>
              <a:t>Pete</a:t>
            </a:r>
            <a:r>
              <a:rPr sz="2600" spc="-10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lang="nl-NL" sz="2600" spc="-20" dirty="0">
                <a:latin typeface="Arial"/>
                <a:cs typeface="Arial"/>
              </a:rPr>
              <a:t>Eijgermans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  <a:hlinkClick r:id="rId3"/>
              </a:rPr>
              <a:t>peter.eijgermans@</a:t>
            </a:r>
            <a:r>
              <a:rPr lang="nl-NL" sz="2600" u="heavy" spc="-20" dirty="0" err="1">
                <a:solidFill>
                  <a:srgbClr val="FF0000"/>
                </a:solidFill>
                <a:latin typeface="Arial"/>
                <a:cs typeface="Arial"/>
              </a:rPr>
              <a:t>ordina.nl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9675" y="6985257"/>
            <a:ext cx="4300220" cy="0"/>
          </a:xfrm>
          <a:custGeom>
            <a:avLst/>
            <a:gdLst/>
            <a:ahLst/>
            <a:cxnLst/>
            <a:rect l="l" t="t" r="r" b="b"/>
            <a:pathLst>
              <a:path w="4300220">
                <a:moveTo>
                  <a:pt x="0" y="0"/>
                </a:moveTo>
                <a:lnTo>
                  <a:pt x="4299962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z="2600" spc="-15" dirty="0"/>
              <a:t>6.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lang="nl-NL" sz="2600" spc="-20" dirty="0" err="1"/>
              <a:t>Create</a:t>
            </a:r>
            <a:r>
              <a:rPr lang="nl-NL" sz="2600" spc="-20" dirty="0"/>
              <a:t> new</a:t>
            </a:r>
            <a:r>
              <a:rPr sz="2600" spc="235" dirty="0">
                <a:latin typeface="Times New Roman"/>
                <a:cs typeface="Times New Roman"/>
              </a:rPr>
              <a:t> </a:t>
            </a:r>
            <a:r>
              <a:rPr sz="2600" spc="-25" dirty="0"/>
              <a:t>component</a:t>
            </a:r>
            <a:r>
              <a:rPr lang="nl-NL" sz="2600" spc="-25" dirty="0"/>
              <a:t> </a:t>
            </a:r>
            <a:r>
              <a:rPr lang="nl-NL" sz="2600" spc="-25" dirty="0" err="1"/>
              <a:t>and</a:t>
            </a:r>
            <a:r>
              <a:rPr sz="2600" spc="240" dirty="0">
                <a:latin typeface="Times New Roman"/>
                <a:cs typeface="Times New Roman"/>
              </a:rPr>
              <a:t> </a:t>
            </a:r>
            <a:r>
              <a:rPr sz="2600" spc="-20" dirty="0"/>
              <a:t>import</a:t>
            </a:r>
            <a:r>
              <a:rPr lang="nl-NL" sz="2600" spc="-20" dirty="0"/>
              <a:t> </a:t>
            </a:r>
            <a:r>
              <a:rPr lang="nl-NL" sz="2600" spc="-20" dirty="0" err="1"/>
              <a:t>them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23653" y="2199141"/>
            <a:ext cx="5295900" cy="3630929"/>
          </a:xfrm>
          <a:custGeom>
            <a:avLst/>
            <a:gdLst/>
            <a:ahLst/>
            <a:cxnLst/>
            <a:rect l="l" t="t" r="r" b="b"/>
            <a:pathLst>
              <a:path w="5295900" h="3630929">
                <a:moveTo>
                  <a:pt x="5293610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3628637"/>
                </a:lnTo>
                <a:lnTo>
                  <a:pt x="2285" y="3630923"/>
                </a:lnTo>
                <a:lnTo>
                  <a:pt x="5293610" y="3630923"/>
                </a:lnTo>
                <a:lnTo>
                  <a:pt x="5295896" y="3628637"/>
                </a:lnTo>
                <a:lnTo>
                  <a:pt x="5295896" y="3625589"/>
                </a:lnTo>
                <a:lnTo>
                  <a:pt x="9905" y="3625589"/>
                </a:lnTo>
                <a:lnTo>
                  <a:pt x="4571" y="3620255"/>
                </a:lnTo>
                <a:lnTo>
                  <a:pt x="9905" y="3620255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4571"/>
                </a:lnTo>
                <a:lnTo>
                  <a:pt x="5295896" y="4571"/>
                </a:lnTo>
                <a:lnTo>
                  <a:pt x="5295896" y="2285"/>
                </a:lnTo>
                <a:lnTo>
                  <a:pt x="5293610" y="0"/>
                </a:lnTo>
                <a:close/>
              </a:path>
              <a:path w="5295900" h="3630929">
                <a:moveTo>
                  <a:pt x="9905" y="3620255"/>
                </a:moveTo>
                <a:lnTo>
                  <a:pt x="4571" y="3620255"/>
                </a:lnTo>
                <a:lnTo>
                  <a:pt x="9905" y="3625589"/>
                </a:lnTo>
                <a:lnTo>
                  <a:pt x="9905" y="3620255"/>
                </a:lnTo>
                <a:close/>
              </a:path>
              <a:path w="5295900" h="3630929">
                <a:moveTo>
                  <a:pt x="5285990" y="3620255"/>
                </a:moveTo>
                <a:lnTo>
                  <a:pt x="9905" y="3620255"/>
                </a:lnTo>
                <a:lnTo>
                  <a:pt x="9905" y="3625589"/>
                </a:lnTo>
                <a:lnTo>
                  <a:pt x="5285990" y="3625589"/>
                </a:lnTo>
                <a:lnTo>
                  <a:pt x="5285990" y="3620255"/>
                </a:lnTo>
                <a:close/>
              </a:path>
              <a:path w="5295900" h="3630929">
                <a:moveTo>
                  <a:pt x="5285990" y="4571"/>
                </a:moveTo>
                <a:lnTo>
                  <a:pt x="5285990" y="3625589"/>
                </a:lnTo>
                <a:lnTo>
                  <a:pt x="5290562" y="3620255"/>
                </a:lnTo>
                <a:lnTo>
                  <a:pt x="5295896" y="3620255"/>
                </a:lnTo>
                <a:lnTo>
                  <a:pt x="5295896" y="9905"/>
                </a:lnTo>
                <a:lnTo>
                  <a:pt x="5290562" y="9905"/>
                </a:lnTo>
                <a:lnTo>
                  <a:pt x="5285990" y="4571"/>
                </a:lnTo>
                <a:close/>
              </a:path>
              <a:path w="5295900" h="3630929">
                <a:moveTo>
                  <a:pt x="5295896" y="3620255"/>
                </a:moveTo>
                <a:lnTo>
                  <a:pt x="5290562" y="3620255"/>
                </a:lnTo>
                <a:lnTo>
                  <a:pt x="5285990" y="3625589"/>
                </a:lnTo>
                <a:lnTo>
                  <a:pt x="5295896" y="3625589"/>
                </a:lnTo>
                <a:lnTo>
                  <a:pt x="5295896" y="3620255"/>
                </a:lnTo>
                <a:close/>
              </a:path>
              <a:path w="5295900" h="3630929">
                <a:moveTo>
                  <a:pt x="9905" y="4571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4571"/>
                </a:lnTo>
                <a:close/>
              </a:path>
              <a:path w="5295900" h="3630929">
                <a:moveTo>
                  <a:pt x="5285990" y="4571"/>
                </a:moveTo>
                <a:lnTo>
                  <a:pt x="9905" y="4571"/>
                </a:lnTo>
                <a:lnTo>
                  <a:pt x="9905" y="9905"/>
                </a:lnTo>
                <a:lnTo>
                  <a:pt x="5285990" y="9905"/>
                </a:lnTo>
                <a:lnTo>
                  <a:pt x="5285990" y="4571"/>
                </a:lnTo>
                <a:close/>
              </a:path>
              <a:path w="5295900" h="3630929">
                <a:moveTo>
                  <a:pt x="5295896" y="4571"/>
                </a:moveTo>
                <a:lnTo>
                  <a:pt x="5285990" y="4571"/>
                </a:lnTo>
                <a:lnTo>
                  <a:pt x="5290562" y="9905"/>
                </a:lnTo>
                <a:lnTo>
                  <a:pt x="5295896" y="9905"/>
                </a:lnTo>
                <a:lnTo>
                  <a:pt x="5295896" y="457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13828" y="2301574"/>
            <a:ext cx="5062220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city.add.component.ts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angular/core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3803" y="3091007"/>
            <a:ext cx="1704339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 indent="-360680">
              <a:lnSpc>
                <a:spcPct val="1016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05455" y="2930655"/>
            <a:ext cx="5337810" cy="3621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add‐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>
              <a:latin typeface="Consolas"/>
              <a:cs typeface="Consolas"/>
            </a:endParaRPr>
          </a:p>
          <a:p>
            <a:pPr indent="-63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&lt;h1&gt;Ad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City&lt;/h1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…`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ityAddComponent{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3779" y="4406969"/>
            <a:ext cx="1704339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3264" y="1205692"/>
            <a:ext cx="4659236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nl-NL" sz="2600" spc="-20" dirty="0">
                <a:solidFill>
                  <a:srgbClr val="C00000"/>
                </a:solidFill>
                <a:latin typeface="Arial"/>
                <a:cs typeface="Arial"/>
              </a:rPr>
              <a:t>Every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C00000"/>
                </a:solidFill>
                <a:latin typeface="Arial"/>
                <a:cs typeface="Arial"/>
              </a:rPr>
              <a:t>componen</a:t>
            </a:r>
            <a:r>
              <a:rPr sz="2600" spc="-1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15" dirty="0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nl-NL" sz="2600" spc="-2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spc="-20" dirty="0">
                <a:solidFill>
                  <a:srgbClr val="C00000"/>
                </a:solidFill>
                <a:latin typeface="Arial"/>
                <a:cs typeface="Arial"/>
              </a:rPr>
              <a:t>route</a:t>
            </a:r>
            <a:r>
              <a:rPr lang="nl-NL" sz="2600" spc="-20" dirty="0">
                <a:solidFill>
                  <a:srgbClr val="C00000"/>
                </a:solidFill>
                <a:latin typeface="Arial"/>
                <a:cs typeface="Arial"/>
              </a:rPr>
              <a:t>!</a:t>
            </a:r>
            <a:endParaRPr sz="26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7021" y="2930655"/>
            <a:ext cx="5286375" cy="3621404"/>
          </a:xfrm>
          <a:custGeom>
            <a:avLst/>
            <a:gdLst/>
            <a:ahLst/>
            <a:cxnLst/>
            <a:rect l="l" t="t" r="r" b="b"/>
            <a:pathLst>
              <a:path w="5286375" h="3621404">
                <a:moveTo>
                  <a:pt x="0" y="3621023"/>
                </a:moveTo>
                <a:lnTo>
                  <a:pt x="5285993" y="3621023"/>
                </a:lnTo>
                <a:lnTo>
                  <a:pt x="5285993" y="0"/>
                </a:lnTo>
                <a:lnTo>
                  <a:pt x="0" y="0"/>
                </a:lnTo>
                <a:lnTo>
                  <a:pt x="0" y="36210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51687" y="2925327"/>
            <a:ext cx="5297170" cy="3630929"/>
          </a:xfrm>
          <a:custGeom>
            <a:avLst/>
            <a:gdLst/>
            <a:ahLst/>
            <a:cxnLst/>
            <a:rect l="l" t="t" r="r" b="b"/>
            <a:pathLst>
              <a:path w="5297170" h="3630929">
                <a:moveTo>
                  <a:pt x="5293613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3628637"/>
                </a:lnTo>
                <a:lnTo>
                  <a:pt x="2285" y="3630923"/>
                </a:lnTo>
                <a:lnTo>
                  <a:pt x="5293613" y="3630923"/>
                </a:lnTo>
                <a:lnTo>
                  <a:pt x="5296661" y="3628637"/>
                </a:lnTo>
                <a:lnTo>
                  <a:pt x="5296661" y="3626351"/>
                </a:lnTo>
                <a:lnTo>
                  <a:pt x="10667" y="3626351"/>
                </a:lnTo>
                <a:lnTo>
                  <a:pt x="5333" y="3621017"/>
                </a:lnTo>
                <a:lnTo>
                  <a:pt x="10667" y="3621017"/>
                </a:lnTo>
                <a:lnTo>
                  <a:pt x="10667" y="10667"/>
                </a:lnTo>
                <a:lnTo>
                  <a:pt x="5333" y="10667"/>
                </a:lnTo>
                <a:lnTo>
                  <a:pt x="10667" y="5333"/>
                </a:lnTo>
                <a:lnTo>
                  <a:pt x="5296661" y="5333"/>
                </a:lnTo>
                <a:lnTo>
                  <a:pt x="5296661" y="2285"/>
                </a:lnTo>
                <a:lnTo>
                  <a:pt x="5293613" y="0"/>
                </a:lnTo>
                <a:close/>
              </a:path>
              <a:path w="5297170" h="3630929">
                <a:moveTo>
                  <a:pt x="10667" y="3621017"/>
                </a:moveTo>
                <a:lnTo>
                  <a:pt x="5333" y="3621017"/>
                </a:lnTo>
                <a:lnTo>
                  <a:pt x="10667" y="3626351"/>
                </a:lnTo>
                <a:lnTo>
                  <a:pt x="10667" y="3621017"/>
                </a:lnTo>
                <a:close/>
              </a:path>
              <a:path w="5297170" h="3630929">
                <a:moveTo>
                  <a:pt x="5285993" y="3621017"/>
                </a:moveTo>
                <a:lnTo>
                  <a:pt x="10667" y="3621017"/>
                </a:lnTo>
                <a:lnTo>
                  <a:pt x="10667" y="3626351"/>
                </a:lnTo>
                <a:lnTo>
                  <a:pt x="5285993" y="3626351"/>
                </a:lnTo>
                <a:lnTo>
                  <a:pt x="5285993" y="3621017"/>
                </a:lnTo>
                <a:close/>
              </a:path>
              <a:path w="5297170" h="3630929">
                <a:moveTo>
                  <a:pt x="5285993" y="5333"/>
                </a:moveTo>
                <a:lnTo>
                  <a:pt x="5285993" y="3626351"/>
                </a:lnTo>
                <a:lnTo>
                  <a:pt x="5291327" y="3621017"/>
                </a:lnTo>
                <a:lnTo>
                  <a:pt x="5296661" y="3621017"/>
                </a:lnTo>
                <a:lnTo>
                  <a:pt x="5296661" y="10667"/>
                </a:lnTo>
                <a:lnTo>
                  <a:pt x="5291327" y="10667"/>
                </a:lnTo>
                <a:lnTo>
                  <a:pt x="5285993" y="5333"/>
                </a:lnTo>
                <a:close/>
              </a:path>
              <a:path w="5297170" h="3630929">
                <a:moveTo>
                  <a:pt x="5296661" y="3621017"/>
                </a:moveTo>
                <a:lnTo>
                  <a:pt x="5291327" y="3621017"/>
                </a:lnTo>
                <a:lnTo>
                  <a:pt x="5285993" y="3626351"/>
                </a:lnTo>
                <a:lnTo>
                  <a:pt x="5296661" y="3626351"/>
                </a:lnTo>
                <a:lnTo>
                  <a:pt x="5296661" y="3621017"/>
                </a:lnTo>
                <a:close/>
              </a:path>
              <a:path w="5297170" h="3630929">
                <a:moveTo>
                  <a:pt x="10667" y="5333"/>
                </a:moveTo>
                <a:lnTo>
                  <a:pt x="5333" y="10667"/>
                </a:lnTo>
                <a:lnTo>
                  <a:pt x="10667" y="10667"/>
                </a:lnTo>
                <a:lnTo>
                  <a:pt x="10667" y="5333"/>
                </a:lnTo>
                <a:close/>
              </a:path>
              <a:path w="5297170" h="3630929">
                <a:moveTo>
                  <a:pt x="5285993" y="5333"/>
                </a:moveTo>
                <a:lnTo>
                  <a:pt x="10667" y="5333"/>
                </a:lnTo>
                <a:lnTo>
                  <a:pt x="10667" y="10667"/>
                </a:lnTo>
                <a:lnTo>
                  <a:pt x="5285993" y="10667"/>
                </a:lnTo>
                <a:lnTo>
                  <a:pt x="5285993" y="5333"/>
                </a:lnTo>
                <a:close/>
              </a:path>
              <a:path w="5297170" h="3630929">
                <a:moveTo>
                  <a:pt x="5296661" y="5333"/>
                </a:moveTo>
                <a:lnTo>
                  <a:pt x="5285993" y="5333"/>
                </a:lnTo>
                <a:lnTo>
                  <a:pt x="5291327" y="10667"/>
                </a:lnTo>
                <a:lnTo>
                  <a:pt x="5296661" y="10667"/>
                </a:lnTo>
                <a:lnTo>
                  <a:pt x="5296661" y="5333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53563" y="3420621"/>
            <a:ext cx="5139055" cy="3621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ity'</a:t>
            </a:r>
            <a:r>
              <a:rPr sz="1700" spc="5" dirty="0">
                <a:latin typeface="Consolas"/>
                <a:cs typeface="Consolas"/>
              </a:rPr>
              <a:t>,</a:t>
            </a:r>
            <a:endParaRPr sz="1700">
              <a:latin typeface="Consolas"/>
              <a:cs typeface="Consolas"/>
            </a:endParaRPr>
          </a:p>
          <a:p>
            <a:pPr indent="635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i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City&lt;/h1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…`</a:t>
            </a:r>
            <a:endParaRPr sz="17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tComponent{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42580" y="5133156"/>
            <a:ext cx="2423795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CityEdi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99637" y="3420621"/>
            <a:ext cx="4993640" cy="3621404"/>
          </a:xfrm>
          <a:custGeom>
            <a:avLst/>
            <a:gdLst/>
            <a:ahLst/>
            <a:cxnLst/>
            <a:rect l="l" t="t" r="r" b="b"/>
            <a:pathLst>
              <a:path w="4993640" h="3621404">
                <a:moveTo>
                  <a:pt x="0" y="3621023"/>
                </a:moveTo>
                <a:lnTo>
                  <a:pt x="4993507" y="3621023"/>
                </a:lnTo>
                <a:lnTo>
                  <a:pt x="4993507" y="0"/>
                </a:lnTo>
                <a:lnTo>
                  <a:pt x="0" y="0"/>
                </a:lnTo>
                <a:lnTo>
                  <a:pt x="0" y="36210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95065" y="3416055"/>
            <a:ext cx="4997450" cy="3630929"/>
          </a:xfrm>
          <a:custGeom>
            <a:avLst/>
            <a:gdLst/>
            <a:ahLst/>
            <a:cxnLst/>
            <a:rect l="l" t="t" r="r" b="b"/>
            <a:pathLst>
              <a:path w="4997450" h="3630929">
                <a:moveTo>
                  <a:pt x="4997318" y="0"/>
                </a:moveTo>
                <a:lnTo>
                  <a:pt x="2285" y="0"/>
                </a:lnTo>
                <a:lnTo>
                  <a:pt x="0" y="2285"/>
                </a:lnTo>
                <a:lnTo>
                  <a:pt x="0" y="3628637"/>
                </a:lnTo>
                <a:lnTo>
                  <a:pt x="2285" y="3630923"/>
                </a:lnTo>
                <a:lnTo>
                  <a:pt x="4997318" y="3630923"/>
                </a:lnTo>
                <a:lnTo>
                  <a:pt x="4997318" y="3625589"/>
                </a:lnTo>
                <a:lnTo>
                  <a:pt x="9905" y="3625589"/>
                </a:lnTo>
                <a:lnTo>
                  <a:pt x="4571" y="3620255"/>
                </a:lnTo>
                <a:lnTo>
                  <a:pt x="9905" y="3620255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4571"/>
                </a:lnTo>
                <a:lnTo>
                  <a:pt x="4997318" y="4571"/>
                </a:lnTo>
                <a:lnTo>
                  <a:pt x="4997318" y="0"/>
                </a:lnTo>
                <a:close/>
              </a:path>
              <a:path w="4997450" h="3630929">
                <a:moveTo>
                  <a:pt x="9905" y="3620255"/>
                </a:moveTo>
                <a:lnTo>
                  <a:pt x="4571" y="3620255"/>
                </a:lnTo>
                <a:lnTo>
                  <a:pt x="9905" y="3625589"/>
                </a:lnTo>
                <a:lnTo>
                  <a:pt x="9905" y="3620255"/>
                </a:lnTo>
                <a:close/>
              </a:path>
              <a:path w="4997450" h="3630929">
                <a:moveTo>
                  <a:pt x="4997318" y="3620255"/>
                </a:moveTo>
                <a:lnTo>
                  <a:pt x="9905" y="3620255"/>
                </a:lnTo>
                <a:lnTo>
                  <a:pt x="9905" y="3625589"/>
                </a:lnTo>
                <a:lnTo>
                  <a:pt x="4997318" y="3625589"/>
                </a:lnTo>
                <a:lnTo>
                  <a:pt x="4997318" y="3620255"/>
                </a:lnTo>
                <a:close/>
              </a:path>
              <a:path w="4997450" h="3630929">
                <a:moveTo>
                  <a:pt x="9905" y="4571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4571"/>
                </a:lnTo>
                <a:close/>
              </a:path>
              <a:path w="4997450" h="3630929">
                <a:moveTo>
                  <a:pt x="4997318" y="4571"/>
                </a:moveTo>
                <a:lnTo>
                  <a:pt x="9905" y="4571"/>
                </a:lnTo>
                <a:lnTo>
                  <a:pt x="9905" y="9905"/>
                </a:lnTo>
                <a:lnTo>
                  <a:pt x="4997318" y="9905"/>
                </a:lnTo>
                <a:lnTo>
                  <a:pt x="4997318" y="457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142630" y="3027761"/>
            <a:ext cx="5906135" cy="74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city.edit.component.ts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ts val="1914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angular/core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2654935">
              <a:lnSpc>
                <a:spcPts val="1914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city.detail.component.ts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42604" y="3817193"/>
            <a:ext cx="242443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 marR="5080" indent="-360680">
              <a:lnSpc>
                <a:spcPct val="1016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'edit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700" spc="-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`&lt;h1&gt;Ed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85248" y="3782142"/>
            <a:ext cx="4942205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</a:t>
            </a:r>
            <a:r>
              <a:rPr sz="1700" spc="5" dirty="0">
                <a:latin typeface="Consolas"/>
                <a:cs typeface="Consolas"/>
              </a:rPr>
              <a:t>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lang="nl-NL" sz="1700" spc="-5" dirty="0">
                <a:solidFill>
                  <a:srgbClr val="008000"/>
                </a:solidFill>
                <a:latin typeface="Consolas"/>
                <a:cs typeface="Consolas"/>
              </a:rPr>
              <a:t>@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angular/core'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85172" y="4307922"/>
            <a:ext cx="446151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@Component({</a:t>
            </a:r>
            <a:endParaRPr sz="1700">
              <a:latin typeface="Consolas"/>
              <a:cs typeface="Consolas"/>
            </a:endParaRPr>
          </a:p>
          <a:p>
            <a:pPr marL="372745" marR="5080">
              <a:lnSpc>
                <a:spcPct val="101499"/>
              </a:lnSpc>
              <a:spcBef>
                <a:spcPts val="5"/>
              </a:spcBef>
            </a:pPr>
            <a:r>
              <a:rPr sz="1700" spc="-5" dirty="0">
                <a:latin typeface="Consolas"/>
                <a:cs typeface="Consolas"/>
              </a:rPr>
              <a:t>selector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'detail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  </a:t>
            </a:r>
            <a:r>
              <a:rPr sz="1700" spc="-5" dirty="0">
                <a:latin typeface="Consolas"/>
                <a:cs typeface="Consolas"/>
              </a:rPr>
              <a:t>template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`&lt;h1&gt;Detai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l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City&lt;/h1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&gt;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…`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85148" y="5623884"/>
            <a:ext cx="398272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CityDetailComponent{</a:t>
            </a:r>
            <a:endParaRPr sz="170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8.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Test</a:t>
            </a:r>
            <a:r>
              <a:rPr lang="nl-NL" spc="15" dirty="0"/>
              <a:t> </a:t>
            </a:r>
            <a:r>
              <a:rPr lang="nl-NL" spc="15" dirty="0" err="1"/>
              <a:t>it</a:t>
            </a:r>
            <a:r>
              <a:rPr lang="nl-NL" spc="15" dirty="0"/>
              <a:t>!</a:t>
            </a:r>
            <a:endParaRPr spc="15" dirty="0"/>
          </a:p>
        </p:txBody>
      </p:sp>
      <p:sp>
        <p:nvSpPr>
          <p:cNvPr id="3" name="object 3"/>
          <p:cNvSpPr/>
          <p:nvPr/>
        </p:nvSpPr>
        <p:spPr>
          <a:xfrm>
            <a:off x="2904628" y="1478289"/>
            <a:ext cx="853433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3508" y="1584969"/>
            <a:ext cx="6400799" cy="5562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63508" y="2141229"/>
            <a:ext cx="8496300" cy="228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3508" y="4427220"/>
            <a:ext cx="6400799" cy="18364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827135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>
              <a:lnSpc>
                <a:spcPct val="100000"/>
              </a:lnSpc>
              <a:spcBef>
                <a:spcPts val="1155"/>
              </a:spcBef>
              <a:tabLst>
                <a:tab pos="3630295" algn="l"/>
              </a:tabLst>
            </a:pPr>
            <a:r>
              <a:rPr lang="en-US" sz="1950" b="1" spc="-20" dirty="0">
                <a:latin typeface="Verdana"/>
                <a:cs typeface="Verdana"/>
              </a:rPr>
              <a:t>See 7a + 7b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62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750" b="1" dirty="0">
                <a:latin typeface="Arial"/>
                <a:cs typeface="Arial"/>
              </a:rPr>
              <a:t>Oefening….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3536" y="4153205"/>
            <a:ext cx="7433309" cy="1292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950" b="1" spc="-5" dirty="0">
                <a:latin typeface="Verdana"/>
                <a:cs typeface="Verdana"/>
              </a:rPr>
              <a:t>Routeparameters</a:t>
            </a:r>
            <a:endParaRPr sz="59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350" spc="10" dirty="0">
                <a:latin typeface="Verdana"/>
                <a:cs typeface="Verdana"/>
              </a:rPr>
              <a:t>Maste</a:t>
            </a:r>
            <a:r>
              <a:rPr sz="2350" spc="-15" dirty="0">
                <a:latin typeface="Verdana"/>
                <a:cs typeface="Verdana"/>
              </a:rPr>
              <a:t>r</a:t>
            </a:r>
            <a:r>
              <a:rPr sz="2350" spc="5" dirty="0">
                <a:latin typeface="Verdana"/>
                <a:cs typeface="Verdana"/>
              </a:rPr>
              <a:t>-Detail</a:t>
            </a:r>
            <a:r>
              <a:rPr sz="2350" spc="28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views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spc="10" dirty="0">
                <a:latin typeface="Verdana"/>
                <a:cs typeface="Verdana"/>
              </a:rPr>
              <a:t>en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Verdana"/>
                <a:cs typeface="Verdana"/>
              </a:rPr>
              <a:t>–</a:t>
            </a:r>
            <a:r>
              <a:rPr sz="2350" spc="10" dirty="0">
                <a:latin typeface="Verdana"/>
                <a:cs typeface="Verdana"/>
              </a:rPr>
              <a:t>a</a:t>
            </a:r>
            <a:r>
              <a:rPr sz="2350" spc="5" dirty="0">
                <a:latin typeface="Verdana"/>
                <a:cs typeface="Verdana"/>
              </a:rPr>
              <a:t>pplications</a:t>
            </a:r>
            <a:endParaRPr sz="2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lang="nl-NL" spc="15" dirty="0" err="1"/>
              <a:t>Create</a:t>
            </a:r>
            <a:r>
              <a:rPr lang="nl-NL" spc="15" dirty="0"/>
              <a:t> </a:t>
            </a:r>
            <a:r>
              <a:rPr spc="15" dirty="0" err="1"/>
              <a:t>Dynami</a:t>
            </a:r>
            <a:r>
              <a:rPr lang="nl-NL" spc="15" dirty="0"/>
              <a:t>c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routes</a:t>
            </a:r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1266520" y="1612623"/>
            <a:ext cx="8831580" cy="415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20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Target</a:t>
            </a:r>
            <a:r>
              <a:rPr sz="20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sz="2000" spc="1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0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separate</a:t>
            </a:r>
            <a:r>
              <a:rPr sz="200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00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detailpag</a:t>
            </a:r>
            <a:r>
              <a:rPr lang="nl-NL" sz="200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sz="200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000" spc="-3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sz="200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000" spc="-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clients</a:t>
            </a:r>
            <a:r>
              <a:rPr sz="20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sz="2000" spc="1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0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</a:t>
            </a:r>
            <a:r>
              <a:rPr lang="nl-NL" sz="200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sz="20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  <a:r>
              <a:rPr sz="200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000" spc="-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etc</a:t>
            </a:r>
            <a:r>
              <a:rPr lang="en-NL" sz="20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  <a:endParaRPr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marR="5080">
              <a:lnSpc>
                <a:spcPct val="149500"/>
              </a:lnSpc>
            </a:pPr>
            <a:r>
              <a:rPr lang="nl-NL" sz="200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</a:t>
            </a:r>
            <a:r>
              <a:rPr sz="200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00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route</a:t>
            </a:r>
            <a:r>
              <a:rPr sz="200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sz="2000" spc="18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2000" spc="18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sz="2000" b="1" spc="-2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/cities/</a:t>
            </a:r>
            <a:r>
              <a:rPr sz="2000" b="1" spc="-25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sz="20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215"/>
              </a:spcBef>
            </a:pPr>
            <a:r>
              <a:rPr lang="nl-NL" sz="2400" b="1" u="sng" spc="-1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Steps</a:t>
            </a:r>
            <a:r>
              <a:rPr sz="2400" b="1" u="sng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sz="2400" b="1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382905" indent="-370205">
              <a:lnSpc>
                <a:spcPct val="100000"/>
              </a:lnSpc>
              <a:buFont typeface="Verdana"/>
              <a:buAutoNum type="arabicPeriod"/>
              <a:tabLst>
                <a:tab pos="383540" algn="l"/>
              </a:tabLst>
            </a:pPr>
            <a:r>
              <a:rPr lang="nl-NL" sz="2150" dirty="0">
                <a:latin typeface="Verdana"/>
                <a:cs typeface="Verdana"/>
              </a:rPr>
              <a:t>Change</a:t>
            </a:r>
            <a:r>
              <a:rPr sz="2150" spc="175" dirty="0">
                <a:latin typeface="Times New Roman"/>
                <a:cs typeface="Times New Roman"/>
              </a:rPr>
              <a:t> </a:t>
            </a:r>
            <a:r>
              <a:rPr sz="2150" spc="-5" dirty="0" err="1">
                <a:solidFill>
                  <a:srgbClr val="FF0000"/>
                </a:solidFill>
                <a:latin typeface="Courier New"/>
                <a:cs typeface="Courier New"/>
              </a:rPr>
              <a:t>app.routes.t</a:t>
            </a:r>
            <a:r>
              <a:rPr sz="2150" dirty="0" err="1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150" spc="2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and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Verdana"/>
                <a:cs typeface="Verdana"/>
              </a:rPr>
              <a:t>h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-5" dirty="0">
                <a:latin typeface="Verdana"/>
                <a:cs typeface="Verdana"/>
              </a:rPr>
              <a:t>perlink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 err="1">
                <a:latin typeface="Verdana"/>
                <a:cs typeface="Verdana"/>
              </a:rPr>
              <a:t>pag</a:t>
            </a:r>
            <a:r>
              <a:rPr lang="nl-NL" sz="2150" spc="-5" dirty="0">
                <a:latin typeface="Verdana"/>
                <a:cs typeface="Verdana"/>
              </a:rPr>
              <a:t>e</a:t>
            </a:r>
            <a:endParaRPr sz="2150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8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lang="nl-NL" sz="2150" spc="-5" dirty="0">
                <a:latin typeface="Verdana"/>
                <a:cs typeface="Verdana"/>
              </a:rPr>
              <a:t>Import</a:t>
            </a:r>
            <a:r>
              <a:rPr sz="2150" spc="220" dirty="0">
                <a:latin typeface="Times New Roman"/>
                <a:cs typeface="Times New Roman"/>
              </a:rPr>
              <a:t> </a:t>
            </a:r>
            <a:r>
              <a:rPr sz="2150" spc="-5" dirty="0" err="1">
                <a:solidFill>
                  <a:srgbClr val="FF0000"/>
                </a:solidFill>
                <a:latin typeface="Courier New"/>
                <a:cs typeface="Courier New"/>
              </a:rPr>
              <a:t>ActivatedRout</a:t>
            </a:r>
            <a:r>
              <a:rPr sz="2150" dirty="0" err="1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i</a:t>
            </a:r>
            <a:r>
              <a:rPr sz="2150" dirty="0">
                <a:latin typeface="Verdana"/>
                <a:cs typeface="Verdana"/>
              </a:rPr>
              <a:t>n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lang="nl-NL" sz="2150" spc="-5" dirty="0" err="1">
                <a:latin typeface="Verdana"/>
                <a:cs typeface="Verdana"/>
              </a:rPr>
              <a:t>the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detai</a:t>
            </a:r>
            <a:r>
              <a:rPr sz="2150" dirty="0">
                <a:latin typeface="Verdana"/>
                <a:cs typeface="Verdana"/>
              </a:rPr>
              <a:t>l</a:t>
            </a:r>
            <a:r>
              <a:rPr sz="2150" spc="215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component</a:t>
            </a:r>
            <a:endParaRPr lang="nl-NL" sz="2150" spc="-5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825"/>
              </a:spcBef>
              <a:buFont typeface="Verdana"/>
              <a:buAutoNum type="arabicPeriod"/>
              <a:tabLst>
                <a:tab pos="383540" algn="l"/>
              </a:tabLst>
            </a:pPr>
            <a:r>
              <a:rPr lang="en-US" sz="2150" spc="-5" dirty="0">
                <a:latin typeface="Verdana"/>
                <a:cs typeface="Verdana"/>
              </a:rPr>
              <a:t>Add detail component to </a:t>
            </a:r>
            <a:r>
              <a:rPr lang="en-US" sz="2150" spc="-5" dirty="0" err="1">
                <a:latin typeface="Verdana"/>
                <a:cs typeface="Verdana"/>
              </a:rPr>
              <a:t>app.module.ts</a:t>
            </a:r>
            <a:endParaRPr sz="2150" dirty="0">
              <a:latin typeface="Verdana"/>
              <a:cs typeface="Verdana"/>
            </a:endParaRPr>
          </a:p>
          <a:p>
            <a:pPr marL="382905" indent="-370205">
              <a:lnSpc>
                <a:spcPct val="100000"/>
              </a:lnSpc>
              <a:spcBef>
                <a:spcPts val="1820"/>
              </a:spcBef>
              <a:buFont typeface="Verdana"/>
              <a:buAutoNum type="arabicPeriod"/>
              <a:tabLst>
                <a:tab pos="383540" algn="l"/>
                <a:tab pos="3841750" algn="l"/>
              </a:tabLst>
            </a:pPr>
            <a:r>
              <a:rPr lang="en-GB" sz="2150" dirty="0">
                <a:latin typeface="Verdana"/>
                <a:cs typeface="Verdana"/>
              </a:rPr>
              <a:t>Write</a:t>
            </a:r>
            <a:r>
              <a:rPr sz="2150" spc="19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Verdana"/>
                <a:cs typeface="Verdana"/>
              </a:rPr>
              <a:t>h</a:t>
            </a:r>
            <a:r>
              <a:rPr sz="2150" dirty="0">
                <a:latin typeface="Verdana"/>
                <a:cs typeface="Verdana"/>
              </a:rPr>
              <a:t>y</a:t>
            </a:r>
            <a:r>
              <a:rPr sz="2150" spc="-5" dirty="0">
                <a:latin typeface="Verdana"/>
                <a:cs typeface="Verdana"/>
              </a:rPr>
              <a:t>perlink</a:t>
            </a:r>
            <a:r>
              <a:rPr sz="2150" dirty="0">
                <a:latin typeface="Verdana"/>
                <a:cs typeface="Verdana"/>
              </a:rPr>
              <a:t>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lang="nl-NL" sz="2150" dirty="0">
                <a:latin typeface="Verdana"/>
                <a:cs typeface="Verdana"/>
              </a:rPr>
              <a:t>as</a:t>
            </a:r>
            <a:r>
              <a:rPr sz="2150" spc="200" dirty="0"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2150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lang="nl-NL" sz="2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50" spc="-5" dirty="0">
                <a:solidFill>
                  <a:srgbClr val="FF0000"/>
                </a:solidFill>
                <a:latin typeface="Courier New"/>
                <a:cs typeface="Courier New"/>
              </a:rPr>
              <a:t>[routerLink]=…</a:t>
            </a:r>
            <a:r>
              <a:rPr sz="2150" dirty="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sz="2150" spc="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nl-NL" sz="2150" dirty="0" err="1">
                <a:latin typeface="Verdana"/>
                <a:cs typeface="Verdana"/>
              </a:rPr>
              <a:t>with</a:t>
            </a:r>
            <a:r>
              <a:rPr sz="2150" spc="210" dirty="0">
                <a:latin typeface="Times New Roman"/>
                <a:cs typeface="Times New Roman"/>
              </a:rPr>
              <a:t> </a:t>
            </a:r>
            <a:r>
              <a:rPr sz="2150" spc="-5" dirty="0">
                <a:latin typeface="Verdana"/>
                <a:cs typeface="Verdana"/>
              </a:rPr>
              <a:t>pa</a:t>
            </a:r>
            <a:r>
              <a:rPr sz="2150" spc="-35" dirty="0">
                <a:latin typeface="Verdana"/>
                <a:cs typeface="Verdana"/>
              </a:rPr>
              <a:t>r</a:t>
            </a:r>
            <a:r>
              <a:rPr sz="2150" spc="-5" dirty="0">
                <a:latin typeface="Verdana"/>
                <a:cs typeface="Verdana"/>
              </a:rPr>
              <a:t>ameter</a:t>
            </a:r>
            <a:endParaRPr sz="21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0" dirty="0"/>
              <a:t>1.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nl-NL" spc="15" dirty="0"/>
              <a:t>Change a</a:t>
            </a:r>
            <a:r>
              <a:rPr spc="15" dirty="0" err="1"/>
              <a:t>pp.routes.ts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469124" y="1521646"/>
            <a:ext cx="5630176" cy="3526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300" i="1" spc="-1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6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300" i="1" spc="-10" dirty="0">
                <a:solidFill>
                  <a:srgbClr val="46C249"/>
                </a:solidFill>
                <a:latin typeface="Consolas"/>
                <a:cs typeface="Consolas"/>
              </a:rPr>
              <a:t>app.routes.ts</a:t>
            </a:r>
            <a:endParaRPr sz="1300" dirty="0">
              <a:latin typeface="Consolas"/>
              <a:cs typeface="Consolas"/>
            </a:endParaRPr>
          </a:p>
          <a:p>
            <a:pPr marL="12700" marR="1366520">
              <a:lnSpc>
                <a:spcPct val="149200"/>
              </a:lnSpc>
              <a:spcBef>
                <a:spcPts val="5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{Routes}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'@angular/router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300" spc="-10" dirty="0">
                <a:latin typeface="Consolas"/>
                <a:cs typeface="Consolas"/>
              </a:rPr>
              <a:t>;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lang="en-US"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 </a:t>
            </a:r>
            <a:r>
              <a:rPr sz="1300" spc="-10" dirty="0">
                <a:latin typeface="Consolas"/>
                <a:cs typeface="Consolas"/>
              </a:rPr>
              <a:t>{AppComponent}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"./app.component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 dirty="0">
              <a:latin typeface="Consolas"/>
              <a:cs typeface="Consolas"/>
            </a:endParaRPr>
          </a:p>
          <a:p>
            <a:pPr marL="12700" marR="5080">
              <a:lnSpc>
                <a:spcPct val="149200"/>
              </a:lnSpc>
              <a:spcBef>
                <a:spcPts val="5"/>
              </a:spcBef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{CityAddComponent}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"./city.add.component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;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lang="en-US" sz="1300" b="1" spc="-1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300" spc="-10" dirty="0">
                <a:latin typeface="Consolas"/>
                <a:cs typeface="Consolas"/>
              </a:rPr>
              <a:t>{CityDetailComponent}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"./city.detail.component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300" spc="-10" dirty="0">
                <a:latin typeface="Consolas"/>
                <a:cs typeface="Consolas"/>
              </a:rPr>
              <a:t>;</a:t>
            </a:r>
            <a:endParaRPr sz="13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3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0080"/>
                </a:solidFill>
                <a:latin typeface="Consolas"/>
                <a:cs typeface="Consolas"/>
              </a:rPr>
              <a:t>const</a:t>
            </a:r>
            <a:r>
              <a:rPr sz="13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b="1" spc="6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AppRoutes: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Routes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=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[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70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AppComponent},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'home</a:t>
            </a:r>
            <a:r>
              <a:rPr sz="13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AppComponent},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'add'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CityAddComponent},</a:t>
            </a:r>
            <a:endParaRPr sz="1300" dirty="0">
              <a:latin typeface="Consolas"/>
              <a:cs typeface="Consolas"/>
            </a:endParaRPr>
          </a:p>
          <a:p>
            <a:pPr marL="284480">
              <a:lnSpc>
                <a:spcPct val="100000"/>
              </a:lnSpc>
              <a:spcBef>
                <a:spcPts val="765"/>
              </a:spcBef>
            </a:pPr>
            <a:r>
              <a:rPr sz="1300" spc="-10" dirty="0">
                <a:latin typeface="Consolas"/>
                <a:cs typeface="Consolas"/>
              </a:rPr>
              <a:t>{path: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008000"/>
                </a:solidFill>
                <a:latin typeface="Consolas"/>
                <a:cs typeface="Consolas"/>
              </a:rPr>
              <a:t>'detail/:id</a:t>
            </a:r>
            <a:r>
              <a:rPr sz="1300" b="1" spc="-1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300" spc="-10" dirty="0">
                <a:latin typeface="Consolas"/>
                <a:cs typeface="Consolas"/>
              </a:rPr>
              <a:t>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component: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onsolas"/>
                <a:cs typeface="Consolas"/>
              </a:rPr>
              <a:t>CityDetailComponent}</a:t>
            </a:r>
            <a:endParaRPr sz="13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300" spc="-10" dirty="0">
                <a:latin typeface="Consolas"/>
                <a:cs typeface="Consolas"/>
              </a:rPr>
              <a:t>];</a:t>
            </a:r>
            <a:endParaRPr sz="1300" dirty="0">
              <a:latin typeface="Consolas"/>
              <a:cs typeface="Consola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640" y="4865373"/>
            <a:ext cx="544195" cy="1243965"/>
          </a:xfrm>
          <a:custGeom>
            <a:avLst/>
            <a:gdLst/>
            <a:ahLst/>
            <a:cxnLst/>
            <a:rect l="l" t="t" r="r" b="b"/>
            <a:pathLst>
              <a:path w="544195" h="1243964">
                <a:moveTo>
                  <a:pt x="407669" y="272033"/>
                </a:moveTo>
                <a:lnTo>
                  <a:pt x="135635" y="272033"/>
                </a:lnTo>
                <a:lnTo>
                  <a:pt x="135635" y="1243583"/>
                </a:lnTo>
                <a:lnTo>
                  <a:pt x="407669" y="1243583"/>
                </a:lnTo>
                <a:lnTo>
                  <a:pt x="407669" y="272033"/>
                </a:lnTo>
                <a:close/>
              </a:path>
              <a:path w="544195" h="1243964">
                <a:moveTo>
                  <a:pt x="272033" y="0"/>
                </a:moveTo>
                <a:lnTo>
                  <a:pt x="0" y="272033"/>
                </a:lnTo>
                <a:lnTo>
                  <a:pt x="544067" y="272033"/>
                </a:lnTo>
                <a:lnTo>
                  <a:pt x="2720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1928" y="1166500"/>
            <a:ext cx="2894330" cy="422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city.detail.component.ts</a:t>
            </a:r>
            <a:endParaRPr sz="1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1954" y="2305182"/>
            <a:ext cx="4169410" cy="1397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 dirty="0">
              <a:latin typeface="Consolas"/>
              <a:cs typeface="Consolas"/>
            </a:endParaRPr>
          </a:p>
          <a:p>
            <a:pPr marL="330835" marR="536575" indent="-635">
              <a:lnSpc>
                <a:spcPts val="1820"/>
              </a:lnSpc>
              <a:spcBef>
                <a:spcPts val="55"/>
              </a:spcBef>
            </a:pPr>
            <a:r>
              <a:rPr sz="1500" spc="5" dirty="0">
                <a:latin typeface="Consolas"/>
                <a:cs typeface="Consolas"/>
              </a:rPr>
              <a:t>selector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y‐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detail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`&lt;h1&gt;Cit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y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Detail&lt;/h1&gt;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ts val="1750"/>
              </a:lnSpc>
            </a:pP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&lt;h2&gt;Detail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voor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: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{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i</a:t>
            </a:r>
            <a:r>
              <a:rPr sz="1500" b="1" dirty="0">
                <a:solidFill>
                  <a:srgbClr val="FF0000"/>
                </a:solidFill>
                <a:latin typeface="Consolas"/>
                <a:cs typeface="Consolas"/>
              </a:rPr>
              <a:t>d</a:t>
            </a:r>
            <a:r>
              <a:rPr sz="15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}}&lt;/h2&gt;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51992" y="3916789"/>
            <a:ext cx="6718300" cy="2981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" marR="5080" indent="-318770">
              <a:lnSpc>
                <a:spcPct val="101000"/>
              </a:lnSpc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CityDetailComponen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OnInit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OnDestro</a:t>
            </a:r>
            <a:r>
              <a:rPr sz="1500" dirty="0">
                <a:latin typeface="Consolas"/>
                <a:cs typeface="Consolas"/>
              </a:rPr>
              <a:t>y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id: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strin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g</a:t>
            </a:r>
            <a:r>
              <a:rPr sz="1500" dirty="0">
                <a:latin typeface="Consolas"/>
                <a:cs typeface="Consolas"/>
              </a:rPr>
              <a:t>;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latin typeface="Consolas"/>
                <a:cs typeface="Consolas"/>
              </a:rPr>
              <a:t>currentCity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City;</a:t>
            </a:r>
            <a:endParaRPr sz="1500" dirty="0">
              <a:latin typeface="Consolas"/>
              <a:cs typeface="Consolas"/>
            </a:endParaRPr>
          </a:p>
          <a:p>
            <a:pPr marL="330835" marR="1598295">
              <a:lnSpc>
                <a:spcPct val="2013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constructor</a:t>
            </a:r>
            <a:r>
              <a:rPr sz="1500" dirty="0">
                <a:latin typeface="Consolas"/>
                <a:cs typeface="Consolas"/>
              </a:rPr>
              <a:t>(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privat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route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ActivatedRoute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649605">
              <a:lnSpc>
                <a:spcPct val="100000"/>
              </a:lnSpc>
              <a:spcBef>
                <a:spcPts val="15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route</a:t>
            </a: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params</a:t>
            </a:r>
            <a:endParaRPr sz="1500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latin typeface="Consolas"/>
                <a:cs typeface="Consolas"/>
              </a:rPr>
              <a:t>.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subscribe</a:t>
            </a:r>
            <a:r>
              <a:rPr sz="1500" spc="5" dirty="0">
                <a:latin typeface="Consolas"/>
                <a:cs typeface="Consolas"/>
              </a:rPr>
              <a:t>((id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any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=</a:t>
            </a:r>
            <a:r>
              <a:rPr sz="1500" dirty="0">
                <a:latin typeface="Consolas"/>
                <a:cs typeface="Consolas"/>
              </a:rPr>
              <a:t>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1286510">
              <a:lnSpc>
                <a:spcPct val="100000"/>
              </a:lnSpc>
              <a:spcBef>
                <a:spcPts val="10"/>
              </a:spcBef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.i</a:t>
            </a:r>
            <a:r>
              <a:rPr sz="1500" dirty="0">
                <a:latin typeface="Consolas"/>
                <a:cs typeface="Consolas"/>
              </a:rPr>
              <a:t>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id;</a:t>
            </a:r>
            <a:endParaRPr sz="1500" dirty="0">
              <a:latin typeface="Consolas"/>
              <a:cs typeface="Consolas"/>
            </a:endParaRPr>
          </a:p>
          <a:p>
            <a:pPr marL="967740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latin typeface="Consolas"/>
                <a:cs typeface="Consolas"/>
              </a:rPr>
              <a:t>});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ts val="3229"/>
              </a:lnSpc>
            </a:pPr>
            <a:r>
              <a:rPr spc="10" dirty="0"/>
              <a:t>2</a:t>
            </a:r>
            <a:r>
              <a:rPr lang="nl-NL" spc="10" dirty="0"/>
              <a:t>a</a:t>
            </a:r>
            <a:r>
              <a:rPr spc="10" dirty="0"/>
              <a:t>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Detail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20" dirty="0"/>
              <a:t>maken</a:t>
            </a:r>
          </a:p>
        </p:txBody>
      </p:sp>
      <p:sp>
        <p:nvSpPr>
          <p:cNvPr id="7" name="object 7"/>
          <p:cNvSpPr/>
          <p:nvPr/>
        </p:nvSpPr>
        <p:spPr>
          <a:xfrm>
            <a:off x="6644517" y="2116845"/>
            <a:ext cx="3755390" cy="1038860"/>
          </a:xfrm>
          <a:custGeom>
            <a:avLst/>
            <a:gdLst/>
            <a:ahLst/>
            <a:cxnLst/>
            <a:rect l="l" t="t" r="r" b="b"/>
            <a:pathLst>
              <a:path w="3755390" h="1038860">
                <a:moveTo>
                  <a:pt x="0" y="0"/>
                </a:moveTo>
                <a:lnTo>
                  <a:pt x="1889759" y="585977"/>
                </a:lnTo>
                <a:lnTo>
                  <a:pt x="1889759" y="1038605"/>
                </a:lnTo>
                <a:lnTo>
                  <a:pt x="3755135" y="1038605"/>
                </a:lnTo>
                <a:lnTo>
                  <a:pt x="3755135" y="391667"/>
                </a:lnTo>
                <a:lnTo>
                  <a:pt x="1889759" y="391667"/>
                </a:lnTo>
                <a:lnTo>
                  <a:pt x="0" y="0"/>
                </a:lnTo>
                <a:close/>
              </a:path>
              <a:path w="3755390" h="1038860">
                <a:moveTo>
                  <a:pt x="3755135" y="262127"/>
                </a:moveTo>
                <a:lnTo>
                  <a:pt x="1889759" y="262127"/>
                </a:lnTo>
                <a:lnTo>
                  <a:pt x="1889759" y="391667"/>
                </a:lnTo>
                <a:lnTo>
                  <a:pt x="3755135" y="391667"/>
                </a:lnTo>
                <a:lnTo>
                  <a:pt x="3755135" y="2621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53206" y="2378973"/>
            <a:ext cx="4346575" cy="2791460"/>
          </a:xfrm>
          <a:custGeom>
            <a:avLst/>
            <a:gdLst/>
            <a:ahLst/>
            <a:cxnLst/>
            <a:rect l="l" t="t" r="r" b="b"/>
            <a:pathLst>
              <a:path w="4346575" h="2791460">
                <a:moveTo>
                  <a:pt x="3258311" y="776477"/>
                </a:moveTo>
                <a:lnTo>
                  <a:pt x="2791967" y="776477"/>
                </a:lnTo>
                <a:lnTo>
                  <a:pt x="0" y="2791199"/>
                </a:lnTo>
                <a:lnTo>
                  <a:pt x="3258311" y="776477"/>
                </a:lnTo>
                <a:close/>
              </a:path>
              <a:path w="4346575" h="2791460">
                <a:moveTo>
                  <a:pt x="4346447" y="0"/>
                </a:moveTo>
                <a:lnTo>
                  <a:pt x="2481071" y="0"/>
                </a:lnTo>
                <a:lnTo>
                  <a:pt x="2481071" y="776477"/>
                </a:lnTo>
                <a:lnTo>
                  <a:pt x="4346447" y="776477"/>
                </a:lnTo>
                <a:lnTo>
                  <a:pt x="43464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50014" y="2682470"/>
            <a:ext cx="123190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Activat</a:t>
            </a:r>
            <a:r>
              <a:rPr sz="130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dRoute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29703" y="1614808"/>
          <a:ext cx="6231954" cy="503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2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76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90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impor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90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{RouteParams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"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@angular/router"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;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5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OLD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i="1" spc="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way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7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500" b="1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sz="1500" b="1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5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5" dirty="0">
                          <a:latin typeface="Consolas"/>
                          <a:cs typeface="Consolas"/>
                        </a:rPr>
                        <a:t>{ActivatedRoute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}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endParaRPr sz="15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500" b="1" spc="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'@angular/router</a:t>
                      </a:r>
                      <a:r>
                        <a:rPr sz="1500" b="1" spc="-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500" dirty="0">
                          <a:latin typeface="Consolas"/>
                          <a:cs typeface="Consolas"/>
                        </a:rPr>
                        <a:t>;</a:t>
                      </a:r>
                      <a:endParaRPr sz="15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5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nl-NL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DetailComponent</a:t>
            </a:r>
            <a:r>
              <a:rPr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NL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pc="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unsubscribe</a:t>
            </a:r>
            <a:endParaRPr spc="1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56825" y="1668789"/>
            <a:ext cx="8684260" cy="4954905"/>
          </a:xfrm>
          <a:custGeom>
            <a:avLst/>
            <a:gdLst/>
            <a:ahLst/>
            <a:cxnLst/>
            <a:rect l="l" t="t" r="r" b="b"/>
            <a:pathLst>
              <a:path w="8684260" h="4954905">
                <a:moveTo>
                  <a:pt x="8683751" y="0"/>
                </a:moveTo>
                <a:lnTo>
                  <a:pt x="0" y="0"/>
                </a:lnTo>
                <a:lnTo>
                  <a:pt x="0" y="4954523"/>
                </a:lnTo>
                <a:lnTo>
                  <a:pt x="8683751" y="4954523"/>
                </a:lnTo>
                <a:lnTo>
                  <a:pt x="8683751" y="4949183"/>
                </a:lnTo>
                <a:lnTo>
                  <a:pt x="9905" y="4949183"/>
                </a:lnTo>
                <a:lnTo>
                  <a:pt x="4571" y="4943849"/>
                </a:lnTo>
                <a:lnTo>
                  <a:pt x="9905" y="4943849"/>
                </a:lnTo>
                <a:lnTo>
                  <a:pt x="9905" y="9905"/>
                </a:lnTo>
                <a:lnTo>
                  <a:pt x="4571" y="9905"/>
                </a:lnTo>
                <a:lnTo>
                  <a:pt x="9905" y="5333"/>
                </a:lnTo>
                <a:lnTo>
                  <a:pt x="8683751" y="5333"/>
                </a:lnTo>
                <a:lnTo>
                  <a:pt x="8683751" y="0"/>
                </a:lnTo>
                <a:close/>
              </a:path>
              <a:path w="8684260" h="4954905">
                <a:moveTo>
                  <a:pt x="9905" y="4943849"/>
                </a:moveTo>
                <a:lnTo>
                  <a:pt x="4571" y="4943849"/>
                </a:lnTo>
                <a:lnTo>
                  <a:pt x="9905" y="4949183"/>
                </a:lnTo>
                <a:lnTo>
                  <a:pt x="9905" y="4943849"/>
                </a:lnTo>
                <a:close/>
              </a:path>
              <a:path w="8684260" h="4954905">
                <a:moveTo>
                  <a:pt x="8673080" y="4943849"/>
                </a:moveTo>
                <a:lnTo>
                  <a:pt x="9905" y="4943849"/>
                </a:lnTo>
                <a:lnTo>
                  <a:pt x="9905" y="4949183"/>
                </a:lnTo>
                <a:lnTo>
                  <a:pt x="8673080" y="4949183"/>
                </a:lnTo>
                <a:lnTo>
                  <a:pt x="8673080" y="4943849"/>
                </a:lnTo>
                <a:close/>
              </a:path>
              <a:path w="8684260" h="4954905">
                <a:moveTo>
                  <a:pt x="8673080" y="5333"/>
                </a:moveTo>
                <a:lnTo>
                  <a:pt x="8673080" y="4949183"/>
                </a:lnTo>
                <a:lnTo>
                  <a:pt x="8678414" y="4943849"/>
                </a:lnTo>
                <a:lnTo>
                  <a:pt x="8683751" y="4943849"/>
                </a:lnTo>
                <a:lnTo>
                  <a:pt x="8683751" y="9905"/>
                </a:lnTo>
                <a:lnTo>
                  <a:pt x="8678414" y="9905"/>
                </a:lnTo>
                <a:lnTo>
                  <a:pt x="8673080" y="5333"/>
                </a:lnTo>
                <a:close/>
              </a:path>
              <a:path w="8684260" h="4954905">
                <a:moveTo>
                  <a:pt x="8683751" y="4943849"/>
                </a:moveTo>
                <a:lnTo>
                  <a:pt x="8678414" y="4943849"/>
                </a:lnTo>
                <a:lnTo>
                  <a:pt x="8673080" y="4949183"/>
                </a:lnTo>
                <a:lnTo>
                  <a:pt x="8683751" y="4949183"/>
                </a:lnTo>
                <a:lnTo>
                  <a:pt x="8683751" y="4943849"/>
                </a:lnTo>
                <a:close/>
              </a:path>
              <a:path w="8684260" h="4954905">
                <a:moveTo>
                  <a:pt x="9905" y="5333"/>
                </a:moveTo>
                <a:lnTo>
                  <a:pt x="4571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8684260" h="4954905">
                <a:moveTo>
                  <a:pt x="8673080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8673080" y="9905"/>
                </a:lnTo>
                <a:lnTo>
                  <a:pt x="8673080" y="5333"/>
                </a:lnTo>
                <a:close/>
              </a:path>
              <a:path w="8684260" h="4954905">
                <a:moveTo>
                  <a:pt x="8683751" y="5333"/>
                </a:moveTo>
                <a:lnTo>
                  <a:pt x="8673080" y="5333"/>
                </a:lnTo>
                <a:lnTo>
                  <a:pt x="8678414" y="9905"/>
                </a:lnTo>
                <a:lnTo>
                  <a:pt x="8683751" y="9905"/>
                </a:lnTo>
                <a:lnTo>
                  <a:pt x="8683751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7000" y="1831219"/>
            <a:ext cx="3851275" cy="2661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C00000"/>
                </a:solidFill>
                <a:latin typeface="Consolas"/>
                <a:cs typeface="Consolas"/>
              </a:rPr>
              <a:t>ngOnInit()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NEW: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.su</a:t>
            </a:r>
            <a:r>
              <a:rPr sz="1500" dirty="0">
                <a:latin typeface="Consolas"/>
                <a:cs typeface="Consolas"/>
              </a:rPr>
              <a:t>b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.route.params</a:t>
            </a:r>
            <a:endParaRPr sz="1500" dirty="0">
              <a:latin typeface="Consolas"/>
              <a:cs typeface="Consolas"/>
            </a:endParaRPr>
          </a:p>
          <a:p>
            <a:pPr marL="967740" marR="5080" indent="-318770">
              <a:lnSpc>
                <a:spcPct val="151000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.subscribe((params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75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an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y</a:t>
            </a:r>
            <a:r>
              <a:rPr sz="1500" dirty="0">
                <a:latin typeface="Consolas"/>
                <a:cs typeface="Consolas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=&gt;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.i</a:t>
            </a:r>
            <a:r>
              <a:rPr sz="1500" dirty="0">
                <a:latin typeface="Consolas"/>
                <a:cs typeface="Consolas"/>
              </a:rPr>
              <a:t>d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params</a:t>
            </a:r>
            <a:r>
              <a:rPr sz="1500" dirty="0">
                <a:latin typeface="Consolas"/>
                <a:cs typeface="Consolas"/>
              </a:rPr>
              <a:t>[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'id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];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.nam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params[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'name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];</a:t>
            </a:r>
            <a:endParaRPr sz="1500" dirty="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latin typeface="Consolas"/>
                <a:cs typeface="Consolas"/>
              </a:rPr>
              <a:t>});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47026" y="4939383"/>
            <a:ext cx="8420100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C00000"/>
                </a:solidFill>
                <a:latin typeface="Consolas"/>
                <a:cs typeface="Consolas"/>
              </a:rPr>
              <a:t>ngOnDestroy()</a:t>
            </a:r>
            <a:r>
              <a:rPr sz="15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subscribed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mus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unsubscrib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befor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Angula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destroy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component.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2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Failure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coul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reat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memor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leak.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915"/>
              </a:spcBef>
            </a:pP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>
                <a:latin typeface="Consolas"/>
                <a:cs typeface="Consolas"/>
              </a:rPr>
              <a:t>.sub.unsubscribe();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6499737" y="3932691"/>
            <a:ext cx="1879600" cy="1213485"/>
          </a:xfrm>
          <a:custGeom>
            <a:avLst/>
            <a:gdLst/>
            <a:ahLst/>
            <a:cxnLst/>
            <a:rect l="l" t="t" r="r" b="b"/>
            <a:pathLst>
              <a:path w="1879600" h="1213485">
                <a:moveTo>
                  <a:pt x="790955" y="777233"/>
                </a:moveTo>
                <a:lnTo>
                  <a:pt x="324611" y="777233"/>
                </a:lnTo>
                <a:lnTo>
                  <a:pt x="0" y="1213097"/>
                </a:lnTo>
                <a:lnTo>
                  <a:pt x="790955" y="777233"/>
                </a:lnTo>
                <a:close/>
              </a:path>
              <a:path w="1879600" h="1213485">
                <a:moveTo>
                  <a:pt x="1879091" y="0"/>
                </a:moveTo>
                <a:lnTo>
                  <a:pt x="13715" y="0"/>
                </a:lnTo>
                <a:lnTo>
                  <a:pt x="13715" y="777233"/>
                </a:lnTo>
                <a:lnTo>
                  <a:pt x="1879091" y="777233"/>
                </a:lnTo>
                <a:lnTo>
                  <a:pt x="187909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13771" y="4241970"/>
            <a:ext cx="1064895" cy="17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b="1" spc="10" dirty="0">
                <a:solidFill>
                  <a:srgbClr val="FFFFFF"/>
                </a:solidFill>
                <a:latin typeface="Arial"/>
                <a:cs typeface="Arial"/>
              </a:rPr>
              <a:t>.unsubscribe()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/>
              <a:t>2</a:t>
            </a:r>
            <a:r>
              <a:rPr lang="nl-NL" spc="15" dirty="0"/>
              <a:t>b</a:t>
            </a:r>
            <a:r>
              <a:rPr spc="15" dirty="0"/>
              <a:t>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DetailComponent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0" dirty="0"/>
              <a:t>-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v</a:t>
            </a:r>
            <a:r>
              <a:rPr spc="15" dirty="0"/>
              <a:t>ariant</a:t>
            </a:r>
          </a:p>
        </p:txBody>
      </p:sp>
      <p:sp>
        <p:nvSpPr>
          <p:cNvPr id="3" name="object 3"/>
          <p:cNvSpPr/>
          <p:nvPr/>
        </p:nvSpPr>
        <p:spPr>
          <a:xfrm>
            <a:off x="1203079" y="2606811"/>
            <a:ext cx="9434830" cy="2861310"/>
          </a:xfrm>
          <a:custGeom>
            <a:avLst/>
            <a:gdLst/>
            <a:ahLst/>
            <a:cxnLst/>
            <a:rect l="l" t="t" r="r" b="b"/>
            <a:pathLst>
              <a:path w="9434830" h="2861310">
                <a:moveTo>
                  <a:pt x="9434321" y="0"/>
                </a:moveTo>
                <a:lnTo>
                  <a:pt x="0" y="0"/>
                </a:lnTo>
                <a:lnTo>
                  <a:pt x="0" y="2861309"/>
                </a:lnTo>
                <a:lnTo>
                  <a:pt x="9434321" y="2861309"/>
                </a:lnTo>
                <a:lnTo>
                  <a:pt x="9434321" y="2856731"/>
                </a:lnTo>
                <a:lnTo>
                  <a:pt x="9905" y="2856731"/>
                </a:lnTo>
                <a:lnTo>
                  <a:pt x="5333" y="2851397"/>
                </a:lnTo>
                <a:lnTo>
                  <a:pt x="9905" y="2851397"/>
                </a:lnTo>
                <a:lnTo>
                  <a:pt x="9905" y="9905"/>
                </a:lnTo>
                <a:lnTo>
                  <a:pt x="5333" y="9905"/>
                </a:lnTo>
                <a:lnTo>
                  <a:pt x="9905" y="5333"/>
                </a:lnTo>
                <a:lnTo>
                  <a:pt x="9434321" y="5333"/>
                </a:lnTo>
                <a:lnTo>
                  <a:pt x="9434321" y="0"/>
                </a:lnTo>
                <a:close/>
              </a:path>
              <a:path w="9434830" h="2861310">
                <a:moveTo>
                  <a:pt x="9905" y="2851397"/>
                </a:moveTo>
                <a:lnTo>
                  <a:pt x="5333" y="2851397"/>
                </a:lnTo>
                <a:lnTo>
                  <a:pt x="9905" y="2856731"/>
                </a:lnTo>
                <a:lnTo>
                  <a:pt x="9905" y="2851397"/>
                </a:lnTo>
                <a:close/>
              </a:path>
              <a:path w="9434830" h="2861310">
                <a:moveTo>
                  <a:pt x="9424412" y="2851397"/>
                </a:moveTo>
                <a:lnTo>
                  <a:pt x="9905" y="2851397"/>
                </a:lnTo>
                <a:lnTo>
                  <a:pt x="9905" y="2856731"/>
                </a:lnTo>
                <a:lnTo>
                  <a:pt x="9424412" y="2856731"/>
                </a:lnTo>
                <a:lnTo>
                  <a:pt x="9424412" y="2851397"/>
                </a:lnTo>
                <a:close/>
              </a:path>
              <a:path w="9434830" h="2861310">
                <a:moveTo>
                  <a:pt x="9424412" y="5333"/>
                </a:moveTo>
                <a:lnTo>
                  <a:pt x="9424412" y="2856731"/>
                </a:lnTo>
                <a:lnTo>
                  <a:pt x="9429746" y="2851397"/>
                </a:lnTo>
                <a:lnTo>
                  <a:pt x="9434321" y="2851397"/>
                </a:lnTo>
                <a:lnTo>
                  <a:pt x="9434321" y="9905"/>
                </a:lnTo>
                <a:lnTo>
                  <a:pt x="9429746" y="9905"/>
                </a:lnTo>
                <a:lnTo>
                  <a:pt x="9424412" y="5333"/>
                </a:lnTo>
                <a:close/>
              </a:path>
              <a:path w="9434830" h="2861310">
                <a:moveTo>
                  <a:pt x="9434321" y="2851397"/>
                </a:moveTo>
                <a:lnTo>
                  <a:pt x="9429746" y="2851397"/>
                </a:lnTo>
                <a:lnTo>
                  <a:pt x="9424412" y="2856731"/>
                </a:lnTo>
                <a:lnTo>
                  <a:pt x="9434321" y="2856731"/>
                </a:lnTo>
                <a:lnTo>
                  <a:pt x="9434321" y="2851397"/>
                </a:lnTo>
                <a:close/>
              </a:path>
              <a:path w="9434830" h="2861310">
                <a:moveTo>
                  <a:pt x="9905" y="5333"/>
                </a:moveTo>
                <a:lnTo>
                  <a:pt x="5333" y="9905"/>
                </a:lnTo>
                <a:lnTo>
                  <a:pt x="9905" y="9905"/>
                </a:lnTo>
                <a:lnTo>
                  <a:pt x="9905" y="5333"/>
                </a:lnTo>
                <a:close/>
              </a:path>
              <a:path w="9434830" h="2861310">
                <a:moveTo>
                  <a:pt x="9424412" y="5333"/>
                </a:moveTo>
                <a:lnTo>
                  <a:pt x="9905" y="5333"/>
                </a:lnTo>
                <a:lnTo>
                  <a:pt x="9905" y="9905"/>
                </a:lnTo>
                <a:lnTo>
                  <a:pt x="9424412" y="9905"/>
                </a:lnTo>
                <a:lnTo>
                  <a:pt x="9424412" y="5333"/>
                </a:lnTo>
                <a:close/>
              </a:path>
              <a:path w="9434830" h="2861310">
                <a:moveTo>
                  <a:pt x="9434321" y="5333"/>
                </a:moveTo>
                <a:lnTo>
                  <a:pt x="9424412" y="5333"/>
                </a:lnTo>
                <a:lnTo>
                  <a:pt x="9429746" y="9905"/>
                </a:lnTo>
                <a:lnTo>
                  <a:pt x="9434321" y="9905"/>
                </a:lnTo>
                <a:lnTo>
                  <a:pt x="9434321" y="5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774700" y="1571625"/>
            <a:ext cx="9863209" cy="3697067"/>
          </a:xfrm>
          <a:prstGeom prst="rect">
            <a:avLst/>
          </a:prstGeom>
        </p:spPr>
        <p:txBody>
          <a:bodyPr vert="horz" wrap="square" lIns="0" tIns="1146712" rIns="0" bIns="0" rtlCol="0">
            <a:spAutoFit/>
          </a:bodyPr>
          <a:lstStyle/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Wor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k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vi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Route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r‐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snapshot: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Sometime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we’r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intereste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futur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change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route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parameter.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2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All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nee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onc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have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provid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data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we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wan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provide.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In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this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case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Observabl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can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b</a:t>
            </a:r>
            <a:r>
              <a:rPr lang="nl-NL"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bi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overkill.</a:t>
            </a:r>
            <a:endParaRPr sz="1500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*snapshot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*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i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simpl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snapsho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representatio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of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th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activate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route.</a:t>
            </a:r>
            <a:endParaRPr lang="nl-NL" sz="1500" i="1" dirty="0">
              <a:latin typeface="Consolas"/>
              <a:cs typeface="Consolas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latin typeface="Consolas"/>
                <a:cs typeface="Consolas"/>
              </a:rPr>
              <a:t>.i</a:t>
            </a:r>
            <a:r>
              <a:rPr sz="1500" dirty="0" err="1">
                <a:latin typeface="Consolas"/>
                <a:cs typeface="Consolas"/>
              </a:rPr>
              <a:t>d</a:t>
            </a:r>
            <a:r>
              <a:rPr lang="nl-NL" sz="1500" dirty="0">
                <a:latin typeface="Consolas"/>
                <a:cs typeface="Consolas"/>
              </a:rPr>
              <a:t> 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500" spc="5" dirty="0" err="1">
                <a:latin typeface="Consolas"/>
                <a:cs typeface="Consolas"/>
              </a:rPr>
              <a:t>.route.snapshot.params</a:t>
            </a:r>
            <a:r>
              <a:rPr sz="1500" spc="-5" dirty="0">
                <a:latin typeface="Consolas"/>
                <a:cs typeface="Consolas"/>
              </a:rPr>
              <a:t>[</a:t>
            </a:r>
            <a:r>
              <a:rPr sz="1500" b="1" dirty="0">
                <a:solidFill>
                  <a:srgbClr val="008000"/>
                </a:solidFill>
                <a:latin typeface="Consolas"/>
                <a:cs typeface="Consolas"/>
              </a:rPr>
              <a:t>'id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spc="5" dirty="0">
                <a:latin typeface="Consolas"/>
                <a:cs typeface="Consolas"/>
              </a:rPr>
              <a:t>];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endParaRPr lang="nl-NL" sz="1500" spc="5" dirty="0">
              <a:latin typeface="Times New Roman"/>
              <a:cs typeface="Times New Roman"/>
            </a:endParaRPr>
          </a:p>
          <a:p>
            <a:pPr marL="1350010">
              <a:lnSpc>
                <a:spcPct val="100000"/>
              </a:lnSpc>
              <a:spcBef>
                <a:spcPts val="915"/>
              </a:spcBef>
            </a:pPr>
            <a:r>
              <a:rPr sz="1500" b="1" spc="5" dirty="0" err="1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 err="1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 err="1">
                <a:latin typeface="Consolas"/>
                <a:cs typeface="Consolas"/>
              </a:rPr>
              <a:t>.nam</a:t>
            </a:r>
            <a:r>
              <a:rPr sz="1500" dirty="0" err="1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spc="5" dirty="0">
                <a:latin typeface="Consolas"/>
                <a:cs typeface="Consolas"/>
              </a:rPr>
              <a:t>.route.snapshot.params</a:t>
            </a:r>
            <a:r>
              <a:rPr sz="1500" spc="-5" dirty="0">
                <a:latin typeface="Consolas"/>
                <a:cs typeface="Consolas"/>
              </a:rPr>
              <a:t>[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'name'</a:t>
            </a:r>
            <a:r>
              <a:rPr sz="1500" dirty="0">
                <a:latin typeface="Consolas"/>
                <a:cs typeface="Consolas"/>
              </a:rPr>
              <a:t>];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4016" y="1933141"/>
            <a:ext cx="3975735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Arial"/>
                <a:cs typeface="Arial"/>
              </a:rPr>
              <a:t>Usin</a:t>
            </a:r>
            <a:r>
              <a:rPr sz="3000" dirty="0">
                <a:latin typeface="Arial"/>
                <a:cs typeface="Arial"/>
              </a:rPr>
              <a:t>g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route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-5" dirty="0">
                <a:latin typeface="Arial"/>
                <a:cs typeface="Arial"/>
              </a:rPr>
              <a:t>napshots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</a:t>
            </a:r>
            <a:r>
              <a:rPr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pc="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</a:t>
            </a:r>
            <a:r>
              <a:rPr lang="nl-NL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</a:t>
            </a:r>
            <a:r>
              <a:rPr spc="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etai</a:t>
            </a:r>
            <a:r>
              <a:rPr spc="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</a:t>
            </a:r>
            <a:r>
              <a:rPr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spc="2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pc="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pc="26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app.</a:t>
            </a:r>
            <a:r>
              <a:rPr lang="nl-NL" spc="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spc="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odule</a:t>
            </a:r>
            <a:r>
              <a:rPr lang="nl-NL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.ts</a:t>
            </a:r>
            <a:endParaRPr spc="1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1979" y="2975909"/>
            <a:ext cx="865505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imports</a:t>
            </a:r>
            <a:endParaRPr sz="17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0934" y="2975909"/>
            <a:ext cx="385445" cy="245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1990" y="3765331"/>
            <a:ext cx="2663190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-5" dirty="0">
                <a:latin typeface="Consolas"/>
                <a:cs typeface="Consolas"/>
              </a:rPr>
              <a:t>declarations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>
              <a:latin typeface="Consolas"/>
              <a:cs typeface="Consolas"/>
            </a:endParaRPr>
          </a:p>
          <a:p>
            <a:pPr marL="371475" marR="5080">
              <a:lnSpc>
                <a:spcPct val="101499"/>
              </a:lnSpc>
              <a:spcBef>
                <a:spcPts val="5"/>
              </a:spcBef>
            </a:pPr>
            <a:r>
              <a:rPr sz="1700" spc="5" dirty="0">
                <a:latin typeface="Consolas"/>
                <a:cs typeface="Consolas"/>
              </a:rPr>
              <a:t>…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CityDetailComponent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-5" dirty="0">
                <a:latin typeface="Consolas"/>
                <a:cs typeface="Consolas"/>
              </a:rPr>
              <a:t>],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1978" y="4818404"/>
            <a:ext cx="1104265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499"/>
              </a:lnSpc>
            </a:pPr>
            <a:r>
              <a:rPr sz="1700" spc="-5" dirty="0">
                <a:latin typeface="Consolas"/>
                <a:cs typeface="Consolas"/>
              </a:rPr>
              <a:t>providers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bootstrap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0658" y="4818404"/>
            <a:ext cx="206375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[CityService],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[MainComponent]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1527" y="5344173"/>
            <a:ext cx="290449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})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clas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AppModul</a:t>
            </a:r>
            <a:r>
              <a:rPr sz="1700" spc="5" dirty="0">
                <a:latin typeface="Consolas"/>
                <a:cs typeface="Consolas"/>
              </a:rPr>
              <a:t>e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74342" y="3388623"/>
            <a:ext cx="6090285" cy="1049020"/>
          </a:xfrm>
          <a:custGeom>
            <a:avLst/>
            <a:gdLst/>
            <a:ahLst/>
            <a:cxnLst/>
            <a:rect l="l" t="t" r="r" b="b"/>
            <a:pathLst>
              <a:path w="6090284" h="1049020">
                <a:moveTo>
                  <a:pt x="6089903" y="0"/>
                </a:moveTo>
                <a:lnTo>
                  <a:pt x="4224527" y="0"/>
                </a:lnTo>
                <a:lnTo>
                  <a:pt x="4224527" y="453389"/>
                </a:lnTo>
                <a:lnTo>
                  <a:pt x="0" y="1048511"/>
                </a:lnTo>
                <a:lnTo>
                  <a:pt x="4224527" y="647699"/>
                </a:lnTo>
                <a:lnTo>
                  <a:pt x="6089903" y="647699"/>
                </a:lnTo>
                <a:lnTo>
                  <a:pt x="6089903" y="0"/>
                </a:lnTo>
                <a:close/>
              </a:path>
              <a:path w="6090284" h="1049020">
                <a:moveTo>
                  <a:pt x="6089903" y="647699"/>
                </a:moveTo>
                <a:lnTo>
                  <a:pt x="4224527" y="647699"/>
                </a:lnTo>
                <a:lnTo>
                  <a:pt x="4224527" y="777239"/>
                </a:lnTo>
                <a:lnTo>
                  <a:pt x="6089903" y="777239"/>
                </a:lnTo>
                <a:lnTo>
                  <a:pt x="6089903" y="6476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25824" y="2633481"/>
            <a:ext cx="4138929" cy="1532890"/>
          </a:xfrm>
          <a:custGeom>
            <a:avLst/>
            <a:gdLst/>
            <a:ahLst/>
            <a:cxnLst/>
            <a:rect l="l" t="t" r="r" b="b"/>
            <a:pathLst>
              <a:path w="4138929" h="1532889">
                <a:moveTo>
                  <a:pt x="0" y="0"/>
                </a:moveTo>
                <a:lnTo>
                  <a:pt x="2273045" y="1078991"/>
                </a:lnTo>
                <a:lnTo>
                  <a:pt x="2273045" y="1532381"/>
                </a:lnTo>
                <a:lnTo>
                  <a:pt x="4138421" y="1532381"/>
                </a:lnTo>
                <a:lnTo>
                  <a:pt x="4138421" y="884681"/>
                </a:lnTo>
                <a:lnTo>
                  <a:pt x="2273045" y="884681"/>
                </a:lnTo>
                <a:lnTo>
                  <a:pt x="0" y="0"/>
                </a:lnTo>
                <a:close/>
              </a:path>
              <a:path w="4138929" h="1532889">
                <a:moveTo>
                  <a:pt x="4138421" y="755141"/>
                </a:moveTo>
                <a:lnTo>
                  <a:pt x="2273045" y="755141"/>
                </a:lnTo>
                <a:lnTo>
                  <a:pt x="2273045" y="884681"/>
                </a:lnTo>
                <a:lnTo>
                  <a:pt x="4138421" y="884681"/>
                </a:lnTo>
                <a:lnTo>
                  <a:pt x="4138421" y="7551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60911" y="3692121"/>
            <a:ext cx="94043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endParaRPr sz="13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69327" y="1346279"/>
          <a:ext cx="7383804" cy="162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2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1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05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i="1" spc="-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-10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app.module.ts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26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…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8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i="1" spc="-5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/</a:t>
                      </a:r>
                      <a:r>
                        <a:rPr sz="1700" i="1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85" dirty="0">
                          <a:solidFill>
                            <a:srgbClr val="46C249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i="1" spc="-10" dirty="0">
                          <a:solidFill>
                            <a:srgbClr val="46C249"/>
                          </a:solidFill>
                          <a:latin typeface="Consolas"/>
                          <a:cs typeface="Consolas"/>
                        </a:rPr>
                        <a:t>Components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572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spc="-1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impor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9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Consolas"/>
                          <a:cs typeface="Consolas"/>
                        </a:rPr>
                        <a:t>{CityDetailComponent}</a:t>
                      </a:r>
                      <a:endParaRPr sz="17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6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spc="-10" dirty="0">
                          <a:latin typeface="Consolas"/>
                          <a:cs typeface="Consolas"/>
                        </a:rPr>
                        <a:t>@NgModule({</a:t>
                      </a:r>
                      <a:endParaRPr sz="17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sz="1700" spc="-5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fro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Consolas"/>
                          <a:cs typeface="Consolas"/>
                        </a:rPr>
                        <a:t>m</a:t>
                      </a:r>
                      <a:r>
                        <a:rPr sz="170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80" dirty="0">
                          <a:solidFill>
                            <a:srgbClr val="0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'./city.detail.component</a:t>
                      </a:r>
                      <a:r>
                        <a:rPr sz="1700" spc="-15" dirty="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1700" dirty="0">
                          <a:latin typeface="Consolas"/>
                          <a:cs typeface="Consolas"/>
                        </a:rPr>
                        <a:t>;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0619" y="2691104"/>
            <a:ext cx="96075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b="1" dirty="0">
                <a:solidFill>
                  <a:srgbClr val="FFFFFF"/>
                </a:solidFill>
                <a:latin typeface="Verdana"/>
                <a:cs typeface="Verdana"/>
              </a:rPr>
              <a:t>Home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68218" y="2045979"/>
            <a:ext cx="1569085" cy="1567180"/>
          </a:xfrm>
          <a:custGeom>
            <a:avLst/>
            <a:gdLst/>
            <a:ahLst/>
            <a:cxnLst/>
            <a:rect l="l" t="t" r="r" b="b"/>
            <a:pathLst>
              <a:path w="1569084" h="1567179">
                <a:moveTo>
                  <a:pt x="0" y="1566671"/>
                </a:moveTo>
                <a:lnTo>
                  <a:pt x="1568957" y="1566671"/>
                </a:lnTo>
                <a:lnTo>
                  <a:pt x="1568957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61359" y="2039121"/>
            <a:ext cx="1583055" cy="1580515"/>
          </a:xfrm>
          <a:custGeom>
            <a:avLst/>
            <a:gdLst/>
            <a:ahLst/>
            <a:cxnLst/>
            <a:rect l="l" t="t" r="r" b="b"/>
            <a:pathLst>
              <a:path w="1583054" h="1580514">
                <a:moveTo>
                  <a:pt x="1582673" y="0"/>
                </a:moveTo>
                <a:lnTo>
                  <a:pt x="0" y="0"/>
                </a:lnTo>
                <a:lnTo>
                  <a:pt x="0" y="1580387"/>
                </a:lnTo>
                <a:lnTo>
                  <a:pt x="1582673" y="1580387"/>
                </a:lnTo>
                <a:lnTo>
                  <a:pt x="1582673" y="1573529"/>
                </a:lnTo>
                <a:lnTo>
                  <a:pt x="13715" y="1573529"/>
                </a:lnTo>
                <a:lnTo>
                  <a:pt x="6857" y="1566671"/>
                </a:lnTo>
                <a:lnTo>
                  <a:pt x="13715" y="1566671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2673" y="6857"/>
                </a:lnTo>
                <a:lnTo>
                  <a:pt x="1582673" y="0"/>
                </a:lnTo>
                <a:close/>
              </a:path>
              <a:path w="1583054" h="1580514">
                <a:moveTo>
                  <a:pt x="13715" y="1566671"/>
                </a:moveTo>
                <a:lnTo>
                  <a:pt x="6857" y="1566671"/>
                </a:lnTo>
                <a:lnTo>
                  <a:pt x="13715" y="1573529"/>
                </a:lnTo>
                <a:lnTo>
                  <a:pt x="13715" y="1566671"/>
                </a:lnTo>
                <a:close/>
              </a:path>
              <a:path w="1583054" h="1580514">
                <a:moveTo>
                  <a:pt x="1568957" y="1566671"/>
                </a:moveTo>
                <a:lnTo>
                  <a:pt x="13715" y="1566671"/>
                </a:lnTo>
                <a:lnTo>
                  <a:pt x="13715" y="1573529"/>
                </a:lnTo>
                <a:lnTo>
                  <a:pt x="1568957" y="1573529"/>
                </a:lnTo>
                <a:lnTo>
                  <a:pt x="1568957" y="1566671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568957" y="1573529"/>
                </a:lnTo>
                <a:lnTo>
                  <a:pt x="1575815" y="1566671"/>
                </a:lnTo>
                <a:lnTo>
                  <a:pt x="1582673" y="1566671"/>
                </a:lnTo>
                <a:lnTo>
                  <a:pt x="1582673" y="13715"/>
                </a:lnTo>
                <a:lnTo>
                  <a:pt x="1575815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1566671"/>
                </a:moveTo>
                <a:lnTo>
                  <a:pt x="1575815" y="1566671"/>
                </a:lnTo>
                <a:lnTo>
                  <a:pt x="1568957" y="1573529"/>
                </a:lnTo>
                <a:lnTo>
                  <a:pt x="1582673" y="1573529"/>
                </a:lnTo>
                <a:lnTo>
                  <a:pt x="1582673" y="1566671"/>
                </a:lnTo>
                <a:close/>
              </a:path>
              <a:path w="1583054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957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6857"/>
                </a:moveTo>
                <a:lnTo>
                  <a:pt x="1568957" y="6857"/>
                </a:lnTo>
                <a:lnTo>
                  <a:pt x="1575815" y="13715"/>
                </a:lnTo>
                <a:lnTo>
                  <a:pt x="1582673" y="13715"/>
                </a:lnTo>
                <a:lnTo>
                  <a:pt x="158267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67188" y="2744454"/>
            <a:ext cx="97028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5" dirty="0">
                <a:solidFill>
                  <a:srgbClr val="FFFFFF"/>
                </a:solidFill>
                <a:latin typeface="Verdana"/>
                <a:cs typeface="Verdana"/>
              </a:rPr>
              <a:t>Producten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68218" y="4276347"/>
            <a:ext cx="1569085" cy="1567180"/>
          </a:xfrm>
          <a:custGeom>
            <a:avLst/>
            <a:gdLst/>
            <a:ahLst/>
            <a:cxnLst/>
            <a:rect l="l" t="t" r="r" b="b"/>
            <a:pathLst>
              <a:path w="1569084" h="1567179">
                <a:moveTo>
                  <a:pt x="0" y="1566671"/>
                </a:moveTo>
                <a:lnTo>
                  <a:pt x="1568957" y="1566671"/>
                </a:lnTo>
                <a:lnTo>
                  <a:pt x="1568957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61359" y="4269495"/>
            <a:ext cx="1583055" cy="1580515"/>
          </a:xfrm>
          <a:custGeom>
            <a:avLst/>
            <a:gdLst/>
            <a:ahLst/>
            <a:cxnLst/>
            <a:rect l="l" t="t" r="r" b="b"/>
            <a:pathLst>
              <a:path w="1583054" h="1580514">
                <a:moveTo>
                  <a:pt x="1582673" y="0"/>
                </a:moveTo>
                <a:lnTo>
                  <a:pt x="0" y="0"/>
                </a:lnTo>
                <a:lnTo>
                  <a:pt x="0" y="1580387"/>
                </a:lnTo>
                <a:lnTo>
                  <a:pt x="1582673" y="1580387"/>
                </a:lnTo>
                <a:lnTo>
                  <a:pt x="1582673" y="1573523"/>
                </a:lnTo>
                <a:lnTo>
                  <a:pt x="13715" y="1573523"/>
                </a:lnTo>
                <a:lnTo>
                  <a:pt x="6857" y="1566665"/>
                </a:lnTo>
                <a:lnTo>
                  <a:pt x="13715" y="15666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2673" y="6857"/>
                </a:lnTo>
                <a:lnTo>
                  <a:pt x="1582673" y="0"/>
                </a:lnTo>
                <a:close/>
              </a:path>
              <a:path w="1583054" h="1580514">
                <a:moveTo>
                  <a:pt x="13715" y="1566665"/>
                </a:moveTo>
                <a:lnTo>
                  <a:pt x="6857" y="1566665"/>
                </a:lnTo>
                <a:lnTo>
                  <a:pt x="13715" y="1573523"/>
                </a:lnTo>
                <a:lnTo>
                  <a:pt x="13715" y="1566665"/>
                </a:lnTo>
                <a:close/>
              </a:path>
              <a:path w="1583054" h="1580514">
                <a:moveTo>
                  <a:pt x="1568957" y="1566665"/>
                </a:moveTo>
                <a:lnTo>
                  <a:pt x="13715" y="1566665"/>
                </a:lnTo>
                <a:lnTo>
                  <a:pt x="13715" y="1573523"/>
                </a:lnTo>
                <a:lnTo>
                  <a:pt x="1568957" y="1573523"/>
                </a:lnTo>
                <a:lnTo>
                  <a:pt x="1568957" y="1566665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568957" y="1573523"/>
                </a:lnTo>
                <a:lnTo>
                  <a:pt x="1575815" y="1566665"/>
                </a:lnTo>
                <a:lnTo>
                  <a:pt x="1582673" y="1566665"/>
                </a:lnTo>
                <a:lnTo>
                  <a:pt x="1582673" y="13715"/>
                </a:lnTo>
                <a:lnTo>
                  <a:pt x="1575815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1566665"/>
                </a:moveTo>
                <a:lnTo>
                  <a:pt x="1575815" y="1566665"/>
                </a:lnTo>
                <a:lnTo>
                  <a:pt x="1568957" y="1573523"/>
                </a:lnTo>
                <a:lnTo>
                  <a:pt x="1582673" y="1573523"/>
                </a:lnTo>
                <a:lnTo>
                  <a:pt x="1582673" y="1566665"/>
                </a:lnTo>
                <a:close/>
              </a:path>
              <a:path w="1583054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3054" h="1580514">
                <a:moveTo>
                  <a:pt x="156895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957" y="13715"/>
                </a:lnTo>
                <a:lnTo>
                  <a:pt x="1568957" y="6857"/>
                </a:lnTo>
                <a:close/>
              </a:path>
              <a:path w="1583054" h="1580514">
                <a:moveTo>
                  <a:pt x="1582673" y="6857"/>
                </a:moveTo>
                <a:lnTo>
                  <a:pt x="1568957" y="6857"/>
                </a:lnTo>
                <a:lnTo>
                  <a:pt x="1575815" y="13715"/>
                </a:lnTo>
                <a:lnTo>
                  <a:pt x="1582673" y="13715"/>
                </a:lnTo>
                <a:lnTo>
                  <a:pt x="158267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56342" y="4748506"/>
            <a:ext cx="791845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725" marR="5080" indent="-73660">
              <a:lnSpc>
                <a:spcPct val="100699"/>
              </a:lnSpc>
            </a:pPr>
            <a:r>
              <a:rPr sz="2250" b="1" spc="-5" dirty="0">
                <a:solidFill>
                  <a:srgbClr val="FFFFFF"/>
                </a:solidFill>
                <a:latin typeface="Verdana"/>
                <a:cs typeface="Verdana"/>
              </a:rPr>
              <a:t>Over</a:t>
            </a:r>
            <a:r>
              <a:rPr sz="225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50" b="1" spc="-5" dirty="0">
                <a:solidFill>
                  <a:srgbClr val="FFFFFF"/>
                </a:solidFill>
                <a:latin typeface="Verdana"/>
                <a:cs typeface="Verdana"/>
              </a:rPr>
              <a:t>Ons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97845" y="4228341"/>
            <a:ext cx="1568450" cy="1567180"/>
          </a:xfrm>
          <a:custGeom>
            <a:avLst/>
            <a:gdLst/>
            <a:ahLst/>
            <a:cxnLst/>
            <a:rect l="l" t="t" r="r" b="b"/>
            <a:pathLst>
              <a:path w="1568450" h="1567179">
                <a:moveTo>
                  <a:pt x="0" y="1566671"/>
                </a:moveTo>
                <a:lnTo>
                  <a:pt x="1568195" y="1566671"/>
                </a:lnTo>
                <a:lnTo>
                  <a:pt x="1568195" y="0"/>
                </a:lnTo>
                <a:lnTo>
                  <a:pt x="0" y="0"/>
                </a:lnTo>
                <a:lnTo>
                  <a:pt x="0" y="1566671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90986" y="4221489"/>
            <a:ext cx="1582420" cy="1580515"/>
          </a:xfrm>
          <a:custGeom>
            <a:avLst/>
            <a:gdLst/>
            <a:ahLst/>
            <a:cxnLst/>
            <a:rect l="l" t="t" r="r" b="b"/>
            <a:pathLst>
              <a:path w="1582420" h="1580514">
                <a:moveTo>
                  <a:pt x="1581911" y="0"/>
                </a:moveTo>
                <a:lnTo>
                  <a:pt x="0" y="0"/>
                </a:lnTo>
                <a:lnTo>
                  <a:pt x="0" y="1580387"/>
                </a:lnTo>
                <a:lnTo>
                  <a:pt x="1581911" y="1580387"/>
                </a:lnTo>
                <a:lnTo>
                  <a:pt x="1581911" y="1573523"/>
                </a:lnTo>
                <a:lnTo>
                  <a:pt x="13715" y="1573523"/>
                </a:lnTo>
                <a:lnTo>
                  <a:pt x="6857" y="1566665"/>
                </a:lnTo>
                <a:lnTo>
                  <a:pt x="13715" y="156666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1581911" y="6857"/>
                </a:lnTo>
                <a:lnTo>
                  <a:pt x="1581911" y="0"/>
                </a:lnTo>
                <a:close/>
              </a:path>
              <a:path w="1582420" h="1580514">
                <a:moveTo>
                  <a:pt x="13715" y="1566665"/>
                </a:moveTo>
                <a:lnTo>
                  <a:pt x="6857" y="1566665"/>
                </a:lnTo>
                <a:lnTo>
                  <a:pt x="13715" y="1573523"/>
                </a:lnTo>
                <a:lnTo>
                  <a:pt x="13715" y="1566665"/>
                </a:lnTo>
                <a:close/>
              </a:path>
              <a:path w="1582420" h="1580514">
                <a:moveTo>
                  <a:pt x="1568192" y="1566665"/>
                </a:moveTo>
                <a:lnTo>
                  <a:pt x="13715" y="1566665"/>
                </a:lnTo>
                <a:lnTo>
                  <a:pt x="13715" y="1573523"/>
                </a:lnTo>
                <a:lnTo>
                  <a:pt x="1568192" y="1573523"/>
                </a:lnTo>
                <a:lnTo>
                  <a:pt x="1568192" y="1566665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568192" y="1573523"/>
                </a:lnTo>
                <a:lnTo>
                  <a:pt x="1575050" y="1566665"/>
                </a:lnTo>
                <a:lnTo>
                  <a:pt x="1581911" y="1566665"/>
                </a:lnTo>
                <a:lnTo>
                  <a:pt x="1581911" y="13715"/>
                </a:lnTo>
                <a:lnTo>
                  <a:pt x="1575050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1566665"/>
                </a:moveTo>
                <a:lnTo>
                  <a:pt x="1575050" y="1566665"/>
                </a:lnTo>
                <a:lnTo>
                  <a:pt x="1568192" y="1573523"/>
                </a:lnTo>
                <a:lnTo>
                  <a:pt x="1581911" y="1573523"/>
                </a:lnTo>
                <a:lnTo>
                  <a:pt x="1581911" y="1566665"/>
                </a:lnTo>
                <a:close/>
              </a:path>
              <a:path w="1582420" h="1580514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1582420" h="1580514">
                <a:moveTo>
                  <a:pt x="1568192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1568192" y="13715"/>
                </a:lnTo>
                <a:lnTo>
                  <a:pt x="1568192" y="6857"/>
                </a:lnTo>
                <a:close/>
              </a:path>
              <a:path w="1582420" h="1580514">
                <a:moveTo>
                  <a:pt x="1581911" y="6857"/>
                </a:moveTo>
                <a:lnTo>
                  <a:pt x="1568192" y="6857"/>
                </a:lnTo>
                <a:lnTo>
                  <a:pt x="1575050" y="13715"/>
                </a:lnTo>
                <a:lnTo>
                  <a:pt x="1581911" y="13715"/>
                </a:lnTo>
                <a:lnTo>
                  <a:pt x="158191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50505" y="4873474"/>
            <a:ext cx="1263015" cy="313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b="1" dirty="0">
                <a:solidFill>
                  <a:srgbClr val="FFFFFF"/>
                </a:solidFill>
                <a:latin typeface="Verdana"/>
                <a:cs typeface="Verdana"/>
              </a:rPr>
              <a:t>Contact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88947" y="3232413"/>
            <a:ext cx="1333500" cy="189865"/>
          </a:xfrm>
          <a:custGeom>
            <a:avLst/>
            <a:gdLst/>
            <a:ahLst/>
            <a:cxnLst/>
            <a:rect l="l" t="t" r="r" b="b"/>
            <a:pathLst>
              <a:path w="1333500" h="189864">
                <a:moveTo>
                  <a:pt x="1239011" y="0"/>
                </a:moveTo>
                <a:lnTo>
                  <a:pt x="1239011" y="47243"/>
                </a:lnTo>
                <a:lnTo>
                  <a:pt x="0" y="47243"/>
                </a:lnTo>
                <a:lnTo>
                  <a:pt x="0" y="142493"/>
                </a:lnTo>
                <a:lnTo>
                  <a:pt x="1239011" y="142493"/>
                </a:lnTo>
                <a:lnTo>
                  <a:pt x="1239011" y="189737"/>
                </a:lnTo>
                <a:lnTo>
                  <a:pt x="1333499" y="95249"/>
                </a:lnTo>
                <a:lnTo>
                  <a:pt x="1239011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2089" y="3215649"/>
            <a:ext cx="1350645" cy="223520"/>
          </a:xfrm>
          <a:custGeom>
            <a:avLst/>
            <a:gdLst/>
            <a:ahLst/>
            <a:cxnLst/>
            <a:rect l="l" t="t" r="r" b="b"/>
            <a:pathLst>
              <a:path w="1350645" h="223520">
                <a:moveTo>
                  <a:pt x="1239011" y="159257"/>
                </a:moveTo>
                <a:lnTo>
                  <a:pt x="1239011" y="223265"/>
                </a:lnTo>
                <a:lnTo>
                  <a:pt x="1255775" y="206501"/>
                </a:lnTo>
                <a:lnTo>
                  <a:pt x="1252727" y="206501"/>
                </a:lnTo>
                <a:lnTo>
                  <a:pt x="1240535" y="201929"/>
                </a:lnTo>
                <a:lnTo>
                  <a:pt x="1252727" y="189737"/>
                </a:lnTo>
                <a:lnTo>
                  <a:pt x="1252727" y="166115"/>
                </a:lnTo>
                <a:lnTo>
                  <a:pt x="1245869" y="166115"/>
                </a:lnTo>
                <a:lnTo>
                  <a:pt x="1239011" y="159257"/>
                </a:lnTo>
                <a:close/>
              </a:path>
              <a:path w="1350645" h="223520">
                <a:moveTo>
                  <a:pt x="1252727" y="189737"/>
                </a:moveTo>
                <a:lnTo>
                  <a:pt x="1240535" y="201929"/>
                </a:lnTo>
                <a:lnTo>
                  <a:pt x="1252727" y="206501"/>
                </a:lnTo>
                <a:lnTo>
                  <a:pt x="1252727" y="189737"/>
                </a:lnTo>
                <a:close/>
              </a:path>
              <a:path w="1350645" h="223520">
                <a:moveTo>
                  <a:pt x="1330832" y="111632"/>
                </a:moveTo>
                <a:lnTo>
                  <a:pt x="1252727" y="189737"/>
                </a:lnTo>
                <a:lnTo>
                  <a:pt x="1252727" y="206501"/>
                </a:lnTo>
                <a:lnTo>
                  <a:pt x="1255775" y="206501"/>
                </a:lnTo>
                <a:lnTo>
                  <a:pt x="1345691" y="116585"/>
                </a:lnTo>
                <a:lnTo>
                  <a:pt x="1335785" y="116585"/>
                </a:lnTo>
                <a:lnTo>
                  <a:pt x="1330832" y="111632"/>
                </a:lnTo>
                <a:close/>
              </a:path>
              <a:path w="1350645" h="223520">
                <a:moveTo>
                  <a:pt x="1239011" y="57149"/>
                </a:moveTo>
                <a:lnTo>
                  <a:pt x="0" y="57149"/>
                </a:lnTo>
                <a:lnTo>
                  <a:pt x="0" y="166115"/>
                </a:lnTo>
                <a:lnTo>
                  <a:pt x="1239011" y="166115"/>
                </a:lnTo>
                <a:lnTo>
                  <a:pt x="1239011" y="159257"/>
                </a:lnTo>
                <a:lnTo>
                  <a:pt x="13715" y="159257"/>
                </a:lnTo>
                <a:lnTo>
                  <a:pt x="6857" y="152399"/>
                </a:lnTo>
                <a:lnTo>
                  <a:pt x="13715" y="152399"/>
                </a:lnTo>
                <a:lnTo>
                  <a:pt x="13715" y="70865"/>
                </a:lnTo>
                <a:lnTo>
                  <a:pt x="6857" y="70865"/>
                </a:lnTo>
                <a:lnTo>
                  <a:pt x="13715" y="64007"/>
                </a:lnTo>
                <a:lnTo>
                  <a:pt x="1239011" y="64007"/>
                </a:lnTo>
                <a:lnTo>
                  <a:pt x="1239011" y="57149"/>
                </a:lnTo>
                <a:close/>
              </a:path>
              <a:path w="1350645" h="223520">
                <a:moveTo>
                  <a:pt x="1252727" y="152399"/>
                </a:moveTo>
                <a:lnTo>
                  <a:pt x="13715" y="152399"/>
                </a:lnTo>
                <a:lnTo>
                  <a:pt x="13715" y="159257"/>
                </a:lnTo>
                <a:lnTo>
                  <a:pt x="1239011" y="159257"/>
                </a:lnTo>
                <a:lnTo>
                  <a:pt x="1245869" y="166115"/>
                </a:lnTo>
                <a:lnTo>
                  <a:pt x="1252727" y="166115"/>
                </a:lnTo>
                <a:lnTo>
                  <a:pt x="1252727" y="152399"/>
                </a:lnTo>
                <a:close/>
              </a:path>
              <a:path w="1350645" h="223520">
                <a:moveTo>
                  <a:pt x="13715" y="152399"/>
                </a:moveTo>
                <a:lnTo>
                  <a:pt x="6857" y="152399"/>
                </a:lnTo>
                <a:lnTo>
                  <a:pt x="13715" y="159257"/>
                </a:lnTo>
                <a:lnTo>
                  <a:pt x="13715" y="152399"/>
                </a:lnTo>
                <a:close/>
              </a:path>
              <a:path w="1350645" h="223520">
                <a:moveTo>
                  <a:pt x="1335785" y="106679"/>
                </a:moveTo>
                <a:lnTo>
                  <a:pt x="1330832" y="111632"/>
                </a:lnTo>
                <a:lnTo>
                  <a:pt x="1335785" y="116585"/>
                </a:lnTo>
                <a:lnTo>
                  <a:pt x="1335785" y="106679"/>
                </a:lnTo>
                <a:close/>
              </a:path>
              <a:path w="1350645" h="223520">
                <a:moveTo>
                  <a:pt x="1344966" y="106679"/>
                </a:moveTo>
                <a:lnTo>
                  <a:pt x="1335785" y="106679"/>
                </a:lnTo>
                <a:lnTo>
                  <a:pt x="1335785" y="116585"/>
                </a:lnTo>
                <a:lnTo>
                  <a:pt x="1345691" y="116585"/>
                </a:lnTo>
                <a:lnTo>
                  <a:pt x="1350263" y="112013"/>
                </a:lnTo>
                <a:lnTo>
                  <a:pt x="1344966" y="106679"/>
                </a:lnTo>
                <a:close/>
              </a:path>
              <a:path w="1350645" h="223520">
                <a:moveTo>
                  <a:pt x="1255661" y="16763"/>
                </a:moveTo>
                <a:lnTo>
                  <a:pt x="1252727" y="16763"/>
                </a:lnTo>
                <a:lnTo>
                  <a:pt x="1252727" y="33527"/>
                </a:lnTo>
                <a:lnTo>
                  <a:pt x="1330832" y="111632"/>
                </a:lnTo>
                <a:lnTo>
                  <a:pt x="1335785" y="106679"/>
                </a:lnTo>
                <a:lnTo>
                  <a:pt x="1344966" y="106679"/>
                </a:lnTo>
                <a:lnTo>
                  <a:pt x="1255661" y="16763"/>
                </a:lnTo>
                <a:close/>
              </a:path>
              <a:path w="1350645" h="223520">
                <a:moveTo>
                  <a:pt x="13715" y="64007"/>
                </a:moveTo>
                <a:lnTo>
                  <a:pt x="6857" y="70865"/>
                </a:lnTo>
                <a:lnTo>
                  <a:pt x="13715" y="70865"/>
                </a:lnTo>
                <a:lnTo>
                  <a:pt x="13715" y="64007"/>
                </a:lnTo>
                <a:close/>
              </a:path>
              <a:path w="1350645" h="223520">
                <a:moveTo>
                  <a:pt x="1252727" y="57149"/>
                </a:moveTo>
                <a:lnTo>
                  <a:pt x="1245869" y="57149"/>
                </a:lnTo>
                <a:lnTo>
                  <a:pt x="1239011" y="64007"/>
                </a:lnTo>
                <a:lnTo>
                  <a:pt x="13715" y="64007"/>
                </a:lnTo>
                <a:lnTo>
                  <a:pt x="13715" y="70865"/>
                </a:lnTo>
                <a:lnTo>
                  <a:pt x="1252727" y="70865"/>
                </a:lnTo>
                <a:lnTo>
                  <a:pt x="1252727" y="57149"/>
                </a:lnTo>
                <a:close/>
              </a:path>
              <a:path w="1350645" h="223520">
                <a:moveTo>
                  <a:pt x="1239011" y="0"/>
                </a:moveTo>
                <a:lnTo>
                  <a:pt x="1239011" y="64007"/>
                </a:lnTo>
                <a:lnTo>
                  <a:pt x="1245869" y="57149"/>
                </a:lnTo>
                <a:lnTo>
                  <a:pt x="1252727" y="57149"/>
                </a:lnTo>
                <a:lnTo>
                  <a:pt x="1252727" y="33527"/>
                </a:lnTo>
                <a:lnTo>
                  <a:pt x="1240535" y="21335"/>
                </a:lnTo>
                <a:lnTo>
                  <a:pt x="1252727" y="16763"/>
                </a:lnTo>
                <a:lnTo>
                  <a:pt x="1255661" y="16763"/>
                </a:lnTo>
                <a:lnTo>
                  <a:pt x="1239011" y="0"/>
                </a:lnTo>
                <a:close/>
              </a:path>
              <a:path w="1350645" h="223520">
                <a:moveTo>
                  <a:pt x="1252727" y="16763"/>
                </a:moveTo>
                <a:lnTo>
                  <a:pt x="1240535" y="21335"/>
                </a:lnTo>
                <a:lnTo>
                  <a:pt x="1252727" y="33527"/>
                </a:lnTo>
                <a:lnTo>
                  <a:pt x="1252727" y="1676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00377" y="4951479"/>
            <a:ext cx="1334770" cy="190500"/>
          </a:xfrm>
          <a:custGeom>
            <a:avLst/>
            <a:gdLst/>
            <a:ahLst/>
            <a:cxnLst/>
            <a:rect l="l" t="t" r="r" b="b"/>
            <a:pathLst>
              <a:path w="1334770" h="190500">
                <a:moveTo>
                  <a:pt x="95249" y="0"/>
                </a:moveTo>
                <a:lnTo>
                  <a:pt x="0" y="95249"/>
                </a:lnTo>
                <a:lnTo>
                  <a:pt x="95249" y="190499"/>
                </a:lnTo>
                <a:lnTo>
                  <a:pt x="95249" y="142493"/>
                </a:lnTo>
                <a:lnTo>
                  <a:pt x="1334261" y="142493"/>
                </a:lnTo>
                <a:lnTo>
                  <a:pt x="1334261" y="47243"/>
                </a:lnTo>
                <a:lnTo>
                  <a:pt x="95249" y="47243"/>
                </a:lnTo>
                <a:lnTo>
                  <a:pt x="9524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90471" y="4934715"/>
            <a:ext cx="1351280" cy="223520"/>
          </a:xfrm>
          <a:custGeom>
            <a:avLst/>
            <a:gdLst/>
            <a:ahLst/>
            <a:cxnLst/>
            <a:rect l="l" t="t" r="r" b="b"/>
            <a:pathLst>
              <a:path w="1351279" h="223520">
                <a:moveTo>
                  <a:pt x="112013" y="0"/>
                </a:moveTo>
                <a:lnTo>
                  <a:pt x="0" y="112013"/>
                </a:lnTo>
                <a:lnTo>
                  <a:pt x="112013" y="223265"/>
                </a:lnTo>
                <a:lnTo>
                  <a:pt x="112013" y="207263"/>
                </a:lnTo>
                <a:lnTo>
                  <a:pt x="98297" y="207263"/>
                </a:lnTo>
                <a:lnTo>
                  <a:pt x="98297" y="190499"/>
                </a:lnTo>
                <a:lnTo>
                  <a:pt x="24383" y="116585"/>
                </a:lnTo>
                <a:lnTo>
                  <a:pt x="14477" y="116585"/>
                </a:lnTo>
                <a:lnTo>
                  <a:pt x="14477" y="106679"/>
                </a:lnTo>
                <a:lnTo>
                  <a:pt x="24383" y="106679"/>
                </a:lnTo>
                <a:lnTo>
                  <a:pt x="98297" y="32765"/>
                </a:lnTo>
                <a:lnTo>
                  <a:pt x="98297" y="16763"/>
                </a:lnTo>
                <a:lnTo>
                  <a:pt x="112013" y="16763"/>
                </a:lnTo>
                <a:lnTo>
                  <a:pt x="112013" y="0"/>
                </a:lnTo>
                <a:close/>
              </a:path>
              <a:path w="1351279" h="223520">
                <a:moveTo>
                  <a:pt x="98297" y="190499"/>
                </a:moveTo>
                <a:lnTo>
                  <a:pt x="98297" y="207263"/>
                </a:lnTo>
                <a:lnTo>
                  <a:pt x="109727" y="201929"/>
                </a:lnTo>
                <a:lnTo>
                  <a:pt x="98297" y="190499"/>
                </a:lnTo>
                <a:close/>
              </a:path>
              <a:path w="1351279" h="223520">
                <a:moveTo>
                  <a:pt x="1337309" y="152399"/>
                </a:moveTo>
                <a:lnTo>
                  <a:pt x="98297" y="152399"/>
                </a:lnTo>
                <a:lnTo>
                  <a:pt x="98297" y="190499"/>
                </a:lnTo>
                <a:lnTo>
                  <a:pt x="109727" y="201929"/>
                </a:lnTo>
                <a:lnTo>
                  <a:pt x="98297" y="207263"/>
                </a:lnTo>
                <a:lnTo>
                  <a:pt x="112013" y="207263"/>
                </a:lnTo>
                <a:lnTo>
                  <a:pt x="112013" y="166115"/>
                </a:lnTo>
                <a:lnTo>
                  <a:pt x="105155" y="166115"/>
                </a:lnTo>
                <a:lnTo>
                  <a:pt x="112013" y="159257"/>
                </a:lnTo>
                <a:lnTo>
                  <a:pt x="1337309" y="159257"/>
                </a:lnTo>
                <a:lnTo>
                  <a:pt x="1337309" y="152399"/>
                </a:lnTo>
                <a:close/>
              </a:path>
              <a:path w="1351279" h="223520">
                <a:moveTo>
                  <a:pt x="112013" y="159257"/>
                </a:moveTo>
                <a:lnTo>
                  <a:pt x="105155" y="166115"/>
                </a:lnTo>
                <a:lnTo>
                  <a:pt x="112013" y="166115"/>
                </a:lnTo>
                <a:lnTo>
                  <a:pt x="112013" y="159257"/>
                </a:lnTo>
                <a:close/>
              </a:path>
              <a:path w="1351279" h="223520">
                <a:moveTo>
                  <a:pt x="1351025" y="152399"/>
                </a:moveTo>
                <a:lnTo>
                  <a:pt x="1344167" y="152399"/>
                </a:lnTo>
                <a:lnTo>
                  <a:pt x="1337309" y="159257"/>
                </a:lnTo>
                <a:lnTo>
                  <a:pt x="112013" y="159257"/>
                </a:lnTo>
                <a:lnTo>
                  <a:pt x="112013" y="166115"/>
                </a:lnTo>
                <a:lnTo>
                  <a:pt x="1351025" y="166115"/>
                </a:lnTo>
                <a:lnTo>
                  <a:pt x="1351025" y="152399"/>
                </a:lnTo>
                <a:close/>
              </a:path>
              <a:path w="1351279" h="223520">
                <a:moveTo>
                  <a:pt x="1337309" y="64007"/>
                </a:moveTo>
                <a:lnTo>
                  <a:pt x="1337309" y="159257"/>
                </a:lnTo>
                <a:lnTo>
                  <a:pt x="1344167" y="152399"/>
                </a:lnTo>
                <a:lnTo>
                  <a:pt x="1351025" y="152399"/>
                </a:lnTo>
                <a:lnTo>
                  <a:pt x="1351025" y="70865"/>
                </a:lnTo>
                <a:lnTo>
                  <a:pt x="1344167" y="70865"/>
                </a:lnTo>
                <a:lnTo>
                  <a:pt x="1337309" y="64007"/>
                </a:lnTo>
                <a:close/>
              </a:path>
              <a:path w="1351279" h="223520">
                <a:moveTo>
                  <a:pt x="14477" y="106679"/>
                </a:moveTo>
                <a:lnTo>
                  <a:pt x="14477" y="116585"/>
                </a:lnTo>
                <a:lnTo>
                  <a:pt x="19430" y="111632"/>
                </a:lnTo>
                <a:lnTo>
                  <a:pt x="14477" y="106679"/>
                </a:lnTo>
                <a:close/>
              </a:path>
              <a:path w="1351279" h="223520">
                <a:moveTo>
                  <a:pt x="19430" y="111632"/>
                </a:moveTo>
                <a:lnTo>
                  <a:pt x="14477" y="116585"/>
                </a:lnTo>
                <a:lnTo>
                  <a:pt x="24383" y="116585"/>
                </a:lnTo>
                <a:lnTo>
                  <a:pt x="19430" y="111632"/>
                </a:lnTo>
                <a:close/>
              </a:path>
              <a:path w="1351279" h="223520">
                <a:moveTo>
                  <a:pt x="24383" y="106679"/>
                </a:moveTo>
                <a:lnTo>
                  <a:pt x="14477" y="106679"/>
                </a:lnTo>
                <a:lnTo>
                  <a:pt x="19430" y="111632"/>
                </a:lnTo>
                <a:lnTo>
                  <a:pt x="24383" y="106679"/>
                </a:lnTo>
                <a:close/>
              </a:path>
              <a:path w="1351279" h="223520">
                <a:moveTo>
                  <a:pt x="112013" y="16763"/>
                </a:moveTo>
                <a:lnTo>
                  <a:pt x="98297" y="16763"/>
                </a:lnTo>
                <a:lnTo>
                  <a:pt x="109727" y="21335"/>
                </a:lnTo>
                <a:lnTo>
                  <a:pt x="98297" y="32765"/>
                </a:lnTo>
                <a:lnTo>
                  <a:pt x="98297" y="70865"/>
                </a:lnTo>
                <a:lnTo>
                  <a:pt x="1337309" y="70865"/>
                </a:lnTo>
                <a:lnTo>
                  <a:pt x="1337309" y="64007"/>
                </a:lnTo>
                <a:lnTo>
                  <a:pt x="112013" y="64007"/>
                </a:lnTo>
                <a:lnTo>
                  <a:pt x="105155" y="57149"/>
                </a:lnTo>
                <a:lnTo>
                  <a:pt x="112013" y="57149"/>
                </a:lnTo>
                <a:lnTo>
                  <a:pt x="112013" y="16763"/>
                </a:lnTo>
                <a:close/>
              </a:path>
              <a:path w="1351279" h="223520">
                <a:moveTo>
                  <a:pt x="1351025" y="57149"/>
                </a:moveTo>
                <a:lnTo>
                  <a:pt x="112013" y="57149"/>
                </a:lnTo>
                <a:lnTo>
                  <a:pt x="112013" y="64007"/>
                </a:lnTo>
                <a:lnTo>
                  <a:pt x="1337309" y="64007"/>
                </a:lnTo>
                <a:lnTo>
                  <a:pt x="1344167" y="70865"/>
                </a:lnTo>
                <a:lnTo>
                  <a:pt x="1351025" y="70865"/>
                </a:lnTo>
                <a:lnTo>
                  <a:pt x="1351025" y="57149"/>
                </a:lnTo>
                <a:close/>
              </a:path>
              <a:path w="1351279" h="223520">
                <a:moveTo>
                  <a:pt x="112013" y="57149"/>
                </a:moveTo>
                <a:lnTo>
                  <a:pt x="105155" y="57149"/>
                </a:lnTo>
                <a:lnTo>
                  <a:pt x="112013" y="64007"/>
                </a:lnTo>
                <a:lnTo>
                  <a:pt x="112013" y="57149"/>
                </a:lnTo>
                <a:close/>
              </a:path>
              <a:path w="1351279" h="223520">
                <a:moveTo>
                  <a:pt x="98297" y="16763"/>
                </a:moveTo>
                <a:lnTo>
                  <a:pt x="98297" y="32765"/>
                </a:lnTo>
                <a:lnTo>
                  <a:pt x="109727" y="21335"/>
                </a:lnTo>
                <a:lnTo>
                  <a:pt x="98297" y="1676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57827" y="3537213"/>
            <a:ext cx="190500" cy="814705"/>
          </a:xfrm>
          <a:custGeom>
            <a:avLst/>
            <a:gdLst/>
            <a:ahLst/>
            <a:cxnLst/>
            <a:rect l="l" t="t" r="r" b="b"/>
            <a:pathLst>
              <a:path w="190500" h="814704">
                <a:moveTo>
                  <a:pt x="190499" y="718565"/>
                </a:moveTo>
                <a:lnTo>
                  <a:pt x="0" y="718565"/>
                </a:lnTo>
                <a:lnTo>
                  <a:pt x="95249" y="814577"/>
                </a:lnTo>
                <a:lnTo>
                  <a:pt x="190499" y="718565"/>
                </a:lnTo>
                <a:close/>
              </a:path>
              <a:path w="190500" h="814704">
                <a:moveTo>
                  <a:pt x="142493" y="0"/>
                </a:moveTo>
                <a:lnTo>
                  <a:pt x="47243" y="0"/>
                </a:lnTo>
                <a:lnTo>
                  <a:pt x="47243" y="718565"/>
                </a:lnTo>
                <a:lnTo>
                  <a:pt x="142493" y="718565"/>
                </a:lnTo>
                <a:lnTo>
                  <a:pt x="142493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41063" y="3530355"/>
            <a:ext cx="224154" cy="830580"/>
          </a:xfrm>
          <a:custGeom>
            <a:avLst/>
            <a:gdLst/>
            <a:ahLst/>
            <a:cxnLst/>
            <a:rect l="l" t="t" r="r" b="b"/>
            <a:pathLst>
              <a:path w="224154" h="830579">
                <a:moveTo>
                  <a:pt x="57149" y="718565"/>
                </a:moveTo>
                <a:lnTo>
                  <a:pt x="0" y="718565"/>
                </a:lnTo>
                <a:lnTo>
                  <a:pt x="112013" y="830579"/>
                </a:lnTo>
                <a:lnTo>
                  <a:pt x="126491" y="816101"/>
                </a:lnTo>
                <a:lnTo>
                  <a:pt x="106679" y="816101"/>
                </a:lnTo>
                <a:lnTo>
                  <a:pt x="111652" y="811168"/>
                </a:lnTo>
                <a:lnTo>
                  <a:pt x="32765" y="732281"/>
                </a:lnTo>
                <a:lnTo>
                  <a:pt x="16763" y="732281"/>
                </a:lnTo>
                <a:lnTo>
                  <a:pt x="21335" y="720851"/>
                </a:lnTo>
                <a:lnTo>
                  <a:pt x="57149" y="720851"/>
                </a:lnTo>
                <a:lnTo>
                  <a:pt x="57149" y="718565"/>
                </a:lnTo>
                <a:close/>
              </a:path>
              <a:path w="224154" h="830579">
                <a:moveTo>
                  <a:pt x="111652" y="811168"/>
                </a:moveTo>
                <a:lnTo>
                  <a:pt x="106679" y="816101"/>
                </a:lnTo>
                <a:lnTo>
                  <a:pt x="116585" y="816101"/>
                </a:lnTo>
                <a:lnTo>
                  <a:pt x="111652" y="811168"/>
                </a:lnTo>
                <a:close/>
              </a:path>
              <a:path w="224154" h="830579">
                <a:moveTo>
                  <a:pt x="202691" y="720851"/>
                </a:moveTo>
                <a:lnTo>
                  <a:pt x="111652" y="811168"/>
                </a:lnTo>
                <a:lnTo>
                  <a:pt x="116585" y="816101"/>
                </a:lnTo>
                <a:lnTo>
                  <a:pt x="126491" y="816101"/>
                </a:lnTo>
                <a:lnTo>
                  <a:pt x="210311" y="732281"/>
                </a:lnTo>
                <a:lnTo>
                  <a:pt x="207263" y="732281"/>
                </a:lnTo>
                <a:lnTo>
                  <a:pt x="202691" y="720851"/>
                </a:lnTo>
                <a:close/>
              </a:path>
              <a:path w="224154" h="830579">
                <a:moveTo>
                  <a:pt x="21335" y="720851"/>
                </a:moveTo>
                <a:lnTo>
                  <a:pt x="16763" y="732281"/>
                </a:lnTo>
                <a:lnTo>
                  <a:pt x="32765" y="732281"/>
                </a:lnTo>
                <a:lnTo>
                  <a:pt x="21335" y="720851"/>
                </a:lnTo>
                <a:close/>
              </a:path>
              <a:path w="224154" h="830579">
                <a:moveTo>
                  <a:pt x="57149" y="720851"/>
                </a:moveTo>
                <a:lnTo>
                  <a:pt x="21335" y="720851"/>
                </a:lnTo>
                <a:lnTo>
                  <a:pt x="32765" y="732281"/>
                </a:lnTo>
                <a:lnTo>
                  <a:pt x="70865" y="732281"/>
                </a:lnTo>
                <a:lnTo>
                  <a:pt x="70865" y="725423"/>
                </a:lnTo>
                <a:lnTo>
                  <a:pt x="57149" y="725423"/>
                </a:lnTo>
                <a:lnTo>
                  <a:pt x="57149" y="720851"/>
                </a:lnTo>
                <a:close/>
              </a:path>
              <a:path w="224154" h="830579">
                <a:moveTo>
                  <a:pt x="152399" y="6857"/>
                </a:moveTo>
                <a:lnTo>
                  <a:pt x="152399" y="732281"/>
                </a:lnTo>
                <a:lnTo>
                  <a:pt x="191170" y="732281"/>
                </a:lnTo>
                <a:lnTo>
                  <a:pt x="198083" y="725423"/>
                </a:lnTo>
                <a:lnTo>
                  <a:pt x="166115" y="725423"/>
                </a:lnTo>
                <a:lnTo>
                  <a:pt x="159257" y="718565"/>
                </a:lnTo>
                <a:lnTo>
                  <a:pt x="166115" y="718565"/>
                </a:lnTo>
                <a:lnTo>
                  <a:pt x="166115" y="13715"/>
                </a:lnTo>
                <a:lnTo>
                  <a:pt x="159257" y="13715"/>
                </a:lnTo>
                <a:lnTo>
                  <a:pt x="152399" y="6857"/>
                </a:lnTo>
                <a:close/>
              </a:path>
              <a:path w="224154" h="830579">
                <a:moveTo>
                  <a:pt x="221741" y="720851"/>
                </a:moveTo>
                <a:lnTo>
                  <a:pt x="202691" y="720851"/>
                </a:lnTo>
                <a:lnTo>
                  <a:pt x="207263" y="732281"/>
                </a:lnTo>
                <a:lnTo>
                  <a:pt x="210311" y="732281"/>
                </a:lnTo>
                <a:lnTo>
                  <a:pt x="221741" y="720851"/>
                </a:lnTo>
                <a:close/>
              </a:path>
              <a:path w="224154" h="830579">
                <a:moveTo>
                  <a:pt x="166115" y="0"/>
                </a:moveTo>
                <a:lnTo>
                  <a:pt x="57149" y="0"/>
                </a:lnTo>
                <a:lnTo>
                  <a:pt x="57149" y="725423"/>
                </a:lnTo>
                <a:lnTo>
                  <a:pt x="64007" y="718565"/>
                </a:lnTo>
                <a:lnTo>
                  <a:pt x="70865" y="718565"/>
                </a:lnTo>
                <a:lnTo>
                  <a:pt x="70865" y="13715"/>
                </a:lnTo>
                <a:lnTo>
                  <a:pt x="64007" y="13715"/>
                </a:lnTo>
                <a:lnTo>
                  <a:pt x="70865" y="6857"/>
                </a:lnTo>
                <a:lnTo>
                  <a:pt x="166115" y="6857"/>
                </a:lnTo>
                <a:lnTo>
                  <a:pt x="166115" y="0"/>
                </a:lnTo>
                <a:close/>
              </a:path>
              <a:path w="224154" h="830579">
                <a:moveTo>
                  <a:pt x="70865" y="718565"/>
                </a:moveTo>
                <a:lnTo>
                  <a:pt x="64007" y="718565"/>
                </a:lnTo>
                <a:lnTo>
                  <a:pt x="57149" y="725423"/>
                </a:lnTo>
                <a:lnTo>
                  <a:pt x="70865" y="725423"/>
                </a:lnTo>
                <a:lnTo>
                  <a:pt x="70865" y="718565"/>
                </a:lnTo>
                <a:close/>
              </a:path>
              <a:path w="224154" h="830579">
                <a:moveTo>
                  <a:pt x="166115" y="718565"/>
                </a:moveTo>
                <a:lnTo>
                  <a:pt x="159257" y="718565"/>
                </a:lnTo>
                <a:lnTo>
                  <a:pt x="166115" y="725423"/>
                </a:lnTo>
                <a:lnTo>
                  <a:pt x="166115" y="718565"/>
                </a:lnTo>
                <a:close/>
              </a:path>
              <a:path w="224154" h="830579">
                <a:moveTo>
                  <a:pt x="224027" y="718565"/>
                </a:moveTo>
                <a:lnTo>
                  <a:pt x="166115" y="718565"/>
                </a:lnTo>
                <a:lnTo>
                  <a:pt x="166115" y="725423"/>
                </a:lnTo>
                <a:lnTo>
                  <a:pt x="198083" y="725423"/>
                </a:lnTo>
                <a:lnTo>
                  <a:pt x="202691" y="720851"/>
                </a:lnTo>
                <a:lnTo>
                  <a:pt x="221741" y="720851"/>
                </a:lnTo>
                <a:lnTo>
                  <a:pt x="224027" y="718565"/>
                </a:lnTo>
                <a:close/>
              </a:path>
              <a:path w="224154" h="830579">
                <a:moveTo>
                  <a:pt x="70865" y="6857"/>
                </a:moveTo>
                <a:lnTo>
                  <a:pt x="64007" y="13715"/>
                </a:lnTo>
                <a:lnTo>
                  <a:pt x="70865" y="13715"/>
                </a:lnTo>
                <a:lnTo>
                  <a:pt x="70865" y="6857"/>
                </a:lnTo>
                <a:close/>
              </a:path>
              <a:path w="224154" h="830579">
                <a:moveTo>
                  <a:pt x="152399" y="6857"/>
                </a:moveTo>
                <a:lnTo>
                  <a:pt x="70865" y="6857"/>
                </a:lnTo>
                <a:lnTo>
                  <a:pt x="70865" y="13715"/>
                </a:lnTo>
                <a:lnTo>
                  <a:pt x="152399" y="13715"/>
                </a:lnTo>
                <a:lnTo>
                  <a:pt x="152399" y="6857"/>
                </a:lnTo>
                <a:close/>
              </a:path>
              <a:path w="224154" h="830579">
                <a:moveTo>
                  <a:pt x="166115" y="6857"/>
                </a:moveTo>
                <a:lnTo>
                  <a:pt x="152399" y="6857"/>
                </a:lnTo>
                <a:lnTo>
                  <a:pt x="159257" y="13715"/>
                </a:lnTo>
                <a:lnTo>
                  <a:pt x="166115" y="13715"/>
                </a:lnTo>
                <a:lnTo>
                  <a:pt x="166115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86692" y="3502923"/>
            <a:ext cx="190500" cy="814069"/>
          </a:xfrm>
          <a:custGeom>
            <a:avLst/>
            <a:gdLst/>
            <a:ahLst/>
            <a:cxnLst/>
            <a:rect l="l" t="t" r="r" b="b"/>
            <a:pathLst>
              <a:path w="190500" h="814070">
                <a:moveTo>
                  <a:pt x="143255" y="95249"/>
                </a:moveTo>
                <a:lnTo>
                  <a:pt x="47243" y="95249"/>
                </a:lnTo>
                <a:lnTo>
                  <a:pt x="47243" y="813815"/>
                </a:lnTo>
                <a:lnTo>
                  <a:pt x="143255" y="813815"/>
                </a:lnTo>
                <a:lnTo>
                  <a:pt x="143255" y="95249"/>
                </a:lnTo>
                <a:close/>
              </a:path>
              <a:path w="190500" h="814070">
                <a:moveTo>
                  <a:pt x="95249" y="0"/>
                </a:moveTo>
                <a:lnTo>
                  <a:pt x="0" y="95249"/>
                </a:lnTo>
                <a:lnTo>
                  <a:pt x="190499" y="95249"/>
                </a:lnTo>
                <a:lnTo>
                  <a:pt x="95249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669929" y="3493017"/>
            <a:ext cx="224154" cy="830580"/>
          </a:xfrm>
          <a:custGeom>
            <a:avLst/>
            <a:gdLst/>
            <a:ahLst/>
            <a:cxnLst/>
            <a:rect l="l" t="t" r="r" b="b"/>
            <a:pathLst>
              <a:path w="224155" h="830579">
                <a:moveTo>
                  <a:pt x="57149" y="105155"/>
                </a:moveTo>
                <a:lnTo>
                  <a:pt x="57149" y="830579"/>
                </a:lnTo>
                <a:lnTo>
                  <a:pt x="166877" y="830579"/>
                </a:lnTo>
                <a:lnTo>
                  <a:pt x="166877" y="823721"/>
                </a:lnTo>
                <a:lnTo>
                  <a:pt x="70865" y="823721"/>
                </a:lnTo>
                <a:lnTo>
                  <a:pt x="64007" y="816863"/>
                </a:lnTo>
                <a:lnTo>
                  <a:pt x="70865" y="816863"/>
                </a:lnTo>
                <a:lnTo>
                  <a:pt x="70865" y="112013"/>
                </a:lnTo>
                <a:lnTo>
                  <a:pt x="64007" y="112013"/>
                </a:lnTo>
                <a:lnTo>
                  <a:pt x="57149" y="105155"/>
                </a:lnTo>
                <a:close/>
              </a:path>
              <a:path w="224155" h="830579">
                <a:moveTo>
                  <a:pt x="70865" y="816863"/>
                </a:moveTo>
                <a:lnTo>
                  <a:pt x="64007" y="816863"/>
                </a:lnTo>
                <a:lnTo>
                  <a:pt x="70865" y="823721"/>
                </a:lnTo>
                <a:lnTo>
                  <a:pt x="70865" y="816863"/>
                </a:lnTo>
                <a:close/>
              </a:path>
              <a:path w="224155" h="830579">
                <a:moveTo>
                  <a:pt x="153161" y="816863"/>
                </a:moveTo>
                <a:lnTo>
                  <a:pt x="70865" y="816863"/>
                </a:lnTo>
                <a:lnTo>
                  <a:pt x="70865" y="823721"/>
                </a:lnTo>
                <a:lnTo>
                  <a:pt x="153161" y="823721"/>
                </a:lnTo>
                <a:lnTo>
                  <a:pt x="153161" y="816863"/>
                </a:lnTo>
                <a:close/>
              </a:path>
              <a:path w="224155" h="830579">
                <a:moveTo>
                  <a:pt x="190596" y="98297"/>
                </a:moveTo>
                <a:lnTo>
                  <a:pt x="153161" y="98297"/>
                </a:lnTo>
                <a:lnTo>
                  <a:pt x="153161" y="823721"/>
                </a:lnTo>
                <a:lnTo>
                  <a:pt x="160019" y="816863"/>
                </a:lnTo>
                <a:lnTo>
                  <a:pt x="166877" y="816863"/>
                </a:lnTo>
                <a:lnTo>
                  <a:pt x="166877" y="112013"/>
                </a:lnTo>
                <a:lnTo>
                  <a:pt x="160019" y="112013"/>
                </a:lnTo>
                <a:lnTo>
                  <a:pt x="166877" y="105155"/>
                </a:lnTo>
                <a:lnTo>
                  <a:pt x="197400" y="105155"/>
                </a:lnTo>
                <a:lnTo>
                  <a:pt x="190596" y="98297"/>
                </a:lnTo>
                <a:close/>
              </a:path>
              <a:path w="224155" h="830579">
                <a:moveTo>
                  <a:pt x="166877" y="816863"/>
                </a:moveTo>
                <a:lnTo>
                  <a:pt x="160019" y="816863"/>
                </a:lnTo>
                <a:lnTo>
                  <a:pt x="153161" y="823721"/>
                </a:lnTo>
                <a:lnTo>
                  <a:pt x="166877" y="823721"/>
                </a:lnTo>
                <a:lnTo>
                  <a:pt x="166877" y="816863"/>
                </a:lnTo>
                <a:close/>
              </a:path>
              <a:path w="224155" h="830579">
                <a:moveTo>
                  <a:pt x="112013" y="0"/>
                </a:moveTo>
                <a:lnTo>
                  <a:pt x="0" y="112013"/>
                </a:lnTo>
                <a:lnTo>
                  <a:pt x="57149" y="112013"/>
                </a:lnTo>
                <a:lnTo>
                  <a:pt x="57149" y="110489"/>
                </a:lnTo>
                <a:lnTo>
                  <a:pt x="21335" y="110489"/>
                </a:lnTo>
                <a:lnTo>
                  <a:pt x="16763" y="98297"/>
                </a:lnTo>
                <a:lnTo>
                  <a:pt x="33431" y="98297"/>
                </a:lnTo>
                <a:lnTo>
                  <a:pt x="112013" y="19086"/>
                </a:lnTo>
                <a:lnTo>
                  <a:pt x="107441" y="14477"/>
                </a:lnTo>
                <a:lnTo>
                  <a:pt x="126491" y="14477"/>
                </a:lnTo>
                <a:lnTo>
                  <a:pt x="112013" y="0"/>
                </a:lnTo>
                <a:close/>
              </a:path>
              <a:path w="224155" h="830579">
                <a:moveTo>
                  <a:pt x="70865" y="105155"/>
                </a:moveTo>
                <a:lnTo>
                  <a:pt x="57149" y="105155"/>
                </a:lnTo>
                <a:lnTo>
                  <a:pt x="64007" y="112013"/>
                </a:lnTo>
                <a:lnTo>
                  <a:pt x="70865" y="112013"/>
                </a:lnTo>
                <a:lnTo>
                  <a:pt x="70865" y="105155"/>
                </a:lnTo>
                <a:close/>
              </a:path>
              <a:path w="224155" h="830579">
                <a:moveTo>
                  <a:pt x="166877" y="105155"/>
                </a:moveTo>
                <a:lnTo>
                  <a:pt x="160019" y="112013"/>
                </a:lnTo>
                <a:lnTo>
                  <a:pt x="166877" y="112013"/>
                </a:lnTo>
                <a:lnTo>
                  <a:pt x="166877" y="105155"/>
                </a:lnTo>
                <a:close/>
              </a:path>
              <a:path w="224155" h="830579">
                <a:moveTo>
                  <a:pt x="197400" y="105155"/>
                </a:moveTo>
                <a:lnTo>
                  <a:pt x="166877" y="105155"/>
                </a:lnTo>
                <a:lnTo>
                  <a:pt x="166877" y="112013"/>
                </a:lnTo>
                <a:lnTo>
                  <a:pt x="224027" y="112013"/>
                </a:lnTo>
                <a:lnTo>
                  <a:pt x="222503" y="110489"/>
                </a:lnTo>
                <a:lnTo>
                  <a:pt x="202691" y="110489"/>
                </a:lnTo>
                <a:lnTo>
                  <a:pt x="197400" y="105155"/>
                </a:lnTo>
                <a:close/>
              </a:path>
              <a:path w="224155" h="830579">
                <a:moveTo>
                  <a:pt x="33431" y="98297"/>
                </a:moveTo>
                <a:lnTo>
                  <a:pt x="16763" y="98297"/>
                </a:lnTo>
                <a:lnTo>
                  <a:pt x="21335" y="110489"/>
                </a:lnTo>
                <a:lnTo>
                  <a:pt x="33431" y="98297"/>
                </a:lnTo>
                <a:close/>
              </a:path>
              <a:path w="224155" h="830579">
                <a:moveTo>
                  <a:pt x="70865" y="98297"/>
                </a:moveTo>
                <a:lnTo>
                  <a:pt x="33431" y="98297"/>
                </a:lnTo>
                <a:lnTo>
                  <a:pt x="21335" y="110489"/>
                </a:lnTo>
                <a:lnTo>
                  <a:pt x="57149" y="110489"/>
                </a:lnTo>
                <a:lnTo>
                  <a:pt x="57149" y="105155"/>
                </a:lnTo>
                <a:lnTo>
                  <a:pt x="70865" y="105155"/>
                </a:lnTo>
                <a:lnTo>
                  <a:pt x="70865" y="98297"/>
                </a:lnTo>
                <a:close/>
              </a:path>
              <a:path w="224155" h="830579">
                <a:moveTo>
                  <a:pt x="126491" y="14477"/>
                </a:moveTo>
                <a:lnTo>
                  <a:pt x="116585" y="14477"/>
                </a:lnTo>
                <a:lnTo>
                  <a:pt x="112013" y="19086"/>
                </a:lnTo>
                <a:lnTo>
                  <a:pt x="202691" y="110489"/>
                </a:lnTo>
                <a:lnTo>
                  <a:pt x="207263" y="98297"/>
                </a:lnTo>
                <a:lnTo>
                  <a:pt x="210311" y="98297"/>
                </a:lnTo>
                <a:lnTo>
                  <a:pt x="126491" y="14477"/>
                </a:lnTo>
                <a:close/>
              </a:path>
              <a:path w="224155" h="830579">
                <a:moveTo>
                  <a:pt x="210311" y="98297"/>
                </a:moveTo>
                <a:lnTo>
                  <a:pt x="207263" y="98297"/>
                </a:lnTo>
                <a:lnTo>
                  <a:pt x="202691" y="110489"/>
                </a:lnTo>
                <a:lnTo>
                  <a:pt x="222503" y="110489"/>
                </a:lnTo>
                <a:lnTo>
                  <a:pt x="210311" y="98297"/>
                </a:lnTo>
                <a:close/>
              </a:path>
              <a:path w="224155" h="830579">
                <a:moveTo>
                  <a:pt x="116585" y="14477"/>
                </a:moveTo>
                <a:lnTo>
                  <a:pt x="107441" y="14477"/>
                </a:lnTo>
                <a:lnTo>
                  <a:pt x="112013" y="19086"/>
                </a:lnTo>
                <a:lnTo>
                  <a:pt x="116585" y="1447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295537" y="3008699"/>
            <a:ext cx="98171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5" dirty="0">
                <a:latin typeface="Arial"/>
                <a:cs typeface="Arial"/>
              </a:rPr>
              <a:t>/producten</a:t>
            </a:r>
            <a:endParaRPr sz="14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29963" y="3876618"/>
            <a:ext cx="58039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5" dirty="0">
                <a:latin typeface="Arial"/>
                <a:cs typeface="Arial"/>
              </a:rPr>
              <a:t>/about</a:t>
            </a:r>
            <a:endParaRPr sz="14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80703" y="4764348"/>
            <a:ext cx="734695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spc="-5" dirty="0">
                <a:latin typeface="Arial"/>
                <a:cs typeface="Arial"/>
              </a:rPr>
              <a:t>/contact</a:t>
            </a:r>
            <a:endParaRPr sz="14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58341" y="3861377"/>
            <a:ext cx="77470" cy="21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b="1" dirty="0">
                <a:latin typeface="Arial"/>
                <a:cs typeface="Arial"/>
              </a:rPr>
              <a:t>/</a:t>
            </a:r>
            <a:endParaRPr sz="14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10726" y="1871941"/>
            <a:ext cx="139763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b="1" dirty="0">
                <a:latin typeface="Arial"/>
                <a:cs typeface="Arial"/>
              </a:rPr>
              <a:t>index.html</a:t>
            </a:r>
            <a:endParaRPr sz="215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4090" algn="ctr">
              <a:lnSpc>
                <a:spcPct val="100000"/>
              </a:lnSpc>
            </a:pPr>
            <a:r>
              <a:rPr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Routin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spc="2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architecture</a:t>
            </a:r>
            <a:r>
              <a:rPr spc="2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15389" y="3310899"/>
            <a:ext cx="544195" cy="1243965"/>
          </a:xfrm>
          <a:custGeom>
            <a:avLst/>
            <a:gdLst/>
            <a:ahLst/>
            <a:cxnLst/>
            <a:rect l="l" t="t" r="r" b="b"/>
            <a:pathLst>
              <a:path w="544195" h="1243964">
                <a:moveTo>
                  <a:pt x="408431" y="272033"/>
                </a:moveTo>
                <a:lnTo>
                  <a:pt x="136397" y="272033"/>
                </a:lnTo>
                <a:lnTo>
                  <a:pt x="136397" y="1243577"/>
                </a:lnTo>
                <a:lnTo>
                  <a:pt x="408431" y="1243577"/>
                </a:lnTo>
                <a:lnTo>
                  <a:pt x="408431" y="272033"/>
                </a:lnTo>
                <a:close/>
              </a:path>
              <a:path w="544195" h="1243964">
                <a:moveTo>
                  <a:pt x="272033" y="0"/>
                </a:moveTo>
                <a:lnTo>
                  <a:pt x="0" y="272033"/>
                </a:lnTo>
                <a:lnTo>
                  <a:pt x="544067" y="272033"/>
                </a:lnTo>
                <a:lnTo>
                  <a:pt x="2720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6522" y="1700758"/>
            <a:ext cx="8466455" cy="3392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5950" algn="l"/>
                <a:tab pos="2424430" algn="l"/>
                <a:tab pos="3178175" algn="l"/>
                <a:tab pos="3630295" algn="l"/>
                <a:tab pos="4836160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*ngFor=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"let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city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cities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b="1" dirty="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class=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"list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b="1" spc="-5" dirty="0">
                <a:solidFill>
                  <a:srgbClr val="008000"/>
                </a:solidFill>
                <a:latin typeface="Consolas"/>
                <a:cs typeface="Consolas"/>
              </a:rPr>
              <a:t>group</a:t>
            </a:r>
            <a:r>
              <a:rPr sz="2150" b="1" spc="-1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2150" b="1" dirty="0">
                <a:solidFill>
                  <a:srgbClr val="008000"/>
                </a:solidFill>
                <a:latin typeface="Consolas"/>
                <a:cs typeface="Consolas"/>
              </a:rPr>
              <a:t>item</a:t>
            </a:r>
            <a:r>
              <a:rPr sz="215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 marL="464820">
              <a:lnSpc>
                <a:spcPct val="100000"/>
              </a:lnSpc>
              <a:spcBef>
                <a:spcPts val="1300"/>
              </a:spcBef>
              <a:tabLst>
                <a:tab pos="916940" algn="l"/>
                <a:tab pos="4836160" algn="l"/>
              </a:tabLst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a</a:t>
            </a:r>
            <a:r>
              <a:rPr sz="2150" b="1" dirty="0">
                <a:solidFill>
                  <a:srgbClr val="000080"/>
                </a:solidFill>
                <a:latin typeface="Times New Roman"/>
                <a:cs typeface="Times New Roman"/>
              </a:rPr>
              <a:t>	</a:t>
            </a:r>
            <a:r>
              <a:rPr sz="2150" dirty="0">
                <a:solidFill>
                  <a:srgbClr val="FF0000"/>
                </a:solidFill>
                <a:latin typeface="Consolas"/>
                <a:cs typeface="Consolas"/>
              </a:rPr>
              <a:t>[routerLink]</a:t>
            </a:r>
            <a:r>
              <a:rPr sz="2150" spc="-10" dirty="0">
                <a:solidFill>
                  <a:srgbClr val="FF0000"/>
                </a:solidFill>
                <a:latin typeface="Consolas"/>
                <a:cs typeface="Consolas"/>
              </a:rPr>
              <a:t>=</a:t>
            </a:r>
            <a:r>
              <a:rPr sz="2150" b="1" spc="-5" dirty="0">
                <a:solidFill>
                  <a:srgbClr val="FF0000"/>
                </a:solidFill>
                <a:latin typeface="Consolas"/>
                <a:cs typeface="Consolas"/>
              </a:rPr>
              <a:t>"['/detail'</a:t>
            </a:r>
            <a:r>
              <a:rPr sz="2150" b="1" dirty="0">
                <a:solidFill>
                  <a:srgbClr val="FF0000"/>
                </a:solidFill>
                <a:latin typeface="Consolas"/>
                <a:cs typeface="Consolas"/>
              </a:rPr>
              <a:t>,</a:t>
            </a:r>
            <a:r>
              <a:rPr sz="21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150" b="1" spc="-5" dirty="0">
                <a:solidFill>
                  <a:srgbClr val="FF0000"/>
                </a:solidFill>
                <a:latin typeface="Consolas"/>
                <a:cs typeface="Consolas"/>
              </a:rPr>
              <a:t>city.id]"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 marL="916940">
              <a:lnSpc>
                <a:spcPct val="100000"/>
              </a:lnSpc>
              <a:spcBef>
                <a:spcPts val="1305"/>
              </a:spcBef>
              <a:tabLst>
                <a:tab pos="1369695" algn="l"/>
                <a:tab pos="2876550" algn="l"/>
                <a:tab pos="3630295" algn="l"/>
                <a:tab pos="5137785" algn="l"/>
              </a:tabLst>
            </a:pP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city.id}</a:t>
            </a:r>
            <a:r>
              <a:rPr sz="2150" dirty="0">
                <a:latin typeface="Consolas"/>
                <a:cs typeface="Consolas"/>
              </a:rPr>
              <a:t>}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dirty="0">
                <a:latin typeface="Consolas"/>
                <a:cs typeface="Consolas"/>
              </a:rPr>
              <a:t>‐</a:t>
            </a:r>
            <a:r>
              <a:rPr sz="2150" spc="-5" dirty="0">
                <a:latin typeface="Consolas"/>
                <a:cs typeface="Consolas"/>
              </a:rPr>
              <a:t> </a:t>
            </a:r>
            <a:r>
              <a:rPr sz="2150" dirty="0">
                <a:latin typeface="Consolas"/>
                <a:cs typeface="Consolas"/>
              </a:rPr>
              <a:t>{{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5" dirty="0">
                <a:latin typeface="Consolas"/>
                <a:cs typeface="Consolas"/>
              </a:rPr>
              <a:t>city.nam</a:t>
            </a:r>
            <a:r>
              <a:rPr sz="2150" dirty="0">
                <a:latin typeface="Consolas"/>
                <a:cs typeface="Consolas"/>
              </a:rPr>
              <a:t>e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-10" dirty="0">
                <a:latin typeface="Consolas"/>
                <a:cs typeface="Consolas"/>
              </a:rPr>
              <a:t>}}</a:t>
            </a:r>
            <a:endParaRPr sz="2150" dirty="0">
              <a:latin typeface="Consolas"/>
              <a:cs typeface="Consolas"/>
            </a:endParaRPr>
          </a:p>
          <a:p>
            <a:pPr marL="464820">
              <a:lnSpc>
                <a:spcPct val="100000"/>
              </a:lnSpc>
              <a:spcBef>
                <a:spcPts val="1300"/>
              </a:spcBef>
            </a:pPr>
            <a:r>
              <a:rPr sz="2150" dirty="0">
                <a:latin typeface="Consolas"/>
                <a:cs typeface="Consolas"/>
              </a:rPr>
              <a:t>&lt;</a:t>
            </a:r>
            <a:r>
              <a:rPr sz="2150" spc="-10" dirty="0">
                <a:latin typeface="Consolas"/>
                <a:cs typeface="Consolas"/>
              </a:rPr>
              <a:t>/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a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150" dirty="0">
                <a:latin typeface="Consolas"/>
                <a:cs typeface="Consolas"/>
              </a:rPr>
              <a:t>&lt;/</a:t>
            </a:r>
            <a:r>
              <a:rPr sz="2150" b="1" dirty="0">
                <a:solidFill>
                  <a:srgbClr val="000080"/>
                </a:solidFill>
                <a:latin typeface="Consolas"/>
                <a:cs typeface="Consolas"/>
              </a:rPr>
              <a:t>li</a:t>
            </a:r>
            <a:r>
              <a:rPr sz="2150" dirty="0">
                <a:latin typeface="Consolas"/>
                <a:cs typeface="Consolas"/>
              </a:rPr>
              <a:t>&gt;</a:t>
            </a: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 marR="1210945">
              <a:lnSpc>
                <a:spcPct val="150500"/>
              </a:lnSpc>
            </a:pPr>
            <a:r>
              <a:rPr sz="2150" spc="-5" dirty="0">
                <a:latin typeface="Courier New"/>
                <a:cs typeface="Courier New"/>
              </a:rPr>
              <a:t>[routerLink</a:t>
            </a:r>
            <a:r>
              <a:rPr sz="2150" dirty="0">
                <a:latin typeface="Courier New"/>
                <a:cs typeface="Courier New"/>
              </a:rPr>
              <a:t>]</a:t>
            </a:r>
            <a:r>
              <a:rPr sz="2150" spc="45" dirty="0">
                <a:latin typeface="Times New Roman"/>
                <a:cs typeface="Times New Roman"/>
              </a:rPr>
              <a:t> </a:t>
            </a:r>
            <a:r>
              <a:rPr lang="nl-NL" sz="2150" spc="-5" dirty="0">
                <a:latin typeface="Arial"/>
                <a:cs typeface="Arial"/>
              </a:rPr>
              <a:t>is</a:t>
            </a:r>
            <a:r>
              <a:rPr sz="2150" dirty="0">
                <a:latin typeface="Arial"/>
                <a:cs typeface="Arial"/>
              </a:rPr>
              <a:t> </a:t>
            </a:r>
            <a:r>
              <a:rPr sz="2150" spc="-5" dirty="0" err="1">
                <a:latin typeface="Arial"/>
                <a:cs typeface="Arial"/>
              </a:rPr>
              <a:t>dynami</a:t>
            </a:r>
            <a:r>
              <a:rPr lang="nl-NL" sz="2150" spc="-5" dirty="0" err="1">
                <a:latin typeface="Arial"/>
                <a:cs typeface="Arial"/>
              </a:rPr>
              <a:t>cly</a:t>
            </a:r>
            <a:r>
              <a:rPr lang="nl-NL" sz="2150" spc="-5" dirty="0">
                <a:latin typeface="Arial"/>
                <a:cs typeface="Arial"/>
              </a:rPr>
              <a:t> </a:t>
            </a:r>
            <a:r>
              <a:rPr lang="nl-NL" sz="2150" spc="-5" dirty="0" err="1">
                <a:latin typeface="Arial"/>
                <a:cs typeface="Arial"/>
              </a:rPr>
              <a:t>filled</a:t>
            </a:r>
            <a:r>
              <a:rPr lang="en-NL" sz="215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v</a:t>
            </a:r>
            <a:r>
              <a:rPr lang="nl-NL" sz="2150" spc="-5" dirty="0">
                <a:latin typeface="Arial"/>
                <a:cs typeface="Arial"/>
              </a:rPr>
              <a:t>ia</a:t>
            </a:r>
            <a:r>
              <a:rPr sz="2150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attribut</a:t>
            </a:r>
            <a:r>
              <a:rPr sz="2150" dirty="0">
                <a:latin typeface="Arial"/>
                <a:cs typeface="Arial"/>
              </a:rPr>
              <a:t>e</a:t>
            </a:r>
            <a:r>
              <a:rPr sz="2150" spc="-25" dirty="0">
                <a:latin typeface="Arial"/>
                <a:cs typeface="Arial"/>
              </a:rPr>
              <a:t> </a:t>
            </a:r>
            <a:r>
              <a:rPr sz="2150" spc="-5" dirty="0">
                <a:latin typeface="Arial"/>
                <a:cs typeface="Arial"/>
              </a:rPr>
              <a:t>binding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1006768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lang="nl-NL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 Change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</a:t>
            </a:r>
            <a:r>
              <a:rPr spc="2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</a:t>
            </a:r>
            <a:r>
              <a:rPr spc="2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(‘Master</a:t>
            </a:r>
            <a:r>
              <a:rPr spc="28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View’)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/>
              <a:t>Checkpoint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114665" cy="2221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1950" spc="-70" dirty="0" err="1">
                <a:latin typeface="Verdana"/>
                <a:cs typeface="Verdana"/>
              </a:rPr>
              <a:t>Enable</a:t>
            </a:r>
            <a:r>
              <a:rPr lang="nl-NL" sz="1950" spc="-70" dirty="0">
                <a:latin typeface="Verdana"/>
                <a:cs typeface="Verdana"/>
              </a:rPr>
              <a:t> </a:t>
            </a:r>
            <a:r>
              <a:rPr sz="1950" spc="-70" dirty="0" err="1">
                <a:latin typeface="Verdana"/>
                <a:cs typeface="Verdana"/>
              </a:rPr>
              <a:t>R</a:t>
            </a:r>
            <a:r>
              <a:rPr sz="1950" spc="-15" dirty="0" err="1">
                <a:latin typeface="Verdana"/>
                <a:cs typeface="Verdana"/>
              </a:rPr>
              <a:t>oute</a:t>
            </a:r>
            <a:r>
              <a:rPr sz="1950" spc="-65" dirty="0" err="1">
                <a:latin typeface="Verdana"/>
                <a:cs typeface="Verdana"/>
              </a:rPr>
              <a:t>P</a:t>
            </a:r>
            <a:r>
              <a:rPr sz="1950" spc="-15" dirty="0" err="1">
                <a:latin typeface="Verdana"/>
                <a:cs typeface="Verdana"/>
              </a:rPr>
              <a:t>a</a:t>
            </a:r>
            <a:r>
              <a:rPr sz="1950" spc="-55" dirty="0" err="1">
                <a:latin typeface="Verdana"/>
                <a:cs typeface="Verdana"/>
              </a:rPr>
              <a:t>r</a:t>
            </a:r>
            <a:r>
              <a:rPr sz="1950" spc="-20" dirty="0" err="1">
                <a:latin typeface="Verdana"/>
                <a:cs typeface="Verdana"/>
              </a:rPr>
              <a:t>a</a:t>
            </a:r>
            <a:r>
              <a:rPr sz="1950" spc="-15" dirty="0" err="1">
                <a:latin typeface="Verdana"/>
                <a:cs typeface="Verdana"/>
              </a:rPr>
              <a:t>meters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with</a:t>
            </a:r>
            <a:r>
              <a:rPr sz="1950" spc="-25" dirty="0">
                <a:latin typeface="Courier New"/>
                <a:cs typeface="Courier New"/>
              </a:rPr>
              <a:t>:</a:t>
            </a:r>
            <a:r>
              <a:rPr sz="1950" spc="-25" dirty="0" err="1">
                <a:latin typeface="Courier New"/>
                <a:cs typeface="Courier New"/>
              </a:rPr>
              <a:t>parameterNam</a:t>
            </a:r>
            <a:r>
              <a:rPr sz="1950" spc="-15" dirty="0" err="1">
                <a:latin typeface="Courier New"/>
                <a:cs typeface="Courier New"/>
              </a:rPr>
              <a:t>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endParaRPr sz="1950" dirty="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1155"/>
              </a:spcBef>
            </a:pPr>
            <a:r>
              <a:rPr sz="1950" spc="-25" dirty="0">
                <a:latin typeface="Courier New"/>
                <a:cs typeface="Courier New"/>
              </a:rPr>
              <a:t>app.routes.t</a:t>
            </a:r>
            <a:r>
              <a:rPr sz="1950" spc="-20" dirty="0">
                <a:latin typeface="Courier New"/>
                <a:cs typeface="Courier New"/>
              </a:rPr>
              <a:t>s</a:t>
            </a:r>
            <a:r>
              <a:rPr sz="1950" spc="-10" dirty="0">
                <a:latin typeface="Verdana"/>
                <a:cs typeface="Verdana"/>
              </a:rPr>
              <a:t>.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1620"/>
              </a:spcBef>
              <a:buFont typeface="Verdana"/>
              <a:buChar char="•"/>
              <a:tabLst>
                <a:tab pos="354330" algn="l"/>
              </a:tabLst>
            </a:pPr>
            <a:r>
              <a:rPr lang="nl-NL" sz="1950" spc="-15" dirty="0" err="1">
                <a:latin typeface="Verdana"/>
                <a:cs typeface="Verdana"/>
              </a:rPr>
              <a:t>Inject</a:t>
            </a:r>
            <a:r>
              <a:rPr lang="nl-NL" sz="1950" spc="-15" dirty="0">
                <a:latin typeface="Verdana"/>
                <a:cs typeface="Verdana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the</a:t>
            </a:r>
            <a:r>
              <a:rPr lang="nl-NL" sz="1950" spc="-15" dirty="0">
                <a:latin typeface="Verdana"/>
                <a:cs typeface="Verdana"/>
              </a:rPr>
              <a:t> </a:t>
            </a:r>
            <a:r>
              <a:rPr sz="1950" spc="-25" dirty="0" err="1">
                <a:latin typeface="Courier New"/>
                <a:cs typeface="Courier New"/>
              </a:rPr>
              <a:t>ActivatedRout</a:t>
            </a:r>
            <a:r>
              <a:rPr sz="1950" spc="-15" dirty="0" err="1">
                <a:latin typeface="Courier New"/>
                <a:cs typeface="Courier New"/>
              </a:rPr>
              <a:t>e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the</a:t>
            </a:r>
            <a:r>
              <a:rPr sz="1950" spc="204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Verdana"/>
                <a:cs typeface="Verdana"/>
              </a:rPr>
              <a:t>component</a:t>
            </a:r>
            <a:r>
              <a:rPr sz="1950" spc="-15" dirty="0">
                <a:latin typeface="Courier New"/>
                <a:cs typeface="Courier New"/>
              </a:rPr>
              <a:t>.</a:t>
            </a:r>
            <a:endParaRPr sz="1950" dirty="0">
              <a:latin typeface="Courier New"/>
              <a:cs typeface="Courier New"/>
            </a:endParaRPr>
          </a:p>
          <a:p>
            <a:pPr marL="353695" marR="5080" indent="-340995">
              <a:lnSpc>
                <a:spcPct val="149200"/>
              </a:lnSpc>
              <a:spcBef>
                <a:spcPts val="475"/>
              </a:spcBef>
              <a:buFont typeface="Verdana"/>
              <a:buChar char="•"/>
              <a:tabLst>
                <a:tab pos="354330" algn="l"/>
                <a:tab pos="3195955" algn="l"/>
              </a:tabLst>
            </a:pPr>
            <a:r>
              <a:rPr lang="en-GB" sz="1950" spc="-25" dirty="0" err="1">
                <a:latin typeface="Courier New"/>
                <a:cs typeface="Courier New"/>
              </a:rPr>
              <a:t>ActivatedRout</a:t>
            </a:r>
            <a:r>
              <a:rPr lang="en-GB" sz="1950" spc="-15" dirty="0" err="1">
                <a:latin typeface="Courier New"/>
                <a:cs typeface="Courier New"/>
              </a:rPr>
              <a:t>e</a:t>
            </a:r>
            <a:r>
              <a:rPr lang="en-GB" sz="1950" spc="-15" dirty="0">
                <a:latin typeface="Courier New"/>
                <a:cs typeface="Courier New"/>
              </a:rPr>
              <a:t> </a:t>
            </a:r>
            <a:r>
              <a:rPr lang="en-GB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contains</a:t>
            </a:r>
            <a:r>
              <a:rPr lang="en-GB" sz="1950" spc="-15" dirty="0">
                <a:latin typeface="Courier New"/>
                <a:cs typeface="Courier New"/>
              </a:rPr>
              <a:t> </a:t>
            </a:r>
            <a:r>
              <a:rPr lang="en-GB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GB" sz="1950" spc="-15" dirty="0">
                <a:latin typeface="Courier New"/>
                <a:cs typeface="Courier New"/>
              </a:rPr>
              <a:t> </a:t>
            </a:r>
            <a:r>
              <a:rPr sz="1950" spc="-20" dirty="0" err="1">
                <a:latin typeface="Verdana"/>
                <a:cs typeface="Verdana"/>
              </a:rPr>
              <a:t>propert</a:t>
            </a:r>
            <a:r>
              <a:rPr sz="1950" spc="-15" dirty="0" err="1">
                <a:latin typeface="Verdana"/>
                <a:cs typeface="Verdana"/>
              </a:rPr>
              <a:t>y</a:t>
            </a:r>
            <a:r>
              <a:rPr sz="1950" spc="-20" dirty="0" err="1">
                <a:latin typeface="Courier New"/>
                <a:cs typeface="Courier New"/>
              </a:rPr>
              <a:t>.param</a:t>
            </a:r>
            <a:r>
              <a:rPr sz="1950" spc="-15" dirty="0" err="1">
                <a:latin typeface="Courier New"/>
                <a:cs typeface="Courier New"/>
              </a:rPr>
              <a:t>s</a:t>
            </a:r>
            <a:endParaRPr lang="nl-NL" sz="1950" spc="-15" dirty="0">
              <a:latin typeface="Verdana"/>
              <a:cs typeface="Verdana"/>
            </a:endParaRPr>
          </a:p>
          <a:p>
            <a:pPr marL="353695" marR="5080" indent="-340995">
              <a:lnSpc>
                <a:spcPct val="149200"/>
              </a:lnSpc>
              <a:spcBef>
                <a:spcPts val="475"/>
              </a:spcBef>
              <a:buFont typeface="Verdana"/>
              <a:buChar char="•"/>
              <a:tabLst>
                <a:tab pos="354330" algn="l"/>
                <a:tab pos="3195955" algn="l"/>
              </a:tabLst>
            </a:pPr>
            <a:r>
              <a:rPr lang="en-US" sz="1950" b="1" spc="-15" dirty="0">
                <a:latin typeface="Verdana"/>
                <a:cs typeface="Verdana"/>
              </a:rPr>
              <a:t>See 7c</a:t>
            </a:r>
            <a:endParaRPr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lang="nl-NL" spc="15" dirty="0"/>
              <a:t>ADVANCED: array of </a:t>
            </a:r>
            <a:r>
              <a:rPr spc="10" dirty="0"/>
              <a:t>param</a:t>
            </a:r>
            <a:r>
              <a:rPr lang="nl-NL" spc="10" dirty="0"/>
              <a:t>s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266559" y="1612623"/>
            <a:ext cx="9261741" cy="1258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Give</a:t>
            </a:r>
            <a:r>
              <a:rPr lang="nl-NL"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sz="195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array</a:t>
            </a:r>
            <a:r>
              <a:rPr sz="1950" i="1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i="1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sz="1950" i="1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i="1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</a:t>
            </a:r>
            <a:r>
              <a:rPr sz="1950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sz="1950" i="1" spc="1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sz="1950" spc="18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[routerLink]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3695" indent="-340995">
              <a:lnSpc>
                <a:spcPct val="100000"/>
              </a:lnSpc>
              <a:spcBef>
                <a:spcPts val="162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sz="1950" spc="-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ameters</a:t>
            </a:r>
            <a:r>
              <a:rPr sz="1950" spc="1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will</a:t>
            </a:r>
            <a:r>
              <a:rPr lang="nl-NL"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</a:t>
            </a:r>
            <a:r>
              <a:rPr sz="1950" spc="1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gematche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</a:t>
            </a:r>
            <a:r>
              <a:rPr sz="1950" spc="19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at</a:t>
            </a:r>
            <a:r>
              <a:rPr sz="195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positi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r>
              <a:rPr sz="1950" spc="2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</a:t>
            </a:r>
            <a:r>
              <a:rPr sz="1950" spc="2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sz="195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3695" marR="505459" indent="-340995">
              <a:lnSpc>
                <a:spcPct val="149500"/>
              </a:lnSpc>
              <a:spcBef>
                <a:spcPts val="459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Option</a:t>
            </a:r>
            <a:r>
              <a:rPr lang="nl-NL"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sz="1950" spc="2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sz="195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extend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ervic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nl-NL" sz="195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return a 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specifi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sz="1950" spc="2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product/ite</a:t>
            </a:r>
            <a:r>
              <a:rPr sz="1950" spc="-2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2404" y="3538737"/>
            <a:ext cx="5918447" cy="877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2404" y="4416552"/>
            <a:ext cx="8819388" cy="18242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8378" y="6220206"/>
            <a:ext cx="6713981" cy="480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/>
              <a:t>Vervolg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spc="15" dirty="0"/>
              <a:t>–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0" dirty="0"/>
              <a:t>details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5" dirty="0"/>
              <a:t>via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7923530" cy="32062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20" dirty="0">
                <a:latin typeface="Verdana"/>
                <a:cs typeface="Verdana"/>
              </a:rPr>
              <a:t>U</a:t>
            </a:r>
            <a:r>
              <a:rPr sz="1950" spc="-15" dirty="0">
                <a:latin typeface="Verdana"/>
                <a:cs typeface="Verdana"/>
              </a:rPr>
              <a:t>ncomment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lang="nl-NL" sz="1950" spc="-20" dirty="0" err="1">
                <a:latin typeface="Verdana"/>
                <a:cs typeface="Verdana"/>
              </a:rPr>
              <a:t>this</a:t>
            </a:r>
            <a:r>
              <a:rPr lang="nl-NL" sz="1950" spc="-20" dirty="0">
                <a:latin typeface="Verdana"/>
                <a:cs typeface="Verdana"/>
              </a:rPr>
              <a:t> in </a:t>
            </a:r>
            <a:r>
              <a:rPr sz="1950" spc="-15" dirty="0" err="1">
                <a:latin typeface="Verdana"/>
                <a:cs typeface="Verdana"/>
              </a:rPr>
              <a:t>cityService</a:t>
            </a:r>
            <a:r>
              <a:rPr sz="1950" spc="-15" dirty="0">
                <a:latin typeface="Verdana"/>
                <a:cs typeface="Verdana"/>
              </a:rPr>
              <a:t>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NEW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wit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h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fetchin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g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detail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vi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a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Service:</a:t>
            </a:r>
            <a:endParaRPr sz="1700" dirty="0">
              <a:latin typeface="Consolas"/>
              <a:cs typeface="Consolas"/>
            </a:endParaRPr>
          </a:p>
          <a:p>
            <a:pPr marL="5969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.su</a:t>
            </a:r>
            <a:r>
              <a:rPr sz="1700" spc="5" dirty="0">
                <a:latin typeface="Consolas"/>
                <a:cs typeface="Consolas"/>
              </a:rPr>
              <a:t>b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.route.params</a:t>
            </a:r>
            <a:endParaRPr sz="1700" dirty="0">
              <a:latin typeface="Consolas"/>
              <a:cs typeface="Consolas"/>
            </a:endParaRPr>
          </a:p>
          <a:p>
            <a:pPr marL="419734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.map(param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params</a:t>
            </a:r>
            <a:r>
              <a:rPr sz="1700" dirty="0">
                <a:latin typeface="Consolas"/>
                <a:cs typeface="Consolas"/>
              </a:rPr>
              <a:t>[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'id'</a:t>
            </a:r>
            <a:r>
              <a:rPr sz="1700" spc="-5" dirty="0">
                <a:latin typeface="Consolas"/>
                <a:cs typeface="Consolas"/>
              </a:rPr>
              <a:t>])</a:t>
            </a:r>
            <a:endParaRPr sz="1700" dirty="0">
              <a:latin typeface="Consolas"/>
              <a:cs typeface="Consolas"/>
            </a:endParaRPr>
          </a:p>
          <a:p>
            <a:pPr marL="419734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switchMap</a:t>
            </a:r>
            <a:r>
              <a:rPr sz="1700" spc="-5" dirty="0">
                <a:latin typeface="Consolas"/>
                <a:cs typeface="Consolas"/>
              </a:rPr>
              <a:t>(i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.cityService.getCity(id))</a:t>
            </a:r>
            <a:endParaRPr sz="1700" dirty="0">
              <a:latin typeface="Consolas"/>
              <a:cs typeface="Consolas"/>
            </a:endParaRPr>
          </a:p>
          <a:p>
            <a:pPr marL="779145" marR="3179445" indent="-359410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.subscribe((city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cs typeface="Consolas"/>
              </a:rPr>
              <a:t>thi</a:t>
            </a:r>
            <a:r>
              <a:rPr sz="1700" spc="-1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700" spc="-5" dirty="0">
                <a:latin typeface="Consolas"/>
                <a:cs typeface="Consolas"/>
              </a:rPr>
              <a:t>.currentCit</a:t>
            </a:r>
            <a:r>
              <a:rPr sz="1700" spc="5" dirty="0">
                <a:latin typeface="Consolas"/>
                <a:cs typeface="Consolas"/>
              </a:rPr>
              <a:t>y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&lt;City&gt;city</a:t>
            </a:r>
            <a:r>
              <a:rPr sz="1700" spc="-10" dirty="0">
                <a:latin typeface="Consolas"/>
                <a:cs typeface="Consolas"/>
              </a:rPr>
              <a:t>[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700" spc="-5" dirty="0">
                <a:latin typeface="Consolas"/>
                <a:cs typeface="Consolas"/>
              </a:rPr>
              <a:t>];</a:t>
            </a:r>
            <a:endParaRPr sz="1700" dirty="0">
              <a:latin typeface="Consolas"/>
              <a:cs typeface="Consolas"/>
            </a:endParaRPr>
          </a:p>
          <a:p>
            <a:pPr marL="419734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});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8490" y="4504182"/>
            <a:ext cx="4770120" cy="2923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190"/>
              </a:lnSpc>
            </a:pPr>
            <a:r>
              <a:rPr sz="1000" b="1" spc="-15" dirty="0">
                <a:latin typeface="Arial"/>
                <a:cs typeface="Arial"/>
              </a:rPr>
              <a:t>23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58490" y="4504182"/>
            <a:ext cx="4752593" cy="29192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pc="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city.service.ts: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8278" y="1524231"/>
            <a:ext cx="6261735" cy="39651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2280" indent="-341630">
              <a:lnSpc>
                <a:spcPct val="100000"/>
              </a:lnSpc>
              <a:buFont typeface="Verdana"/>
              <a:buChar char="•"/>
              <a:tabLst>
                <a:tab pos="462280" algn="l"/>
              </a:tabLst>
            </a:pPr>
            <a:r>
              <a:rPr lang="nl-NL" sz="1950" spc="-15" dirty="0" err="1">
                <a:latin typeface="Verdana"/>
                <a:cs typeface="Verdana"/>
              </a:rPr>
              <a:t>Example</a:t>
            </a:r>
            <a:r>
              <a:rPr lang="nl-NL" sz="1950" spc="-15" dirty="0">
                <a:latin typeface="Verdana"/>
                <a:cs typeface="Verdana"/>
              </a:rPr>
              <a:t>:</a:t>
            </a:r>
            <a:endParaRPr sz="19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/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retournee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r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ee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city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,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dirty="0">
                <a:solidFill>
                  <a:srgbClr val="46C249"/>
                </a:solidFill>
                <a:latin typeface="Consolas"/>
                <a:cs typeface="Consolas"/>
              </a:rPr>
              <a:t>o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p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basi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s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va</a:t>
            </a:r>
            <a:r>
              <a:rPr sz="1700" i="1" spc="5" dirty="0">
                <a:solidFill>
                  <a:srgbClr val="46C249"/>
                </a:solidFill>
                <a:latin typeface="Consolas"/>
                <a:cs typeface="Consolas"/>
              </a:rPr>
              <a:t>n</a:t>
            </a:r>
            <a:r>
              <a:rPr sz="17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85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700" i="1" spc="-5" dirty="0">
                <a:solidFill>
                  <a:srgbClr val="46C249"/>
                </a:solidFill>
                <a:latin typeface="Consolas"/>
                <a:cs typeface="Consolas"/>
              </a:rPr>
              <a:t>ID</a:t>
            </a:r>
            <a:endParaRPr sz="1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getCity(id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string</a:t>
            </a:r>
            <a:r>
              <a:rPr sz="1700" dirty="0">
                <a:latin typeface="Consolas"/>
                <a:cs typeface="Consolas"/>
              </a:rPr>
              <a:t>)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City[</a:t>
            </a:r>
            <a:r>
              <a:rPr sz="1700" spc="5" dirty="0">
                <a:latin typeface="Consolas"/>
                <a:cs typeface="Consolas"/>
              </a:rPr>
              <a:t>]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372745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this</a:t>
            </a:r>
            <a:r>
              <a:rPr sz="1700" spc="-5" dirty="0">
                <a:latin typeface="Consolas"/>
                <a:cs typeface="Consolas"/>
              </a:rPr>
              <a:t>._http.get</a:t>
            </a:r>
            <a:r>
              <a:rPr sz="1700" dirty="0">
                <a:latin typeface="Consolas"/>
                <a:cs typeface="Consolas"/>
              </a:rPr>
              <a:t>(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'app/cities.json'</a:t>
            </a:r>
            <a:r>
              <a:rPr sz="1700" spc="5" dirty="0">
                <a:latin typeface="Consolas"/>
                <a:cs typeface="Consolas"/>
              </a:rPr>
              <a:t>)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.map(citie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=&gt;cities.json())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.map(citie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cities.filter((city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City</a:t>
            </a:r>
            <a:r>
              <a:rPr sz="1700" spc="5" dirty="0">
                <a:latin typeface="Consolas"/>
                <a:cs typeface="Consolas"/>
              </a:rPr>
              <a:t>)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{</a:t>
            </a:r>
            <a:endParaRPr sz="1700" dirty="0">
              <a:latin typeface="Consolas"/>
              <a:cs typeface="Consolas"/>
            </a:endParaRPr>
          </a:p>
          <a:p>
            <a:pPr marL="1092200">
              <a:lnSpc>
                <a:spcPct val="100000"/>
              </a:lnSpc>
              <a:spcBef>
                <a:spcPts val="1065"/>
              </a:spcBef>
            </a:pP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retur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n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city.i</a:t>
            </a:r>
            <a:r>
              <a:rPr sz="1700" spc="5" dirty="0">
                <a:latin typeface="Consolas"/>
                <a:cs typeface="Consolas"/>
              </a:rPr>
              <a:t>d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==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parseInt(id);</a:t>
            </a:r>
            <a:endParaRPr sz="1700" dirty="0">
              <a:latin typeface="Consolas"/>
              <a:cs typeface="Consolas"/>
            </a:endParaRPr>
          </a:p>
          <a:p>
            <a:pPr marL="73152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}))</a:t>
            </a: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700" spc="5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20" dirty="0"/>
              <a:t>New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/>
              <a:t>Component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0" dirty="0"/>
              <a:t>Router</a:t>
            </a:r>
          </a:p>
        </p:txBody>
      </p:sp>
      <p:sp>
        <p:nvSpPr>
          <p:cNvPr id="3" name="object 3"/>
          <p:cNvSpPr/>
          <p:nvPr/>
        </p:nvSpPr>
        <p:spPr>
          <a:xfrm>
            <a:off x="1190128" y="1232154"/>
            <a:ext cx="8043672" cy="5122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88682" y="6665430"/>
            <a:ext cx="722122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https://ww</a:t>
            </a:r>
            <a:r>
              <a:rPr sz="2600" spc="-16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600" spc="-20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.youtube.com/watch?v=d8yAdeshpcw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02139" y="6992115"/>
            <a:ext cx="7196455" cy="0"/>
          </a:xfrm>
          <a:custGeom>
            <a:avLst/>
            <a:gdLst/>
            <a:ahLst/>
            <a:cxnLst/>
            <a:rect l="l" t="t" r="r" b="b"/>
            <a:pathLst>
              <a:path w="7196455">
                <a:moveTo>
                  <a:pt x="0" y="0"/>
                </a:moveTo>
                <a:lnTo>
                  <a:pt x="7196327" y="0"/>
                </a:lnTo>
              </a:path>
            </a:pathLst>
          </a:custGeom>
          <a:ln w="2565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z="2150" b="0" u="heavy" spc="-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https://ww</a:t>
            </a:r>
            <a:r>
              <a:rPr sz="2150" b="0" u="heavy" spc="-80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2150" b="0" u="heavy" spc="-5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r>
              <a:rPr sz="2150" b="0" u="heavy" spc="-20" dirty="0">
                <a:solidFill>
                  <a:srgbClr val="FF0000"/>
                </a:solidFill>
                <a:latin typeface="Verdana"/>
                <a:cs typeface="Verdana"/>
              </a:rPr>
              <a:t>y</a:t>
            </a:r>
            <a:r>
              <a:rPr sz="2150" b="0" u="heavy" spc="-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outube.com/</a:t>
            </a:r>
            <a:r>
              <a:rPr sz="2150" b="0" u="heavy" spc="-25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w</a:t>
            </a:r>
            <a:r>
              <a:rPr sz="2150" b="0" u="heavy" dirty="0">
                <a:solidFill>
                  <a:srgbClr val="FF0000"/>
                </a:solidFill>
                <a:latin typeface="Verdana"/>
                <a:cs typeface="Verdana"/>
                <a:hlinkClick r:id="rId3"/>
              </a:rPr>
              <a:t>atch?v=QLns6s02O48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0984" y="1572768"/>
            <a:ext cx="9336024" cy="50452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0" dirty="0"/>
              <a:t>Advance</a:t>
            </a:r>
            <a:r>
              <a:rPr spc="15" dirty="0"/>
              <a:t>d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spc="15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6099" y="6501099"/>
            <a:ext cx="582104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https://angula</a:t>
            </a:r>
            <a:r>
              <a:rPr sz="2150" u="heavy" spc="-12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.io/docs/ts/latest/guide/route</a:t>
            </a:r>
            <a:r>
              <a:rPr sz="2150" u="heavy" spc="-13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.html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9752" y="1218438"/>
            <a:ext cx="8053578" cy="5212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>
              <a:lnSpc>
                <a:spcPct val="100000"/>
              </a:lnSpc>
            </a:pPr>
            <a:r>
              <a:rPr spc="15" dirty="0"/>
              <a:t>Victor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Savki</a:t>
            </a:r>
            <a:r>
              <a:rPr spc="15" dirty="0"/>
              <a:t>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on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5" dirty="0"/>
              <a:t>Routing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828" y="1233624"/>
            <a:ext cx="6059170" cy="409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5" dirty="0">
                <a:latin typeface="Arial"/>
                <a:cs typeface="Arial"/>
              </a:rPr>
              <a:t>V</a:t>
            </a:r>
            <a:r>
              <a:rPr sz="3000" dirty="0">
                <a:latin typeface="Arial"/>
                <a:cs typeface="Arial"/>
              </a:rPr>
              <a:t>i</a:t>
            </a:r>
            <a:r>
              <a:rPr sz="3000" spc="-5" dirty="0">
                <a:latin typeface="Arial"/>
                <a:cs typeface="Arial"/>
              </a:rPr>
              <a:t>cto</a:t>
            </a:r>
            <a:r>
              <a:rPr sz="3000" dirty="0">
                <a:latin typeface="Arial"/>
                <a:cs typeface="Arial"/>
              </a:rPr>
              <a:t>r </a:t>
            </a:r>
            <a:r>
              <a:rPr sz="3000" spc="-5" dirty="0">
                <a:latin typeface="Arial"/>
                <a:cs typeface="Arial"/>
              </a:rPr>
              <a:t>Savki</a:t>
            </a:r>
            <a:r>
              <a:rPr sz="3000" dirty="0">
                <a:latin typeface="Arial"/>
                <a:cs typeface="Arial"/>
              </a:rPr>
              <a:t>n – c</a:t>
            </a:r>
            <a:r>
              <a:rPr sz="3000" spc="-5" dirty="0">
                <a:latin typeface="Arial"/>
                <a:cs typeface="Arial"/>
              </a:rPr>
              <a:t>reato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o</a:t>
            </a:r>
            <a:r>
              <a:rPr sz="3000" dirty="0">
                <a:latin typeface="Arial"/>
                <a:cs typeface="Arial"/>
              </a:rPr>
              <a:t>f </a:t>
            </a:r>
            <a:r>
              <a:rPr sz="3000" spc="-5" dirty="0">
                <a:latin typeface="Arial"/>
                <a:cs typeface="Arial"/>
              </a:rPr>
              <a:t>th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-5" dirty="0">
                <a:latin typeface="Arial"/>
                <a:cs typeface="Arial"/>
              </a:rPr>
              <a:t>outer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5952" y="1808235"/>
            <a:ext cx="7211568" cy="4656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9934" y="6556725"/>
            <a:ext cx="2430145" cy="299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50" u="heavy" spc="-5" dirty="0">
                <a:solidFill>
                  <a:srgbClr val="FF0000"/>
                </a:solidFill>
                <a:latin typeface="Arial"/>
                <a:cs typeface="Arial"/>
              </a:rPr>
              <a:t>https://vsavkin.com/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C3FB-93A1-8F41-9FB4-A27228AC9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B063A27-299F-4346-969F-E6E1F998F1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86617" y="2257425"/>
            <a:ext cx="8895474" cy="14183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5950" b="1" spc="-5" dirty="0" err="1">
                <a:latin typeface="Verdana"/>
                <a:cs typeface="Verdana"/>
              </a:rPr>
              <a:t>Pipes</a:t>
            </a:r>
            <a:endParaRPr lang="nl-NL" sz="5950" b="1" spc="-5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lang="en-US" sz="2350" spc="10" dirty="0">
                <a:solidFill>
                  <a:srgbClr val="C00000"/>
                </a:solidFill>
                <a:latin typeface="Verdana"/>
                <a:cs typeface="Verdana"/>
              </a:rPr>
              <a:t>Pipes are</a:t>
            </a:r>
            <a:r>
              <a:rPr lang="en-US" sz="2350" spc="10" dirty="0">
                <a:solidFill>
                  <a:srgbClr val="C00000"/>
                </a:solidFill>
              </a:rPr>
              <a:t> filters</a:t>
            </a:r>
            <a:endParaRPr lang="en-US" sz="23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35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1419" y="6985257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>
                <a:moveTo>
                  <a:pt x="0" y="0"/>
                </a:moveTo>
                <a:lnTo>
                  <a:pt x="395481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18531" y="6985257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>
                <a:moveTo>
                  <a:pt x="0" y="0"/>
                </a:moveTo>
                <a:lnTo>
                  <a:pt x="434339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31366" y="6985257"/>
            <a:ext cx="388620" cy="0"/>
          </a:xfrm>
          <a:custGeom>
            <a:avLst/>
            <a:gdLst/>
            <a:ahLst/>
            <a:cxnLst/>
            <a:rect l="l" t="t" r="r" b="b"/>
            <a:pathLst>
              <a:path w="388620">
                <a:moveTo>
                  <a:pt x="0" y="0"/>
                </a:moveTo>
                <a:lnTo>
                  <a:pt x="388616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66475" y="6985257"/>
            <a:ext cx="466725" cy="0"/>
          </a:xfrm>
          <a:custGeom>
            <a:avLst/>
            <a:gdLst/>
            <a:ahLst/>
            <a:cxnLst/>
            <a:rect l="l" t="t" r="r" b="b"/>
            <a:pathLst>
              <a:path w="466725">
                <a:moveTo>
                  <a:pt x="0" y="0"/>
                </a:moveTo>
                <a:lnTo>
                  <a:pt x="466343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5100" y="473382"/>
            <a:ext cx="10281924" cy="1697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750" b="1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Routin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</a:t>
            </a:r>
            <a:r>
              <a:rPr sz="2750" b="1" spc="27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</a:t>
            </a:r>
            <a:r>
              <a:rPr sz="2750" b="1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every</a:t>
            </a:r>
            <a:r>
              <a:rPr sz="2750" b="1" spc="26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sz="2750" b="1"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sz="2750" b="1" spc="2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sz="2750" b="1" spc="27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</a:t>
            </a:r>
            <a:r>
              <a:rPr lang="nl-NL" sz="2750" b="1" spc="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!</a:t>
            </a:r>
            <a:endParaRPr sz="27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nl-NL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625"/>
              </a:spcBef>
              <a:tabLst>
                <a:tab pos="354330" algn="l"/>
              </a:tabLst>
            </a:pPr>
            <a:r>
              <a:rPr sz="1950" b="1" spc="-2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</a:t>
            </a:r>
            <a:r>
              <a:rPr sz="195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nl-NL" sz="195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/routes</a:t>
            </a:r>
            <a:r>
              <a:rPr sz="1950" b="1" spc="18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</a:t>
            </a:r>
            <a:r>
              <a:rPr sz="1950" b="1" spc="19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injected</a:t>
            </a:r>
            <a:r>
              <a:rPr sz="1950" b="1" spc="22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nl-NL" sz="1950" b="1" spc="-15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sz="1950" b="1" spc="21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b="1" i="1" spc="-25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&lt;router-outlet&gt;&lt;/router-outlet&gt;</a:t>
            </a:r>
            <a:endParaRPr sz="1950" b="1" i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60429" y="3046485"/>
            <a:ext cx="4741545" cy="1020444"/>
          </a:xfrm>
          <a:custGeom>
            <a:avLst/>
            <a:gdLst/>
            <a:ahLst/>
            <a:cxnLst/>
            <a:rect l="l" t="t" r="r" b="b"/>
            <a:pathLst>
              <a:path w="4741545" h="1020445">
                <a:moveTo>
                  <a:pt x="0" y="1020317"/>
                </a:moveTo>
                <a:lnTo>
                  <a:pt x="4741163" y="1020317"/>
                </a:lnTo>
                <a:lnTo>
                  <a:pt x="4741163" y="0"/>
                </a:lnTo>
                <a:lnTo>
                  <a:pt x="0" y="0"/>
                </a:lnTo>
                <a:lnTo>
                  <a:pt x="0" y="1020317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53570" y="3039627"/>
            <a:ext cx="4754880" cy="1034415"/>
          </a:xfrm>
          <a:custGeom>
            <a:avLst/>
            <a:gdLst/>
            <a:ahLst/>
            <a:cxnLst/>
            <a:rect l="l" t="t" r="r" b="b"/>
            <a:pathLst>
              <a:path w="4754880" h="1034414">
                <a:moveTo>
                  <a:pt x="4754879" y="0"/>
                </a:moveTo>
                <a:lnTo>
                  <a:pt x="0" y="0"/>
                </a:lnTo>
                <a:lnTo>
                  <a:pt x="0" y="1034033"/>
                </a:lnTo>
                <a:lnTo>
                  <a:pt x="4754879" y="1034033"/>
                </a:lnTo>
                <a:lnTo>
                  <a:pt x="4754879" y="1027175"/>
                </a:lnTo>
                <a:lnTo>
                  <a:pt x="13715" y="1027175"/>
                </a:lnTo>
                <a:lnTo>
                  <a:pt x="6857" y="1020317"/>
                </a:lnTo>
                <a:lnTo>
                  <a:pt x="13715" y="1020317"/>
                </a:lnTo>
                <a:lnTo>
                  <a:pt x="13715" y="12953"/>
                </a:lnTo>
                <a:lnTo>
                  <a:pt x="6857" y="12953"/>
                </a:lnTo>
                <a:lnTo>
                  <a:pt x="13715" y="6857"/>
                </a:lnTo>
                <a:lnTo>
                  <a:pt x="4754879" y="6857"/>
                </a:lnTo>
                <a:lnTo>
                  <a:pt x="4754879" y="0"/>
                </a:lnTo>
                <a:close/>
              </a:path>
              <a:path w="4754880" h="1034414">
                <a:moveTo>
                  <a:pt x="13715" y="1020317"/>
                </a:moveTo>
                <a:lnTo>
                  <a:pt x="6857" y="1020317"/>
                </a:lnTo>
                <a:lnTo>
                  <a:pt x="13715" y="1027175"/>
                </a:lnTo>
                <a:lnTo>
                  <a:pt x="13715" y="1020317"/>
                </a:lnTo>
                <a:close/>
              </a:path>
              <a:path w="4754880" h="1034414">
                <a:moveTo>
                  <a:pt x="4741160" y="1020317"/>
                </a:moveTo>
                <a:lnTo>
                  <a:pt x="13715" y="1020317"/>
                </a:lnTo>
                <a:lnTo>
                  <a:pt x="13715" y="1027175"/>
                </a:lnTo>
                <a:lnTo>
                  <a:pt x="4741160" y="1027175"/>
                </a:lnTo>
                <a:lnTo>
                  <a:pt x="4741160" y="1020317"/>
                </a:lnTo>
                <a:close/>
              </a:path>
              <a:path w="4754880" h="1034414">
                <a:moveTo>
                  <a:pt x="4741160" y="6857"/>
                </a:moveTo>
                <a:lnTo>
                  <a:pt x="4741160" y="1027175"/>
                </a:lnTo>
                <a:lnTo>
                  <a:pt x="4748018" y="1020317"/>
                </a:lnTo>
                <a:lnTo>
                  <a:pt x="4754879" y="1020317"/>
                </a:lnTo>
                <a:lnTo>
                  <a:pt x="4754879" y="12953"/>
                </a:lnTo>
                <a:lnTo>
                  <a:pt x="4748018" y="12953"/>
                </a:lnTo>
                <a:lnTo>
                  <a:pt x="4741160" y="6857"/>
                </a:lnTo>
                <a:close/>
              </a:path>
              <a:path w="4754880" h="1034414">
                <a:moveTo>
                  <a:pt x="4754879" y="1020317"/>
                </a:moveTo>
                <a:lnTo>
                  <a:pt x="4748018" y="1020317"/>
                </a:lnTo>
                <a:lnTo>
                  <a:pt x="4741160" y="1027175"/>
                </a:lnTo>
                <a:lnTo>
                  <a:pt x="4754879" y="1027175"/>
                </a:lnTo>
                <a:lnTo>
                  <a:pt x="4754879" y="1020317"/>
                </a:lnTo>
                <a:close/>
              </a:path>
              <a:path w="4754880" h="1034414">
                <a:moveTo>
                  <a:pt x="13715" y="6857"/>
                </a:moveTo>
                <a:lnTo>
                  <a:pt x="6857" y="12953"/>
                </a:lnTo>
                <a:lnTo>
                  <a:pt x="13715" y="12953"/>
                </a:lnTo>
                <a:lnTo>
                  <a:pt x="13715" y="6857"/>
                </a:lnTo>
                <a:close/>
              </a:path>
              <a:path w="4754880" h="1034414">
                <a:moveTo>
                  <a:pt x="4741160" y="6857"/>
                </a:moveTo>
                <a:lnTo>
                  <a:pt x="13715" y="6857"/>
                </a:lnTo>
                <a:lnTo>
                  <a:pt x="13715" y="12953"/>
                </a:lnTo>
                <a:lnTo>
                  <a:pt x="4741160" y="12953"/>
                </a:lnTo>
                <a:lnTo>
                  <a:pt x="4741160" y="6857"/>
                </a:lnTo>
                <a:close/>
              </a:path>
              <a:path w="4754880" h="1034414">
                <a:moveTo>
                  <a:pt x="4754879" y="6857"/>
                </a:moveTo>
                <a:lnTo>
                  <a:pt x="4741160" y="6857"/>
                </a:lnTo>
                <a:lnTo>
                  <a:pt x="4748018" y="12953"/>
                </a:lnTo>
                <a:lnTo>
                  <a:pt x="4754879" y="12953"/>
                </a:lnTo>
                <a:lnTo>
                  <a:pt x="4754879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30601" y="3912117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3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81071" y="3891543"/>
            <a:ext cx="500380" cy="770890"/>
          </a:xfrm>
          <a:custGeom>
            <a:avLst/>
            <a:gdLst/>
            <a:ahLst/>
            <a:cxnLst/>
            <a:rect l="l" t="t" r="r" b="b"/>
            <a:pathLst>
              <a:path w="500379" h="770889">
                <a:moveTo>
                  <a:pt x="129539" y="519683"/>
                </a:moveTo>
                <a:lnTo>
                  <a:pt x="0" y="519683"/>
                </a:lnTo>
                <a:lnTo>
                  <a:pt x="249935" y="770375"/>
                </a:lnTo>
                <a:lnTo>
                  <a:pt x="293998" y="726179"/>
                </a:lnTo>
                <a:lnTo>
                  <a:pt x="235457" y="726179"/>
                </a:lnTo>
                <a:lnTo>
                  <a:pt x="249935" y="711702"/>
                </a:lnTo>
                <a:lnTo>
                  <a:pt x="99061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0379" h="770889">
                <a:moveTo>
                  <a:pt x="249935" y="711702"/>
                </a:moveTo>
                <a:lnTo>
                  <a:pt x="235457" y="726179"/>
                </a:lnTo>
                <a:lnTo>
                  <a:pt x="264413" y="726179"/>
                </a:lnTo>
                <a:lnTo>
                  <a:pt x="249935" y="711702"/>
                </a:lnTo>
                <a:close/>
              </a:path>
              <a:path w="500379" h="770889">
                <a:moveTo>
                  <a:pt x="435863" y="525779"/>
                </a:moveTo>
                <a:lnTo>
                  <a:pt x="249935" y="711702"/>
                </a:lnTo>
                <a:lnTo>
                  <a:pt x="264413" y="726179"/>
                </a:lnTo>
                <a:lnTo>
                  <a:pt x="293998" y="726179"/>
                </a:lnTo>
                <a:lnTo>
                  <a:pt x="458848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0379" h="770889">
                <a:moveTo>
                  <a:pt x="64007" y="525779"/>
                </a:moveTo>
                <a:lnTo>
                  <a:pt x="49529" y="560831"/>
                </a:lnTo>
                <a:lnTo>
                  <a:pt x="99061" y="560831"/>
                </a:lnTo>
                <a:lnTo>
                  <a:pt x="64007" y="525779"/>
                </a:lnTo>
                <a:close/>
              </a:path>
              <a:path w="500379" h="770889">
                <a:moveTo>
                  <a:pt x="129539" y="525779"/>
                </a:moveTo>
                <a:lnTo>
                  <a:pt x="64007" y="525779"/>
                </a:lnTo>
                <a:lnTo>
                  <a:pt x="99061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329945" y="560831"/>
                </a:lnTo>
                <a:lnTo>
                  <a:pt x="400810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493794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8848" y="560831"/>
                </a:lnTo>
                <a:lnTo>
                  <a:pt x="493794" y="525779"/>
                </a:lnTo>
                <a:close/>
              </a:path>
              <a:path w="500379" h="770889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0379" h="770889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0379" h="770889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0379" h="770889">
                <a:moveTo>
                  <a:pt x="499871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3794" y="525779"/>
                </a:lnTo>
                <a:lnTo>
                  <a:pt x="499871" y="519683"/>
                </a:lnTo>
                <a:close/>
              </a:path>
              <a:path w="500379" h="770889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41055" y="3364703"/>
            <a:ext cx="5175250" cy="18620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0405"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HomeComponent</a:t>
            </a:r>
            <a:endParaRPr sz="3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&lt;router-outlet&gt;&lt;/router-outlet&gt;</a:t>
            </a:r>
          </a:p>
        </p:txBody>
      </p:sp>
      <p:sp>
        <p:nvSpPr>
          <p:cNvPr id="14" name="object 14"/>
          <p:cNvSpPr/>
          <p:nvPr/>
        </p:nvSpPr>
        <p:spPr>
          <a:xfrm>
            <a:off x="368689" y="5808729"/>
            <a:ext cx="2098040" cy="1233170"/>
          </a:xfrm>
          <a:custGeom>
            <a:avLst/>
            <a:gdLst/>
            <a:ahLst/>
            <a:cxnLst/>
            <a:rect l="l" t="t" r="r" b="b"/>
            <a:pathLst>
              <a:path w="2098040" h="1233170">
                <a:moveTo>
                  <a:pt x="0" y="1232915"/>
                </a:moveTo>
                <a:lnTo>
                  <a:pt x="2097785" y="1232915"/>
                </a:lnTo>
                <a:lnTo>
                  <a:pt x="2097785" y="0"/>
                </a:lnTo>
                <a:lnTo>
                  <a:pt x="0" y="0"/>
                </a:lnTo>
                <a:lnTo>
                  <a:pt x="0" y="1232915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1831" y="5801871"/>
            <a:ext cx="2112010" cy="1247140"/>
          </a:xfrm>
          <a:custGeom>
            <a:avLst/>
            <a:gdLst/>
            <a:ahLst/>
            <a:cxnLst/>
            <a:rect l="l" t="t" r="r" b="b"/>
            <a:pathLst>
              <a:path w="2112010" h="1247140">
                <a:moveTo>
                  <a:pt x="2111501" y="0"/>
                </a:moveTo>
                <a:lnTo>
                  <a:pt x="0" y="0"/>
                </a:lnTo>
                <a:lnTo>
                  <a:pt x="0" y="1246631"/>
                </a:lnTo>
                <a:lnTo>
                  <a:pt x="2111501" y="1246631"/>
                </a:lnTo>
                <a:lnTo>
                  <a:pt x="2111501" y="1239773"/>
                </a:lnTo>
                <a:lnTo>
                  <a:pt x="13715" y="1239773"/>
                </a:lnTo>
                <a:lnTo>
                  <a:pt x="6857" y="1232915"/>
                </a:lnTo>
                <a:lnTo>
                  <a:pt x="13715" y="12329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1501" y="6857"/>
                </a:lnTo>
                <a:lnTo>
                  <a:pt x="2111501" y="0"/>
                </a:lnTo>
                <a:close/>
              </a:path>
              <a:path w="2112010" h="1247140">
                <a:moveTo>
                  <a:pt x="13715" y="1232915"/>
                </a:moveTo>
                <a:lnTo>
                  <a:pt x="6857" y="1232915"/>
                </a:lnTo>
                <a:lnTo>
                  <a:pt x="13715" y="1239773"/>
                </a:lnTo>
                <a:lnTo>
                  <a:pt x="13715" y="1232915"/>
                </a:lnTo>
                <a:close/>
              </a:path>
              <a:path w="2112010" h="1247140">
                <a:moveTo>
                  <a:pt x="2097785" y="1232915"/>
                </a:moveTo>
                <a:lnTo>
                  <a:pt x="13715" y="1232915"/>
                </a:lnTo>
                <a:lnTo>
                  <a:pt x="13715" y="1239773"/>
                </a:lnTo>
                <a:lnTo>
                  <a:pt x="2097785" y="1239773"/>
                </a:lnTo>
                <a:lnTo>
                  <a:pt x="2097785" y="1232915"/>
                </a:lnTo>
                <a:close/>
              </a:path>
              <a:path w="2112010" h="1247140">
                <a:moveTo>
                  <a:pt x="2097785" y="6857"/>
                </a:moveTo>
                <a:lnTo>
                  <a:pt x="2097785" y="1239773"/>
                </a:lnTo>
                <a:lnTo>
                  <a:pt x="2104643" y="1232915"/>
                </a:lnTo>
                <a:lnTo>
                  <a:pt x="2111501" y="1232915"/>
                </a:lnTo>
                <a:lnTo>
                  <a:pt x="2111501" y="13715"/>
                </a:lnTo>
                <a:lnTo>
                  <a:pt x="2104643" y="13715"/>
                </a:lnTo>
                <a:lnTo>
                  <a:pt x="2097785" y="6857"/>
                </a:lnTo>
                <a:close/>
              </a:path>
              <a:path w="2112010" h="1247140">
                <a:moveTo>
                  <a:pt x="2111501" y="1232915"/>
                </a:moveTo>
                <a:lnTo>
                  <a:pt x="2104643" y="1232915"/>
                </a:lnTo>
                <a:lnTo>
                  <a:pt x="2097785" y="1239773"/>
                </a:lnTo>
                <a:lnTo>
                  <a:pt x="2111501" y="1239773"/>
                </a:lnTo>
                <a:lnTo>
                  <a:pt x="2111501" y="1232915"/>
                </a:lnTo>
                <a:close/>
              </a:path>
              <a:path w="2112010" h="124714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010" h="1247140">
                <a:moveTo>
                  <a:pt x="2097785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7785" y="13715"/>
                </a:lnTo>
                <a:lnTo>
                  <a:pt x="2097785" y="6857"/>
                </a:lnTo>
                <a:close/>
              </a:path>
              <a:path w="2112010" h="1247140">
                <a:moveTo>
                  <a:pt x="2111501" y="6857"/>
                </a:moveTo>
                <a:lnTo>
                  <a:pt x="2097785" y="6857"/>
                </a:lnTo>
                <a:lnTo>
                  <a:pt x="2104643" y="13715"/>
                </a:lnTo>
                <a:lnTo>
                  <a:pt x="2111501" y="13715"/>
                </a:lnTo>
                <a:lnTo>
                  <a:pt x="2111501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20631" y="6072356"/>
            <a:ext cx="993140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About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5786" y="6467072"/>
            <a:ext cx="1920875" cy="354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32819" y="5808729"/>
            <a:ext cx="2098675" cy="1233170"/>
          </a:xfrm>
          <a:custGeom>
            <a:avLst/>
            <a:gdLst/>
            <a:ahLst/>
            <a:cxnLst/>
            <a:rect l="l" t="t" r="r" b="b"/>
            <a:pathLst>
              <a:path w="2098675" h="1233170">
                <a:moveTo>
                  <a:pt x="0" y="1232915"/>
                </a:moveTo>
                <a:lnTo>
                  <a:pt x="2098547" y="1232915"/>
                </a:lnTo>
                <a:lnTo>
                  <a:pt x="2098547" y="0"/>
                </a:lnTo>
                <a:lnTo>
                  <a:pt x="0" y="0"/>
                </a:lnTo>
                <a:lnTo>
                  <a:pt x="0" y="1232915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25961" y="5801871"/>
            <a:ext cx="2112645" cy="1247140"/>
          </a:xfrm>
          <a:custGeom>
            <a:avLst/>
            <a:gdLst/>
            <a:ahLst/>
            <a:cxnLst/>
            <a:rect l="l" t="t" r="r" b="b"/>
            <a:pathLst>
              <a:path w="2112645" h="1247140">
                <a:moveTo>
                  <a:pt x="2112263" y="0"/>
                </a:moveTo>
                <a:lnTo>
                  <a:pt x="0" y="0"/>
                </a:lnTo>
                <a:lnTo>
                  <a:pt x="0" y="1246631"/>
                </a:lnTo>
                <a:lnTo>
                  <a:pt x="2112263" y="1246631"/>
                </a:lnTo>
                <a:lnTo>
                  <a:pt x="2112263" y="1239773"/>
                </a:lnTo>
                <a:lnTo>
                  <a:pt x="13715" y="1239773"/>
                </a:lnTo>
                <a:lnTo>
                  <a:pt x="6857" y="1232915"/>
                </a:lnTo>
                <a:lnTo>
                  <a:pt x="13715" y="12329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2263" y="6857"/>
                </a:lnTo>
                <a:lnTo>
                  <a:pt x="2112263" y="0"/>
                </a:lnTo>
                <a:close/>
              </a:path>
              <a:path w="2112645" h="1247140">
                <a:moveTo>
                  <a:pt x="13715" y="1232915"/>
                </a:moveTo>
                <a:lnTo>
                  <a:pt x="6857" y="1232915"/>
                </a:lnTo>
                <a:lnTo>
                  <a:pt x="13715" y="1239773"/>
                </a:lnTo>
                <a:lnTo>
                  <a:pt x="13715" y="1232915"/>
                </a:lnTo>
                <a:close/>
              </a:path>
              <a:path w="2112645" h="1247140">
                <a:moveTo>
                  <a:pt x="2098544" y="1232915"/>
                </a:moveTo>
                <a:lnTo>
                  <a:pt x="13715" y="1232915"/>
                </a:lnTo>
                <a:lnTo>
                  <a:pt x="13715" y="1239773"/>
                </a:lnTo>
                <a:lnTo>
                  <a:pt x="2098544" y="1239773"/>
                </a:lnTo>
                <a:lnTo>
                  <a:pt x="2098544" y="1232915"/>
                </a:lnTo>
                <a:close/>
              </a:path>
              <a:path w="2112645" h="1247140">
                <a:moveTo>
                  <a:pt x="2098544" y="6857"/>
                </a:moveTo>
                <a:lnTo>
                  <a:pt x="2098544" y="1239773"/>
                </a:lnTo>
                <a:lnTo>
                  <a:pt x="2105402" y="1232915"/>
                </a:lnTo>
                <a:lnTo>
                  <a:pt x="2112263" y="1232915"/>
                </a:lnTo>
                <a:lnTo>
                  <a:pt x="2112263" y="13715"/>
                </a:lnTo>
                <a:lnTo>
                  <a:pt x="2105402" y="13715"/>
                </a:lnTo>
                <a:lnTo>
                  <a:pt x="2098544" y="6857"/>
                </a:lnTo>
                <a:close/>
              </a:path>
              <a:path w="2112645" h="1247140">
                <a:moveTo>
                  <a:pt x="2112263" y="1232915"/>
                </a:moveTo>
                <a:lnTo>
                  <a:pt x="2105402" y="1232915"/>
                </a:lnTo>
                <a:lnTo>
                  <a:pt x="2098544" y="1239773"/>
                </a:lnTo>
                <a:lnTo>
                  <a:pt x="2112263" y="1239773"/>
                </a:lnTo>
                <a:lnTo>
                  <a:pt x="2112263" y="1232915"/>
                </a:lnTo>
                <a:close/>
              </a:path>
              <a:path w="2112645" h="124714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645" h="1247140">
                <a:moveTo>
                  <a:pt x="2098544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8544" y="13715"/>
                </a:lnTo>
                <a:lnTo>
                  <a:pt x="2098544" y="6857"/>
                </a:lnTo>
                <a:close/>
              </a:path>
              <a:path w="2112645" h="1247140">
                <a:moveTo>
                  <a:pt x="2112263" y="6857"/>
                </a:moveTo>
                <a:lnTo>
                  <a:pt x="2098544" y="6857"/>
                </a:lnTo>
                <a:lnTo>
                  <a:pt x="2105402" y="13715"/>
                </a:lnTo>
                <a:lnTo>
                  <a:pt x="2112263" y="13715"/>
                </a:lnTo>
                <a:lnTo>
                  <a:pt x="211226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020698" y="6072356"/>
            <a:ext cx="192087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21310">
              <a:lnSpc>
                <a:spcPts val="311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19983" y="5808729"/>
            <a:ext cx="2098675" cy="1233170"/>
          </a:xfrm>
          <a:custGeom>
            <a:avLst/>
            <a:gdLst/>
            <a:ahLst/>
            <a:cxnLst/>
            <a:rect l="l" t="t" r="r" b="b"/>
            <a:pathLst>
              <a:path w="2098675" h="1233170">
                <a:moveTo>
                  <a:pt x="0" y="1232915"/>
                </a:moveTo>
                <a:lnTo>
                  <a:pt x="2098547" y="1232915"/>
                </a:lnTo>
                <a:lnTo>
                  <a:pt x="2098547" y="0"/>
                </a:lnTo>
                <a:lnTo>
                  <a:pt x="0" y="0"/>
                </a:lnTo>
                <a:lnTo>
                  <a:pt x="0" y="1232915"/>
                </a:lnTo>
                <a:close/>
              </a:path>
            </a:pathLst>
          </a:custGeom>
          <a:solidFill>
            <a:srgbClr val="60C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13125" y="5801871"/>
            <a:ext cx="2112645" cy="1247140"/>
          </a:xfrm>
          <a:custGeom>
            <a:avLst/>
            <a:gdLst/>
            <a:ahLst/>
            <a:cxnLst/>
            <a:rect l="l" t="t" r="r" b="b"/>
            <a:pathLst>
              <a:path w="2112645" h="1247140">
                <a:moveTo>
                  <a:pt x="2112263" y="0"/>
                </a:moveTo>
                <a:lnTo>
                  <a:pt x="0" y="0"/>
                </a:lnTo>
                <a:lnTo>
                  <a:pt x="0" y="1246631"/>
                </a:lnTo>
                <a:lnTo>
                  <a:pt x="2112263" y="1246631"/>
                </a:lnTo>
                <a:lnTo>
                  <a:pt x="2112263" y="1239773"/>
                </a:lnTo>
                <a:lnTo>
                  <a:pt x="13715" y="1239773"/>
                </a:lnTo>
                <a:lnTo>
                  <a:pt x="6857" y="1232915"/>
                </a:lnTo>
                <a:lnTo>
                  <a:pt x="13715" y="1232915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2263" y="6857"/>
                </a:lnTo>
                <a:lnTo>
                  <a:pt x="2112263" y="0"/>
                </a:lnTo>
                <a:close/>
              </a:path>
              <a:path w="2112645" h="1247140">
                <a:moveTo>
                  <a:pt x="13715" y="1232915"/>
                </a:moveTo>
                <a:lnTo>
                  <a:pt x="6857" y="1232915"/>
                </a:lnTo>
                <a:lnTo>
                  <a:pt x="13715" y="1239773"/>
                </a:lnTo>
                <a:lnTo>
                  <a:pt x="13715" y="1232915"/>
                </a:lnTo>
                <a:close/>
              </a:path>
              <a:path w="2112645" h="1247140">
                <a:moveTo>
                  <a:pt x="2098547" y="1232915"/>
                </a:moveTo>
                <a:lnTo>
                  <a:pt x="13715" y="1232915"/>
                </a:lnTo>
                <a:lnTo>
                  <a:pt x="13715" y="1239773"/>
                </a:lnTo>
                <a:lnTo>
                  <a:pt x="2098547" y="1239773"/>
                </a:lnTo>
                <a:lnTo>
                  <a:pt x="2098547" y="1232915"/>
                </a:lnTo>
                <a:close/>
              </a:path>
              <a:path w="2112645" h="1247140">
                <a:moveTo>
                  <a:pt x="2098547" y="6857"/>
                </a:moveTo>
                <a:lnTo>
                  <a:pt x="2098547" y="1239773"/>
                </a:lnTo>
                <a:lnTo>
                  <a:pt x="2105405" y="1232915"/>
                </a:lnTo>
                <a:lnTo>
                  <a:pt x="2112263" y="1232915"/>
                </a:lnTo>
                <a:lnTo>
                  <a:pt x="2112263" y="13715"/>
                </a:lnTo>
                <a:lnTo>
                  <a:pt x="2105405" y="13715"/>
                </a:lnTo>
                <a:lnTo>
                  <a:pt x="2098547" y="6857"/>
                </a:lnTo>
                <a:close/>
              </a:path>
              <a:path w="2112645" h="1247140">
                <a:moveTo>
                  <a:pt x="2112263" y="1232915"/>
                </a:moveTo>
                <a:lnTo>
                  <a:pt x="2105405" y="1232915"/>
                </a:lnTo>
                <a:lnTo>
                  <a:pt x="2098547" y="1239773"/>
                </a:lnTo>
                <a:lnTo>
                  <a:pt x="2112263" y="1239773"/>
                </a:lnTo>
                <a:lnTo>
                  <a:pt x="2112263" y="1232915"/>
                </a:lnTo>
                <a:close/>
              </a:path>
              <a:path w="2112645" h="124714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645" h="1247140">
                <a:moveTo>
                  <a:pt x="209854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8547" y="13715"/>
                </a:lnTo>
                <a:lnTo>
                  <a:pt x="2098547" y="6857"/>
                </a:lnTo>
                <a:close/>
              </a:path>
              <a:path w="2112645" h="1247140">
                <a:moveTo>
                  <a:pt x="2112263" y="6857"/>
                </a:moveTo>
                <a:lnTo>
                  <a:pt x="2098547" y="6857"/>
                </a:lnTo>
                <a:lnTo>
                  <a:pt x="2105405" y="13715"/>
                </a:lnTo>
                <a:lnTo>
                  <a:pt x="2112263" y="13715"/>
                </a:lnTo>
                <a:lnTo>
                  <a:pt x="211226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507880" y="6072356"/>
            <a:ext cx="192087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31190">
              <a:lnSpc>
                <a:spcPts val="3110"/>
              </a:lnSpc>
            </a:pP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Edit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952871" y="5823969"/>
            <a:ext cx="2098675" cy="1232535"/>
          </a:xfrm>
          <a:custGeom>
            <a:avLst/>
            <a:gdLst/>
            <a:ahLst/>
            <a:cxnLst/>
            <a:rect l="l" t="t" r="r" b="b"/>
            <a:pathLst>
              <a:path w="2098675" h="1232534">
                <a:moveTo>
                  <a:pt x="0" y="1232153"/>
                </a:moveTo>
                <a:lnTo>
                  <a:pt x="2098547" y="1232153"/>
                </a:lnTo>
                <a:lnTo>
                  <a:pt x="2098547" y="0"/>
                </a:lnTo>
                <a:lnTo>
                  <a:pt x="0" y="0"/>
                </a:lnTo>
                <a:lnTo>
                  <a:pt x="0" y="1232153"/>
                </a:lnTo>
                <a:close/>
              </a:path>
            </a:pathLst>
          </a:custGeom>
          <a:solidFill>
            <a:srgbClr val="C2F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946014" y="5817111"/>
            <a:ext cx="2112645" cy="1245870"/>
          </a:xfrm>
          <a:custGeom>
            <a:avLst/>
            <a:gdLst/>
            <a:ahLst/>
            <a:cxnLst/>
            <a:rect l="l" t="t" r="r" b="b"/>
            <a:pathLst>
              <a:path w="2112645" h="1245870">
                <a:moveTo>
                  <a:pt x="2112263" y="0"/>
                </a:moveTo>
                <a:lnTo>
                  <a:pt x="0" y="0"/>
                </a:lnTo>
                <a:lnTo>
                  <a:pt x="0" y="1245869"/>
                </a:lnTo>
                <a:lnTo>
                  <a:pt x="2112263" y="1245869"/>
                </a:lnTo>
                <a:lnTo>
                  <a:pt x="2112263" y="1239011"/>
                </a:lnTo>
                <a:lnTo>
                  <a:pt x="13715" y="1239011"/>
                </a:lnTo>
                <a:lnTo>
                  <a:pt x="6857" y="1232153"/>
                </a:lnTo>
                <a:lnTo>
                  <a:pt x="13715" y="1232153"/>
                </a:lnTo>
                <a:lnTo>
                  <a:pt x="13715" y="13715"/>
                </a:lnTo>
                <a:lnTo>
                  <a:pt x="6857" y="13715"/>
                </a:lnTo>
                <a:lnTo>
                  <a:pt x="13715" y="6857"/>
                </a:lnTo>
                <a:lnTo>
                  <a:pt x="2112263" y="6857"/>
                </a:lnTo>
                <a:lnTo>
                  <a:pt x="2112263" y="0"/>
                </a:lnTo>
                <a:close/>
              </a:path>
              <a:path w="2112645" h="1245870">
                <a:moveTo>
                  <a:pt x="13715" y="1232153"/>
                </a:moveTo>
                <a:lnTo>
                  <a:pt x="6857" y="1232153"/>
                </a:lnTo>
                <a:lnTo>
                  <a:pt x="13715" y="1239011"/>
                </a:lnTo>
                <a:lnTo>
                  <a:pt x="13715" y="1232153"/>
                </a:lnTo>
                <a:close/>
              </a:path>
              <a:path w="2112645" h="1245870">
                <a:moveTo>
                  <a:pt x="2098547" y="1232153"/>
                </a:moveTo>
                <a:lnTo>
                  <a:pt x="13715" y="1232153"/>
                </a:lnTo>
                <a:lnTo>
                  <a:pt x="13715" y="1239011"/>
                </a:lnTo>
                <a:lnTo>
                  <a:pt x="2098547" y="1239011"/>
                </a:lnTo>
                <a:lnTo>
                  <a:pt x="2098547" y="1232153"/>
                </a:lnTo>
                <a:close/>
              </a:path>
              <a:path w="2112645" h="1245870">
                <a:moveTo>
                  <a:pt x="2098547" y="6857"/>
                </a:moveTo>
                <a:lnTo>
                  <a:pt x="2098547" y="1239011"/>
                </a:lnTo>
                <a:lnTo>
                  <a:pt x="2105405" y="1232153"/>
                </a:lnTo>
                <a:lnTo>
                  <a:pt x="2112263" y="1232153"/>
                </a:lnTo>
                <a:lnTo>
                  <a:pt x="2112263" y="13715"/>
                </a:lnTo>
                <a:lnTo>
                  <a:pt x="2105405" y="13715"/>
                </a:lnTo>
                <a:lnTo>
                  <a:pt x="2098547" y="6857"/>
                </a:lnTo>
                <a:close/>
              </a:path>
              <a:path w="2112645" h="1245870">
                <a:moveTo>
                  <a:pt x="2112263" y="1232153"/>
                </a:moveTo>
                <a:lnTo>
                  <a:pt x="2105405" y="1232153"/>
                </a:lnTo>
                <a:lnTo>
                  <a:pt x="2098547" y="1239011"/>
                </a:lnTo>
                <a:lnTo>
                  <a:pt x="2112263" y="1239011"/>
                </a:lnTo>
                <a:lnTo>
                  <a:pt x="2112263" y="1232153"/>
                </a:lnTo>
                <a:close/>
              </a:path>
              <a:path w="2112645" h="1245870">
                <a:moveTo>
                  <a:pt x="13715" y="6857"/>
                </a:moveTo>
                <a:lnTo>
                  <a:pt x="6857" y="13715"/>
                </a:lnTo>
                <a:lnTo>
                  <a:pt x="13715" y="13715"/>
                </a:lnTo>
                <a:lnTo>
                  <a:pt x="13715" y="6857"/>
                </a:lnTo>
                <a:close/>
              </a:path>
              <a:path w="2112645" h="1245870">
                <a:moveTo>
                  <a:pt x="2098547" y="6857"/>
                </a:moveTo>
                <a:lnTo>
                  <a:pt x="13715" y="6857"/>
                </a:lnTo>
                <a:lnTo>
                  <a:pt x="13715" y="13715"/>
                </a:lnTo>
                <a:lnTo>
                  <a:pt x="2098547" y="13715"/>
                </a:lnTo>
                <a:lnTo>
                  <a:pt x="2098547" y="6857"/>
                </a:lnTo>
                <a:close/>
              </a:path>
              <a:path w="2112645" h="1245870">
                <a:moveTo>
                  <a:pt x="2112263" y="6857"/>
                </a:moveTo>
                <a:lnTo>
                  <a:pt x="2098547" y="6857"/>
                </a:lnTo>
                <a:lnTo>
                  <a:pt x="2105405" y="13715"/>
                </a:lnTo>
                <a:lnTo>
                  <a:pt x="2112263" y="13715"/>
                </a:lnTo>
                <a:lnTo>
                  <a:pt x="2112263" y="6857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040781" y="6086834"/>
            <a:ext cx="1920875" cy="749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12800">
              <a:lnSpc>
                <a:spcPts val="3110"/>
              </a:lnSpc>
            </a:pP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16795" y="5228847"/>
            <a:ext cx="401955" cy="720090"/>
          </a:xfrm>
          <a:custGeom>
            <a:avLst/>
            <a:gdLst/>
            <a:ahLst/>
            <a:cxnLst/>
            <a:rect l="l" t="t" r="r" b="b"/>
            <a:pathLst>
              <a:path w="401955" h="720089">
                <a:moveTo>
                  <a:pt x="401573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1573" y="519683"/>
                </a:lnTo>
                <a:close/>
              </a:path>
              <a:path w="401955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67265" y="5208273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4" h="769620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50316" y="711383"/>
                </a:lnTo>
                <a:lnTo>
                  <a:pt x="99193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4" h="769620">
                <a:moveTo>
                  <a:pt x="250316" y="711383"/>
                </a:moveTo>
                <a:lnTo>
                  <a:pt x="235457" y="726185"/>
                </a:lnTo>
                <a:lnTo>
                  <a:pt x="265175" y="726185"/>
                </a:lnTo>
                <a:lnTo>
                  <a:pt x="250316" y="711383"/>
                </a:lnTo>
                <a:close/>
              </a:path>
              <a:path w="501014" h="769620">
                <a:moveTo>
                  <a:pt x="436625" y="525779"/>
                </a:moveTo>
                <a:lnTo>
                  <a:pt x="250316" y="711383"/>
                </a:lnTo>
                <a:lnTo>
                  <a:pt x="265175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1103" y="560831"/>
                </a:lnTo>
                <a:lnTo>
                  <a:pt x="436625" y="525779"/>
                </a:lnTo>
                <a:close/>
              </a:path>
              <a:path w="501014" h="769620">
                <a:moveTo>
                  <a:pt x="64007" y="525779"/>
                </a:moveTo>
                <a:lnTo>
                  <a:pt x="49529" y="560831"/>
                </a:lnTo>
                <a:lnTo>
                  <a:pt x="99193" y="560831"/>
                </a:lnTo>
                <a:lnTo>
                  <a:pt x="64007" y="525779"/>
                </a:lnTo>
                <a:close/>
              </a:path>
              <a:path w="501014" h="769620">
                <a:moveTo>
                  <a:pt x="129539" y="525779"/>
                </a:moveTo>
                <a:lnTo>
                  <a:pt x="64007" y="525779"/>
                </a:lnTo>
                <a:lnTo>
                  <a:pt x="99193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329945" y="560831"/>
                </a:lnTo>
                <a:lnTo>
                  <a:pt x="401440" y="560831"/>
                </a:lnTo>
                <a:lnTo>
                  <a:pt x="422092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494519" y="525779"/>
                </a:moveTo>
                <a:lnTo>
                  <a:pt x="436625" y="525779"/>
                </a:lnTo>
                <a:lnTo>
                  <a:pt x="451103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4" h="769620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4" h="769620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4" h="769620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4" h="769620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2092" y="540257"/>
                </a:lnTo>
                <a:lnTo>
                  <a:pt x="436625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4" h="76962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81683" y="5270757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32153" y="5250183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4" h="769620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4" h="769620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1014" h="769620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1014" h="769620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1014" h="769620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494519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4" h="769620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4" h="769620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4" h="769620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4" h="769620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4" h="76962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4" h="76962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4" h="76962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68851" y="5287521"/>
            <a:ext cx="401320" cy="721360"/>
          </a:xfrm>
          <a:custGeom>
            <a:avLst/>
            <a:gdLst/>
            <a:ahLst/>
            <a:cxnLst/>
            <a:rect l="l" t="t" r="r" b="b"/>
            <a:pathLst>
              <a:path w="401320" h="721360">
                <a:moveTo>
                  <a:pt x="400811" y="519683"/>
                </a:moveTo>
                <a:lnTo>
                  <a:pt x="0" y="519683"/>
                </a:lnTo>
                <a:lnTo>
                  <a:pt x="200405" y="720851"/>
                </a:lnTo>
                <a:lnTo>
                  <a:pt x="400811" y="519683"/>
                </a:lnTo>
                <a:close/>
              </a:path>
              <a:path w="401320" h="721360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19321" y="5266947"/>
            <a:ext cx="500380" cy="770890"/>
          </a:xfrm>
          <a:custGeom>
            <a:avLst/>
            <a:gdLst/>
            <a:ahLst/>
            <a:cxnLst/>
            <a:rect l="l" t="t" r="r" b="b"/>
            <a:pathLst>
              <a:path w="500379" h="770889">
                <a:moveTo>
                  <a:pt x="129539" y="519683"/>
                </a:moveTo>
                <a:lnTo>
                  <a:pt x="0" y="519683"/>
                </a:lnTo>
                <a:lnTo>
                  <a:pt x="249935" y="770381"/>
                </a:lnTo>
                <a:lnTo>
                  <a:pt x="293997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0379" h="770889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0379" h="770889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997" y="726185"/>
                </a:lnTo>
                <a:lnTo>
                  <a:pt x="458849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0379" h="770889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0379" h="770889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493794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8849" y="560831"/>
                </a:lnTo>
                <a:lnTo>
                  <a:pt x="493794" y="525779"/>
                </a:lnTo>
                <a:close/>
              </a:path>
              <a:path w="500379" h="770889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0379" h="770889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0379" h="770889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0379" h="770889">
                <a:moveTo>
                  <a:pt x="499871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3794" y="525779"/>
                </a:lnTo>
                <a:lnTo>
                  <a:pt x="499871" y="519683"/>
                </a:lnTo>
                <a:close/>
              </a:path>
              <a:path w="500379" h="770889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0379" h="770889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0379" h="770889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01739" y="5285235"/>
            <a:ext cx="401320" cy="720090"/>
          </a:xfrm>
          <a:custGeom>
            <a:avLst/>
            <a:gdLst/>
            <a:ahLst/>
            <a:cxnLst/>
            <a:rect l="l" t="t" r="r" b="b"/>
            <a:pathLst>
              <a:path w="401320" h="720089">
                <a:moveTo>
                  <a:pt x="400811" y="519683"/>
                </a:moveTo>
                <a:lnTo>
                  <a:pt x="0" y="519683"/>
                </a:lnTo>
                <a:lnTo>
                  <a:pt x="200405" y="720089"/>
                </a:lnTo>
                <a:lnTo>
                  <a:pt x="400811" y="519683"/>
                </a:lnTo>
                <a:close/>
              </a:path>
              <a:path w="401320" h="720089">
                <a:moveTo>
                  <a:pt x="300989" y="0"/>
                </a:moveTo>
                <a:lnTo>
                  <a:pt x="100583" y="0"/>
                </a:lnTo>
                <a:lnTo>
                  <a:pt x="100583" y="519683"/>
                </a:lnTo>
                <a:lnTo>
                  <a:pt x="300989" y="519683"/>
                </a:lnTo>
                <a:lnTo>
                  <a:pt x="3009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52209" y="5264661"/>
            <a:ext cx="501015" cy="769620"/>
          </a:xfrm>
          <a:custGeom>
            <a:avLst/>
            <a:gdLst/>
            <a:ahLst/>
            <a:cxnLst/>
            <a:rect l="l" t="t" r="r" b="b"/>
            <a:pathLst>
              <a:path w="501015" h="769620">
                <a:moveTo>
                  <a:pt x="129539" y="519683"/>
                </a:moveTo>
                <a:lnTo>
                  <a:pt x="0" y="519683"/>
                </a:lnTo>
                <a:lnTo>
                  <a:pt x="249935" y="769619"/>
                </a:lnTo>
                <a:lnTo>
                  <a:pt x="293502" y="726185"/>
                </a:lnTo>
                <a:lnTo>
                  <a:pt x="235457" y="726185"/>
                </a:lnTo>
                <a:lnTo>
                  <a:pt x="249935" y="711707"/>
                </a:lnTo>
                <a:lnTo>
                  <a:pt x="99059" y="560831"/>
                </a:lnTo>
                <a:lnTo>
                  <a:pt x="49529" y="560831"/>
                </a:lnTo>
                <a:lnTo>
                  <a:pt x="64007" y="525779"/>
                </a:lnTo>
                <a:lnTo>
                  <a:pt x="129539" y="525779"/>
                </a:lnTo>
                <a:lnTo>
                  <a:pt x="129539" y="519683"/>
                </a:lnTo>
                <a:close/>
              </a:path>
              <a:path w="501015" h="769620">
                <a:moveTo>
                  <a:pt x="249935" y="711707"/>
                </a:moveTo>
                <a:lnTo>
                  <a:pt x="235457" y="726185"/>
                </a:lnTo>
                <a:lnTo>
                  <a:pt x="264413" y="726185"/>
                </a:lnTo>
                <a:lnTo>
                  <a:pt x="249935" y="711707"/>
                </a:lnTo>
                <a:close/>
              </a:path>
              <a:path w="501015" h="769620">
                <a:moveTo>
                  <a:pt x="435863" y="525779"/>
                </a:moveTo>
                <a:lnTo>
                  <a:pt x="249935" y="711707"/>
                </a:lnTo>
                <a:lnTo>
                  <a:pt x="264413" y="726185"/>
                </a:lnTo>
                <a:lnTo>
                  <a:pt x="293502" y="726185"/>
                </a:lnTo>
                <a:lnTo>
                  <a:pt x="459360" y="560831"/>
                </a:lnTo>
                <a:lnTo>
                  <a:pt x="450341" y="560831"/>
                </a:lnTo>
                <a:lnTo>
                  <a:pt x="435863" y="525779"/>
                </a:lnTo>
                <a:close/>
              </a:path>
              <a:path w="501015" h="769620">
                <a:moveTo>
                  <a:pt x="64007" y="525779"/>
                </a:moveTo>
                <a:lnTo>
                  <a:pt x="49529" y="560831"/>
                </a:lnTo>
                <a:lnTo>
                  <a:pt x="99059" y="560831"/>
                </a:lnTo>
                <a:lnTo>
                  <a:pt x="64007" y="525779"/>
                </a:lnTo>
                <a:close/>
              </a:path>
              <a:path w="501015" h="769620">
                <a:moveTo>
                  <a:pt x="129539" y="525779"/>
                </a:moveTo>
                <a:lnTo>
                  <a:pt x="64007" y="525779"/>
                </a:lnTo>
                <a:lnTo>
                  <a:pt x="99059" y="560831"/>
                </a:lnTo>
                <a:lnTo>
                  <a:pt x="170687" y="560831"/>
                </a:lnTo>
                <a:lnTo>
                  <a:pt x="170687" y="540257"/>
                </a:lnTo>
                <a:lnTo>
                  <a:pt x="129539" y="540257"/>
                </a:lnTo>
                <a:lnTo>
                  <a:pt x="129539" y="525779"/>
                </a:lnTo>
                <a:close/>
              </a:path>
              <a:path w="501015" h="769620">
                <a:moveTo>
                  <a:pt x="329945" y="20573"/>
                </a:moveTo>
                <a:lnTo>
                  <a:pt x="329945" y="560831"/>
                </a:lnTo>
                <a:lnTo>
                  <a:pt x="400811" y="560831"/>
                </a:lnTo>
                <a:lnTo>
                  <a:pt x="421385" y="540257"/>
                </a:lnTo>
                <a:lnTo>
                  <a:pt x="371093" y="540257"/>
                </a:lnTo>
                <a:lnTo>
                  <a:pt x="350519" y="519683"/>
                </a:lnTo>
                <a:lnTo>
                  <a:pt x="371093" y="519683"/>
                </a:lnTo>
                <a:lnTo>
                  <a:pt x="371093" y="41147"/>
                </a:lnTo>
                <a:lnTo>
                  <a:pt x="350519" y="41147"/>
                </a:lnTo>
                <a:lnTo>
                  <a:pt x="329945" y="20573"/>
                </a:lnTo>
                <a:close/>
              </a:path>
              <a:path w="501015" h="769620">
                <a:moveTo>
                  <a:pt x="494519" y="525779"/>
                </a:moveTo>
                <a:lnTo>
                  <a:pt x="435863" y="525779"/>
                </a:lnTo>
                <a:lnTo>
                  <a:pt x="450341" y="560831"/>
                </a:lnTo>
                <a:lnTo>
                  <a:pt x="459360" y="560831"/>
                </a:lnTo>
                <a:lnTo>
                  <a:pt x="494519" y="525779"/>
                </a:lnTo>
                <a:close/>
              </a:path>
              <a:path w="501015" h="769620">
                <a:moveTo>
                  <a:pt x="371093" y="0"/>
                </a:moveTo>
                <a:lnTo>
                  <a:pt x="129539" y="0"/>
                </a:lnTo>
                <a:lnTo>
                  <a:pt x="129539" y="540257"/>
                </a:lnTo>
                <a:lnTo>
                  <a:pt x="150113" y="519683"/>
                </a:lnTo>
                <a:lnTo>
                  <a:pt x="170687" y="519683"/>
                </a:lnTo>
                <a:lnTo>
                  <a:pt x="170687" y="41147"/>
                </a:lnTo>
                <a:lnTo>
                  <a:pt x="150113" y="41147"/>
                </a:lnTo>
                <a:lnTo>
                  <a:pt x="170687" y="20573"/>
                </a:lnTo>
                <a:lnTo>
                  <a:pt x="371093" y="20573"/>
                </a:lnTo>
                <a:lnTo>
                  <a:pt x="371093" y="0"/>
                </a:lnTo>
                <a:close/>
              </a:path>
              <a:path w="501015" h="769620">
                <a:moveTo>
                  <a:pt x="170687" y="519683"/>
                </a:moveTo>
                <a:lnTo>
                  <a:pt x="150113" y="519683"/>
                </a:lnTo>
                <a:lnTo>
                  <a:pt x="129539" y="540257"/>
                </a:lnTo>
                <a:lnTo>
                  <a:pt x="170687" y="540257"/>
                </a:lnTo>
                <a:lnTo>
                  <a:pt x="170687" y="519683"/>
                </a:lnTo>
                <a:close/>
              </a:path>
              <a:path w="501015" h="769620">
                <a:moveTo>
                  <a:pt x="371093" y="519683"/>
                </a:moveTo>
                <a:lnTo>
                  <a:pt x="350519" y="519683"/>
                </a:lnTo>
                <a:lnTo>
                  <a:pt x="371093" y="540257"/>
                </a:lnTo>
                <a:lnTo>
                  <a:pt x="371093" y="519683"/>
                </a:lnTo>
                <a:close/>
              </a:path>
              <a:path w="501015" h="769620">
                <a:moveTo>
                  <a:pt x="500633" y="519683"/>
                </a:moveTo>
                <a:lnTo>
                  <a:pt x="371093" y="519683"/>
                </a:lnTo>
                <a:lnTo>
                  <a:pt x="371093" y="540257"/>
                </a:lnTo>
                <a:lnTo>
                  <a:pt x="421385" y="540257"/>
                </a:lnTo>
                <a:lnTo>
                  <a:pt x="435863" y="525779"/>
                </a:lnTo>
                <a:lnTo>
                  <a:pt x="494519" y="525779"/>
                </a:lnTo>
                <a:lnTo>
                  <a:pt x="500633" y="519683"/>
                </a:lnTo>
                <a:close/>
              </a:path>
              <a:path w="501015" h="769620">
                <a:moveTo>
                  <a:pt x="170687" y="20573"/>
                </a:moveTo>
                <a:lnTo>
                  <a:pt x="150113" y="41147"/>
                </a:lnTo>
                <a:lnTo>
                  <a:pt x="170687" y="41147"/>
                </a:lnTo>
                <a:lnTo>
                  <a:pt x="170687" y="20573"/>
                </a:lnTo>
                <a:close/>
              </a:path>
              <a:path w="501015" h="769620">
                <a:moveTo>
                  <a:pt x="329945" y="20573"/>
                </a:moveTo>
                <a:lnTo>
                  <a:pt x="170687" y="20573"/>
                </a:lnTo>
                <a:lnTo>
                  <a:pt x="170687" y="41147"/>
                </a:lnTo>
                <a:lnTo>
                  <a:pt x="329945" y="41147"/>
                </a:lnTo>
                <a:lnTo>
                  <a:pt x="329945" y="20573"/>
                </a:lnTo>
                <a:close/>
              </a:path>
              <a:path w="501015" h="769620">
                <a:moveTo>
                  <a:pt x="371093" y="20573"/>
                </a:moveTo>
                <a:lnTo>
                  <a:pt x="329945" y="20573"/>
                </a:lnTo>
                <a:lnTo>
                  <a:pt x="350519" y="41147"/>
                </a:lnTo>
                <a:lnTo>
                  <a:pt x="371093" y="41147"/>
                </a:lnTo>
                <a:lnTo>
                  <a:pt x="371093" y="20573"/>
                </a:lnTo>
                <a:close/>
              </a:path>
            </a:pathLst>
          </a:custGeom>
          <a:solidFill>
            <a:srgbClr val="00956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D378-9119-1149-91F4-6AE08178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Syntax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59242-67D9-0841-902E-EF5AA1410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617" y="2257425"/>
            <a:ext cx="8895474" cy="3670236"/>
          </a:xfrm>
        </p:spPr>
        <p:txBody>
          <a:bodyPr/>
          <a:lstStyle/>
          <a:p>
            <a:r>
              <a:rPr lang="en-US" dirty="0" err="1"/>
              <a:t>city.name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|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uppercase</a:t>
            </a:r>
          </a:p>
          <a:p>
            <a:endParaRPr lang="en-US" dirty="0"/>
          </a:p>
          <a:p>
            <a:r>
              <a:rPr lang="en-US" dirty="0"/>
              <a:t>city </a:t>
            </a:r>
            <a:r>
              <a:rPr lang="en-US" b="1" dirty="0">
                <a:solidFill>
                  <a:srgbClr val="FF0000"/>
                </a:solidFill>
              </a:rPr>
              <a:t>| </a:t>
            </a:r>
            <a:r>
              <a:rPr lang="en-US" b="1" dirty="0" err="1">
                <a:solidFill>
                  <a:srgbClr val="FF0000"/>
                </a:solidFill>
              </a:rPr>
              <a:t>json</a:t>
            </a:r>
            <a:r>
              <a:rPr lang="en-US" b="1" dirty="0">
                <a:solidFill>
                  <a:srgbClr val="FF0000"/>
                </a:solidFill>
              </a:rPr>
              <a:t> | lowercase         </a:t>
            </a:r>
            <a:r>
              <a:rPr lang="en-US" b="1" i="1" dirty="0"/>
              <a:t>-&gt; pipe chaining</a:t>
            </a:r>
          </a:p>
          <a:p>
            <a:endParaRPr lang="en-US" dirty="0"/>
          </a:p>
          <a:p>
            <a:r>
              <a:rPr lang="en-US" dirty="0" err="1"/>
              <a:t>Obervable</a:t>
            </a:r>
            <a:r>
              <a:rPr lang="en-US" dirty="0"/>
              <a:t>$ </a:t>
            </a:r>
            <a:r>
              <a:rPr lang="en-US" b="1" dirty="0"/>
              <a:t>|</a:t>
            </a:r>
            <a:r>
              <a:rPr lang="en-US" dirty="0"/>
              <a:t> </a:t>
            </a:r>
            <a:r>
              <a:rPr lang="en-US" b="1" dirty="0" err="1"/>
              <a:t>async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SYNTAX:</a:t>
            </a:r>
          </a:p>
          <a:p>
            <a:endParaRPr lang="en-US" dirty="0"/>
          </a:p>
          <a:p>
            <a:r>
              <a:rPr lang="en-US" sz="2400" b="1" dirty="0">
                <a:latin typeface="Abadi MT Condensed Light" panose="020B0306030101010103" pitchFamily="34" charset="77"/>
              </a:rPr>
              <a:t>expressive | </a:t>
            </a:r>
            <a:r>
              <a:rPr lang="en-US" sz="2400" b="1" dirty="0" err="1">
                <a:latin typeface="Abadi MT Condensed Light" panose="020B0306030101010103" pitchFamily="34" charset="77"/>
              </a:rPr>
              <a:t>pipeNaam</a:t>
            </a:r>
            <a:r>
              <a:rPr lang="en-US" sz="2400" b="1" dirty="0">
                <a:latin typeface="Abadi MT Condensed Light" panose="020B0306030101010103" pitchFamily="34" charset="77"/>
              </a:rPr>
              <a:t> [ parm1 [</a:t>
            </a:r>
            <a:r>
              <a:rPr lang="en-US" sz="2400" b="1" dirty="0" err="1">
                <a:latin typeface="Abadi MT Condensed Light" panose="020B0306030101010103" pitchFamily="34" charset="77"/>
              </a:rPr>
              <a:t>parmN</a:t>
            </a:r>
            <a:r>
              <a:rPr lang="en-US" sz="2400" b="1" dirty="0">
                <a:latin typeface="Abadi MT Condensed Light" panose="020B0306030101010103" pitchFamily="34" charset="77"/>
              </a:rPr>
              <a:t>]] </a:t>
            </a:r>
          </a:p>
          <a:p>
            <a:endParaRPr lang="en-US" b="1" dirty="0"/>
          </a:p>
          <a:p>
            <a:r>
              <a:rPr lang="en-US" b="1" dirty="0" err="1"/>
              <a:t>startdate</a:t>
            </a:r>
            <a:r>
              <a:rPr lang="en-US" b="1" dirty="0"/>
              <a:t> | date: ‘</a:t>
            </a:r>
            <a:r>
              <a:rPr lang="en-US" b="1" dirty="0" err="1"/>
              <a:t>MMddyyyyHHmm</a:t>
            </a:r>
            <a:r>
              <a:rPr lang="en-US" b="1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783079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EB0C-4221-0948-9427-8FE21D81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Custom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7C467-7365-424D-99A2-7EAF3516E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500" y="1343025"/>
            <a:ext cx="9859791" cy="4016484"/>
          </a:xfrm>
        </p:spPr>
        <p:txBody>
          <a:bodyPr/>
          <a:lstStyle/>
          <a:p>
            <a:r>
              <a:rPr lang="en-US" dirty="0"/>
              <a:t>import {Pipe, </a:t>
            </a:r>
            <a:r>
              <a:rPr lang="en-US" dirty="0" err="1"/>
              <a:t>PipeTransform</a:t>
            </a:r>
            <a:r>
              <a:rPr lang="en-US" dirty="0"/>
              <a:t>} from '@angular/core';</a:t>
            </a:r>
          </a:p>
          <a:p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@Pipe</a:t>
            </a:r>
            <a:r>
              <a:rPr lang="en-US" dirty="0"/>
              <a:t>({</a:t>
            </a:r>
          </a:p>
          <a:p>
            <a:r>
              <a:rPr lang="en-US" dirty="0"/>
              <a:t>     name: 'filter’</a:t>
            </a:r>
          </a:p>
          <a:p>
            <a:r>
              <a:rPr lang="en-US" dirty="0"/>
              <a:t>})</a:t>
            </a:r>
          </a:p>
          <a:p>
            <a:endParaRPr lang="en-US" dirty="0"/>
          </a:p>
          <a:p>
            <a:r>
              <a:rPr lang="en-US" dirty="0"/>
              <a:t>export class </a:t>
            </a:r>
            <a:r>
              <a:rPr lang="en-US" dirty="0" err="1"/>
              <a:t>FilterPipe</a:t>
            </a:r>
            <a:r>
              <a:rPr lang="en-US" dirty="0"/>
              <a:t> implements </a:t>
            </a:r>
            <a:r>
              <a:rPr lang="en-US" dirty="0" err="1">
                <a:solidFill>
                  <a:srgbClr val="FF0000"/>
                </a:solidFill>
              </a:rPr>
              <a:t>PipeTransform</a:t>
            </a:r>
            <a:r>
              <a:rPr lang="en-US" dirty="0"/>
              <a:t> {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transform</a:t>
            </a:r>
            <a:r>
              <a:rPr lang="en-US" sz="2400" dirty="0"/>
              <a:t>(value: any[], </a:t>
            </a:r>
            <a:r>
              <a:rPr lang="en-US" sz="2400" dirty="0" err="1"/>
              <a:t>args</a:t>
            </a:r>
            <a:r>
              <a:rPr lang="en-US" sz="2400" dirty="0"/>
              <a:t>: any[]) {</a:t>
            </a:r>
          </a:p>
          <a:p>
            <a:pPr lvl="1"/>
            <a:r>
              <a:rPr lang="en-US" sz="2400" dirty="0"/>
              <a:t>		return;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46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7C751-812A-8442-A862-62A322F5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8828E-6639-9542-A9B2-CEC946EA2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FE002-DD8F-EC43-AC4F-FD7427E30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0" y="1971675"/>
            <a:ext cx="50419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7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EB0C-4221-0948-9427-8FE21D81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Custom pipes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7C467-7365-424D-99A2-7EAF3516E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3609" y="906270"/>
            <a:ext cx="9859791" cy="5663089"/>
          </a:xfrm>
        </p:spPr>
        <p:txBody>
          <a:bodyPr/>
          <a:lstStyle/>
          <a:p>
            <a:r>
              <a:rPr lang="en-US" sz="1600" dirty="0"/>
              <a:t>import {Pipe, </a:t>
            </a:r>
            <a:r>
              <a:rPr lang="en-US" sz="1600" dirty="0" err="1"/>
              <a:t>PipeTransform</a:t>
            </a:r>
            <a:r>
              <a:rPr lang="en-US" sz="1600" dirty="0"/>
              <a:t>} from '@angular/core';</a:t>
            </a:r>
          </a:p>
          <a:p>
            <a:br>
              <a:rPr lang="en-US" sz="1600" dirty="0"/>
            </a:br>
            <a:r>
              <a:rPr lang="en-US" sz="1600" b="1" dirty="0"/>
              <a:t>@Pipe</a:t>
            </a:r>
            <a:r>
              <a:rPr lang="en-US" sz="1600" dirty="0"/>
              <a:t>({</a:t>
            </a:r>
          </a:p>
          <a:p>
            <a:r>
              <a:rPr lang="en-US" sz="1600" dirty="0"/>
              <a:t>      name: 'filter’</a:t>
            </a:r>
          </a:p>
          <a:p>
            <a:r>
              <a:rPr lang="en-US" sz="1600" dirty="0"/>
              <a:t>})</a:t>
            </a:r>
          </a:p>
          <a:p>
            <a:endParaRPr lang="en-US" sz="1600" dirty="0"/>
          </a:p>
          <a:p>
            <a:r>
              <a:rPr lang="en-US" sz="1600" dirty="0"/>
              <a:t>export class </a:t>
            </a:r>
            <a:r>
              <a:rPr lang="en-US" sz="1600" b="1" dirty="0" err="1">
                <a:solidFill>
                  <a:srgbClr val="C00000"/>
                </a:solidFill>
              </a:rPr>
              <a:t>FilterPipe</a:t>
            </a:r>
            <a:r>
              <a:rPr lang="en-US" sz="1600" dirty="0"/>
              <a:t> </a:t>
            </a:r>
            <a:r>
              <a:rPr lang="en-US" sz="1600" i="1" dirty="0"/>
              <a:t>implements</a:t>
            </a:r>
            <a:r>
              <a:rPr lang="en-US" sz="1600" dirty="0"/>
              <a:t> </a:t>
            </a:r>
            <a:r>
              <a:rPr lang="en-US" sz="1600" b="1" dirty="0" err="1"/>
              <a:t>PipeTransform</a:t>
            </a:r>
            <a:r>
              <a:rPr lang="en-US" sz="1600" dirty="0"/>
              <a:t> {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transform(</a:t>
            </a:r>
            <a:r>
              <a:rPr lang="en-US" sz="1600" b="1" dirty="0">
                <a:solidFill>
                  <a:srgbClr val="C00000"/>
                </a:solidFill>
              </a:rPr>
              <a:t>value</a:t>
            </a:r>
            <a:r>
              <a:rPr lang="en-US" sz="1600" dirty="0"/>
              <a:t>: any[], </a:t>
            </a:r>
            <a:r>
              <a:rPr lang="en-US" sz="1600" b="1" dirty="0" err="1">
                <a:solidFill>
                  <a:srgbClr val="C00000"/>
                </a:solidFill>
              </a:rPr>
              <a:t>args</a:t>
            </a:r>
            <a:r>
              <a:rPr lang="en-US" sz="1600" dirty="0"/>
              <a:t>: any[]) {</a:t>
            </a:r>
          </a:p>
          <a:p>
            <a:pPr lvl="1"/>
            <a:endParaRPr lang="en-US" sz="1600" dirty="0"/>
          </a:p>
          <a:p>
            <a:pPr lvl="2"/>
            <a:r>
              <a:rPr lang="en-US" sz="1600" dirty="0"/>
              <a:t>if (!</a:t>
            </a:r>
            <a:r>
              <a:rPr lang="en-US" sz="1600" b="1" dirty="0" err="1">
                <a:solidFill>
                  <a:srgbClr val="C00000"/>
                </a:solidFill>
              </a:rPr>
              <a:t>args</a:t>
            </a:r>
            <a:r>
              <a:rPr lang="en-US" sz="1600" dirty="0"/>
              <a:t>) {</a:t>
            </a:r>
          </a:p>
          <a:p>
            <a:pPr lvl="2"/>
            <a:r>
              <a:rPr lang="en-US" sz="1600" dirty="0"/>
              <a:t>	return value;</a:t>
            </a:r>
          </a:p>
          <a:p>
            <a:pPr lvl="2"/>
            <a:r>
              <a:rPr lang="en-US" sz="1600" dirty="0"/>
              <a:t>}</a:t>
            </a:r>
            <a:br>
              <a:rPr lang="en-US" sz="1600" dirty="0"/>
            </a:br>
            <a:endParaRPr lang="en-US" sz="1600" dirty="0"/>
          </a:p>
          <a:p>
            <a:pPr lvl="2"/>
            <a:r>
              <a:rPr lang="en-US" sz="1600" dirty="0"/>
              <a:t>if (</a:t>
            </a:r>
            <a:r>
              <a:rPr lang="en-US" sz="1600" b="1" dirty="0">
                <a:solidFill>
                  <a:srgbClr val="C00000"/>
                </a:solidFill>
              </a:rPr>
              <a:t>value</a:t>
            </a:r>
            <a:r>
              <a:rPr lang="en-US" sz="1600" dirty="0"/>
              <a:t>) {</a:t>
            </a:r>
          </a:p>
          <a:p>
            <a:pPr lvl="2"/>
            <a:r>
              <a:rPr lang="en-US" sz="1600" dirty="0"/>
              <a:t>	</a:t>
            </a:r>
            <a:r>
              <a:rPr lang="en-US" sz="1600" dirty="0" err="1"/>
              <a:t>const</a:t>
            </a:r>
            <a:r>
              <a:rPr lang="en-US" sz="1600" dirty="0"/>
              <a:t> </a:t>
            </a:r>
            <a:r>
              <a:rPr lang="en-US" sz="1600" b="1" dirty="0" err="1"/>
              <a:t>searchFilter</a:t>
            </a:r>
            <a:r>
              <a:rPr lang="en-US" sz="1600" dirty="0"/>
              <a:t> = </a:t>
            </a:r>
            <a:r>
              <a:rPr lang="en-US" sz="1600" b="1" dirty="0" err="1">
                <a:solidFill>
                  <a:srgbClr val="FF0000"/>
                </a:solidFill>
              </a:rPr>
              <a:t>args</a:t>
            </a:r>
            <a:r>
              <a:rPr lang="en-US" sz="1600" b="1" dirty="0">
                <a:solidFill>
                  <a:srgbClr val="FF0000"/>
                </a:solidFill>
              </a:rPr>
              <a:t>[0]</a:t>
            </a:r>
            <a:r>
              <a:rPr lang="en-US" sz="1600" dirty="0"/>
              <a:t>.</a:t>
            </a:r>
            <a:r>
              <a:rPr lang="en-US" sz="1600" dirty="0" err="1"/>
              <a:t>toLowerCase</a:t>
            </a:r>
            <a:r>
              <a:rPr lang="en-US" sz="1600" dirty="0"/>
              <a:t>();</a:t>
            </a:r>
          </a:p>
          <a:p>
            <a:pPr lvl="2"/>
            <a:br>
              <a:rPr lang="en-US" sz="1600" dirty="0"/>
            </a:br>
            <a:r>
              <a:rPr lang="en-US" sz="1600" dirty="0"/>
              <a:t>	return </a:t>
            </a:r>
            <a:r>
              <a:rPr lang="en-US" sz="1600" b="1" dirty="0" err="1">
                <a:solidFill>
                  <a:srgbClr val="FF0000"/>
                </a:solidFill>
              </a:rPr>
              <a:t>value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FF0000"/>
                </a:solidFill>
              </a:rPr>
              <a:t>filter</a:t>
            </a:r>
            <a:r>
              <a:rPr lang="en-US" sz="1600" dirty="0"/>
              <a:t>((item) =&gt; </a:t>
            </a:r>
            <a:r>
              <a:rPr lang="en-US" sz="1600" dirty="0" err="1"/>
              <a:t>item.name.toLowerCase</a:t>
            </a:r>
            <a:r>
              <a:rPr lang="en-US" sz="1600" dirty="0"/>
              <a:t>().</a:t>
            </a:r>
            <a:r>
              <a:rPr lang="en-US" sz="1600" dirty="0" err="1"/>
              <a:t>startsWith</a:t>
            </a:r>
            <a:r>
              <a:rPr lang="en-US" sz="1600" dirty="0"/>
              <a:t>(</a:t>
            </a:r>
            <a:r>
              <a:rPr lang="en-US" sz="1600" b="1" dirty="0" err="1"/>
              <a:t>searchFilter</a:t>
            </a:r>
            <a:r>
              <a:rPr lang="en-US" sz="1600" dirty="0"/>
              <a:t>));</a:t>
            </a:r>
          </a:p>
          <a:p>
            <a:pPr lvl="1"/>
            <a:r>
              <a:rPr lang="en-US" sz="1600" dirty="0"/>
              <a:t>	}</a:t>
            </a:r>
          </a:p>
          <a:p>
            <a:pPr lvl="1"/>
            <a:r>
              <a:rPr lang="en-US" sz="1600" dirty="0"/>
              <a:t>return;</a:t>
            </a:r>
          </a:p>
          <a:p>
            <a:pPr lvl="1"/>
            <a:r>
              <a:rPr lang="en-US" sz="1600" dirty="0"/>
              <a:t>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2712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60B4-44FC-DE46-9D6B-5847B787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</p:spPr>
        <p:txBody>
          <a:bodyPr/>
          <a:lstStyle/>
          <a:p>
            <a:pPr algn="ctr"/>
            <a:r>
              <a:rPr lang="en-US" dirty="0"/>
              <a:t>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3ADE0-715F-1748-8AFF-DEBAA4A81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700" y="2257425"/>
            <a:ext cx="8895474" cy="2700739"/>
          </a:xfrm>
        </p:spPr>
        <p:txBody>
          <a:bodyPr/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00B050"/>
                </a:solidFill>
              </a:rPr>
              <a:t>input</a:t>
            </a:r>
            <a:r>
              <a:rPr lang="en-US" dirty="0"/>
              <a:t> class="form-control-</a:t>
            </a:r>
            <a:r>
              <a:rPr lang="en-US" dirty="0" err="1"/>
              <a:t>lg</a:t>
            </a:r>
            <a:r>
              <a:rPr lang="en-US" dirty="0"/>
              <a:t>" type="text"</a:t>
            </a:r>
          </a:p>
          <a:p>
            <a:r>
              <a:rPr lang="en-US" dirty="0"/>
              <a:t>           placeholder="filter cities..."</a:t>
            </a:r>
          </a:p>
          <a:p>
            <a:r>
              <a:rPr lang="en-US" dirty="0"/>
              <a:t>           </a:t>
            </a:r>
            <a:r>
              <a:rPr lang="en-US" b="1" dirty="0"/>
              <a:t>[(</a:t>
            </a:r>
            <a:r>
              <a:rPr lang="en-US" b="1" dirty="0" err="1"/>
              <a:t>ngModel</a:t>
            </a:r>
            <a:r>
              <a:rPr lang="en-US" b="1" dirty="0"/>
              <a:t>)]</a:t>
            </a:r>
            <a:r>
              <a:rPr lang="en-US" dirty="0"/>
              <a:t>="</a:t>
            </a:r>
            <a:r>
              <a:rPr lang="en-US" b="1" dirty="0" err="1"/>
              <a:t>filterCity</a:t>
            </a:r>
            <a:r>
              <a:rPr lang="en-US" dirty="0"/>
              <a:t>"&gt;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&lt;li </a:t>
            </a:r>
            <a:r>
              <a:rPr lang="en-US" dirty="0">
                <a:solidFill>
                  <a:srgbClr val="00B050"/>
                </a:solidFill>
              </a:rPr>
              <a:t>*</a:t>
            </a:r>
            <a:r>
              <a:rPr lang="en-US" dirty="0" err="1">
                <a:solidFill>
                  <a:srgbClr val="00B050"/>
                </a:solidFill>
              </a:rPr>
              <a:t>ngFor</a:t>
            </a:r>
            <a:r>
              <a:rPr lang="en-US" dirty="0"/>
              <a:t>="let city of cities </a:t>
            </a:r>
            <a:r>
              <a:rPr lang="en-US" b="1" dirty="0">
                <a:solidFill>
                  <a:srgbClr val="C00000"/>
                </a:solidFill>
              </a:rPr>
              <a:t>| </a:t>
            </a:r>
            <a:r>
              <a:rPr lang="en-US" b="1" dirty="0" err="1">
                <a:solidFill>
                  <a:srgbClr val="C00000"/>
                </a:solidFill>
              </a:rPr>
              <a:t>filter:filterCity</a:t>
            </a:r>
            <a:r>
              <a:rPr lang="en-US" dirty="0"/>
              <a:t>"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class="list-group-item"&gt;</a:t>
            </a:r>
          </a:p>
          <a:p>
            <a:r>
              <a:rPr lang="en-US" dirty="0"/>
              <a:t>  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30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5" dirty="0"/>
              <a:t>Checkpoint</a:t>
            </a:r>
            <a:r>
              <a:rPr lang="nl-NL" spc="15" dirty="0"/>
              <a:t> </a:t>
            </a:r>
            <a:r>
              <a:rPr lang="nl-NL" spc="15" dirty="0" err="1"/>
              <a:t>pipes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8114665" cy="387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ct val="149200"/>
              </a:lnSpc>
              <a:spcBef>
                <a:spcPts val="475"/>
              </a:spcBef>
              <a:buFont typeface="Verdana"/>
              <a:buChar char="•"/>
              <a:tabLst>
                <a:tab pos="354330" algn="l"/>
                <a:tab pos="3195955" algn="l"/>
              </a:tabLst>
            </a:pPr>
            <a:r>
              <a:rPr lang="en-US" sz="1950" b="1" spc="-15" dirty="0" err="1">
                <a:latin typeface="Verdana"/>
                <a:cs typeface="Verdana"/>
              </a:rPr>
              <a:t>Oefening</a:t>
            </a:r>
            <a:r>
              <a:rPr lang="en-US" sz="1950" b="1" spc="-15" dirty="0">
                <a:latin typeface="Verdana"/>
                <a:cs typeface="Verdana"/>
              </a:rPr>
              <a:t> 8a</a:t>
            </a:r>
            <a:endParaRPr lang="en-US" sz="1950" b="1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57521" y="4632198"/>
            <a:ext cx="3313176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846" y="5646087"/>
            <a:ext cx="3412490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nl-NL" sz="4750" b="1" dirty="0" err="1">
                <a:latin typeface="Arial"/>
                <a:cs typeface="Arial"/>
              </a:rPr>
              <a:t>Exercise</a:t>
            </a:r>
            <a:r>
              <a:rPr sz="4750" b="1" dirty="0">
                <a:latin typeface="Arial"/>
                <a:cs typeface="Arial"/>
              </a:rPr>
              <a:t>….</a:t>
            </a:r>
            <a:endParaRPr sz="47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73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7545" algn="ctr">
              <a:lnSpc>
                <a:spcPct val="100000"/>
              </a:lnSpc>
            </a:pP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603730" y="1712853"/>
            <a:ext cx="9772169" cy="6889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9065" algn="ctr">
              <a:lnSpc>
                <a:spcPct val="150100"/>
              </a:lnSpc>
              <a:tabLst>
                <a:tab pos="452755" algn="l"/>
              </a:tabLst>
            </a:pPr>
            <a:r>
              <a:rPr lang="nl-NL" sz="345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Steps routing</a:t>
            </a:r>
            <a:endParaRPr sz="2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70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7545" algn="ctr">
              <a:lnSpc>
                <a:spcPct val="100000"/>
              </a:lnSpc>
            </a:pPr>
            <a:r>
              <a:rPr lang="nl-NL" spc="10" dirty="0"/>
              <a:t>1. </a:t>
            </a:r>
            <a:r>
              <a:rPr lang="nl-NL" spc="10" dirty="0" err="1"/>
              <a:t>Add</a:t>
            </a:r>
            <a:r>
              <a:rPr lang="nl-NL" spc="10" dirty="0"/>
              <a:t> Base </a:t>
            </a:r>
            <a:r>
              <a:rPr lang="nl-NL" spc="10" dirty="0" err="1"/>
              <a:t>Href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241300" y="1712853"/>
            <a:ext cx="10134599" cy="44389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39065" algn="ctr">
              <a:lnSpc>
                <a:spcPct val="150100"/>
              </a:lnSpc>
              <a:tabLst>
                <a:tab pos="452755" algn="l"/>
              </a:tabLst>
            </a:pPr>
            <a:r>
              <a:rPr lang="nl-NL" sz="345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</a:t>
            </a:r>
            <a:r>
              <a:rPr lang="nl-NL" sz="345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</a:t>
            </a:r>
            <a:r>
              <a:rPr sz="3450" b="1" dirty="0" err="1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ase</a:t>
            </a:r>
            <a:r>
              <a:rPr sz="3450" b="1" spc="35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3450" b="1" spc="-5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r>
              <a:rPr sz="3450" b="1" spc="-5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</a:t>
            </a:r>
            <a:r>
              <a:rPr sz="345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r>
              <a:rPr sz="3450" b="1" spc="35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3450" spc="-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nl-NL" sz="3450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 </a:t>
            </a:r>
            <a:r>
              <a:rPr lang="nl-NL" sz="3450" spc="-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3450" spc="-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34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header</a:t>
            </a:r>
            <a:r>
              <a:rPr sz="3450" spc="3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3450" spc="-6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sz="345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3450" spc="-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index.htm</a:t>
            </a:r>
            <a:r>
              <a:rPr sz="345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endParaRPr sz="34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23215" algn="ctr">
              <a:lnSpc>
                <a:spcPct val="100000"/>
              </a:lnSpc>
              <a:spcBef>
                <a:spcPts val="1905"/>
              </a:spcBef>
              <a:tabLst>
                <a:tab pos="1772285" algn="l"/>
              </a:tabLst>
            </a:pPr>
            <a:r>
              <a:rPr sz="345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&lt;base	</a:t>
            </a:r>
            <a:r>
              <a:rPr sz="345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href</a:t>
            </a:r>
            <a:r>
              <a:rPr sz="345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="/"&gt;</a:t>
            </a:r>
            <a:endParaRPr lang="nl-NL" sz="345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23215" algn="ctr">
              <a:lnSpc>
                <a:spcPct val="100000"/>
              </a:lnSpc>
              <a:spcBef>
                <a:spcPts val="1905"/>
              </a:spcBef>
              <a:tabLst>
                <a:tab pos="1772285" algn="l"/>
              </a:tabLst>
            </a:pPr>
            <a:endParaRPr sz="345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19760" marR="5080" lvl="1" algn="just">
              <a:lnSpc>
                <a:spcPct val="149400"/>
              </a:lnSpc>
              <a:spcBef>
                <a:spcPts val="1005"/>
              </a:spcBef>
              <a:tabLst>
                <a:tab pos="989965" algn="l"/>
              </a:tabLst>
            </a:pPr>
            <a:endParaRPr lang="nl-NL" sz="2600" spc="-2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19760" marR="5080" lvl="1" algn="just">
              <a:lnSpc>
                <a:spcPct val="149400"/>
              </a:lnSpc>
              <a:spcBef>
                <a:spcPts val="1005"/>
              </a:spcBef>
              <a:tabLst>
                <a:tab pos="989965" algn="l"/>
              </a:tabLst>
            </a:pPr>
            <a:r>
              <a:rPr lang="en-NL" sz="2600" spc="-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can be more routes per module. </a:t>
            </a:r>
          </a:p>
          <a:p>
            <a:pPr marL="619760" marR="5080" lvl="1" algn="just">
              <a:lnSpc>
                <a:spcPct val="149400"/>
              </a:lnSpc>
              <a:spcBef>
                <a:spcPts val="1005"/>
              </a:spcBef>
              <a:tabLst>
                <a:tab pos="989965" algn="l"/>
              </a:tabLst>
            </a:pPr>
            <a:r>
              <a:rPr lang="en-NL" sz="2600" spc="-2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every component can define his own </a:t>
            </a:r>
            <a:r>
              <a:rPr lang="en-GB" sz="2600" spc="-2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ChildRoutes</a:t>
            </a:r>
            <a:endParaRPr lang="en-NL" sz="2600" spc="-25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6584" y="1503657"/>
            <a:ext cx="9140825" cy="4755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80" dirty="0">
                <a:latin typeface="Times New Roman"/>
                <a:cs typeface="Times New Roman"/>
              </a:rPr>
              <a:t> </a:t>
            </a:r>
            <a:endParaRPr sz="2750" dirty="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</a:pP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700" spc="5" dirty="0">
                <a:solidFill>
                  <a:srgbClr val="008000"/>
                </a:solidFill>
                <a:latin typeface="Consolas"/>
                <a:cs typeface="Consolas"/>
              </a:rPr>
              <a:t>/</a:t>
            </a:r>
            <a:r>
              <a:rPr sz="17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app.routes.ts</a:t>
            </a:r>
            <a:endParaRPr sz="1700" dirty="0">
              <a:latin typeface="Consolas"/>
              <a:cs typeface="Consolas"/>
            </a:endParaRPr>
          </a:p>
          <a:p>
            <a:pPr marL="137160" marR="3599179">
              <a:lnSpc>
                <a:spcPct val="1524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{Routes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'@angular/router</a:t>
            </a:r>
            <a:r>
              <a:rPr sz="1700" spc="-1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;</a:t>
            </a:r>
            <a:r>
              <a:rPr sz="1700" dirty="0">
                <a:latin typeface="Times New Roman"/>
                <a:cs typeface="Times New Roman"/>
              </a:rPr>
              <a:t> </a:t>
            </a:r>
            <a:endParaRPr lang="nl-NL" sz="1700" dirty="0">
              <a:latin typeface="Times New Roman"/>
              <a:cs typeface="Times New Roman"/>
            </a:endParaRPr>
          </a:p>
          <a:p>
            <a:pPr marL="137160" marR="3599179">
              <a:lnSpc>
                <a:spcPct val="152400"/>
              </a:lnSpc>
            </a:pPr>
            <a:r>
              <a:rPr lang="en-US"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lang="en-US"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lang="nl-NL"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{AppComponent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"./app.component</a:t>
            </a:r>
            <a:r>
              <a:rPr sz="1700" spc="-15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 marL="13716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impor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{CityAddComponent</a:t>
            </a:r>
            <a:r>
              <a:rPr sz="1700" spc="5" dirty="0">
                <a:latin typeface="Consolas"/>
                <a:cs typeface="Consolas"/>
              </a:rPr>
              <a:t>}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"./city.add.component</a:t>
            </a:r>
            <a:r>
              <a:rPr sz="1700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;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</a:pP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expor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0080"/>
                </a:solidFill>
                <a:latin typeface="Consolas"/>
                <a:cs typeface="Consolas"/>
              </a:rPr>
              <a:t>cons</a:t>
            </a:r>
            <a:r>
              <a:rPr sz="1700" spc="5" dirty="0">
                <a:solidFill>
                  <a:srgbClr val="000080"/>
                </a:solidFill>
                <a:latin typeface="Consolas"/>
                <a:cs typeface="Consolas"/>
              </a:rPr>
              <a:t>t</a:t>
            </a:r>
            <a:r>
              <a:rPr sz="17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AppRoutes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Route</a:t>
            </a:r>
            <a:r>
              <a:rPr sz="1700" spc="5" dirty="0">
                <a:latin typeface="Consolas"/>
                <a:cs typeface="Consolas"/>
              </a:rPr>
              <a:t>s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=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nsolas"/>
                <a:cs typeface="Consolas"/>
              </a:rPr>
              <a:t>[</a:t>
            </a:r>
            <a:endParaRPr sz="17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{path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AppComponent},</a:t>
            </a:r>
            <a:endParaRPr sz="17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{path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'home'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AppComponent},</a:t>
            </a:r>
            <a:endParaRPr sz="1700" dirty="0">
              <a:latin typeface="Consolas"/>
              <a:cs typeface="Consolas"/>
            </a:endParaRPr>
          </a:p>
          <a:p>
            <a:pPr marL="497840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{path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-5" dirty="0">
                <a:solidFill>
                  <a:srgbClr val="008000"/>
                </a:solidFill>
                <a:latin typeface="Consolas"/>
                <a:cs typeface="Consolas"/>
              </a:rPr>
              <a:t>'add</a:t>
            </a:r>
            <a:r>
              <a:rPr sz="17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700" spc="5" dirty="0">
                <a:latin typeface="Consolas"/>
                <a:cs typeface="Consolas"/>
              </a:rPr>
              <a:t>,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CityAddComponent}</a:t>
            </a:r>
            <a:endParaRPr sz="1700" dirty="0">
              <a:latin typeface="Consolas"/>
              <a:cs typeface="Consolas"/>
            </a:endParaRPr>
          </a:p>
          <a:p>
            <a:pPr marL="13716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];</a:t>
            </a: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454DA3-CA49-884C-9A2E-5AFA6A528756}"/>
              </a:ext>
            </a:extLst>
          </p:cNvPr>
          <p:cNvSpPr/>
          <p:nvPr/>
        </p:nvSpPr>
        <p:spPr>
          <a:xfrm>
            <a:off x="1003300" y="504825"/>
            <a:ext cx="838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spc="-10" dirty="0">
                <a:latin typeface="Verdana"/>
                <a:cs typeface="Verdana"/>
              </a:rPr>
              <a:t>2.</a:t>
            </a:r>
            <a:r>
              <a:rPr lang="en-US" sz="2800" b="1" spc="190" dirty="0">
                <a:latin typeface="Times New Roman"/>
                <a:cs typeface="Times New Roman"/>
              </a:rPr>
              <a:t> </a:t>
            </a:r>
            <a:r>
              <a:rPr lang="en-US" sz="2800" b="1" spc="-70" dirty="0">
                <a:latin typeface="Verdana"/>
                <a:cs typeface="Verdana"/>
              </a:rPr>
              <a:t>Add r</a:t>
            </a:r>
            <a:r>
              <a:rPr lang="en-US" sz="2800" b="1" spc="-15" dirty="0">
                <a:latin typeface="Verdana"/>
                <a:cs typeface="Verdana"/>
              </a:rPr>
              <a:t>outes</a:t>
            </a:r>
            <a:r>
              <a:rPr lang="en-US" sz="2800" b="1" spc="190" dirty="0">
                <a:latin typeface="Times New Roman"/>
                <a:cs typeface="Times New Roman"/>
              </a:rPr>
              <a:t> </a:t>
            </a:r>
            <a:r>
              <a:rPr lang="en-US" sz="2800" b="1" spc="-15" dirty="0">
                <a:latin typeface="Verdana"/>
                <a:cs typeface="Verdana"/>
              </a:rPr>
              <a:t>in </a:t>
            </a:r>
            <a:r>
              <a:rPr lang="en-US" sz="2800" spc="-25" dirty="0" err="1">
                <a:latin typeface="Courier New"/>
                <a:cs typeface="Courier New"/>
              </a:rPr>
              <a:t>app.routes.t</a:t>
            </a:r>
            <a:r>
              <a:rPr lang="en-US" sz="2800" spc="-20" dirty="0" err="1">
                <a:latin typeface="Courier New"/>
                <a:cs typeface="Courier New"/>
              </a:rPr>
              <a:t>s</a:t>
            </a:r>
            <a:r>
              <a:rPr lang="en-US" sz="2800" b="1" spc="-15" dirty="0">
                <a:latin typeface="Verdana"/>
                <a:cs typeface="Verdana"/>
              </a:rPr>
              <a:t> 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8777" y="6985257"/>
            <a:ext cx="3278504" cy="0"/>
          </a:xfrm>
          <a:custGeom>
            <a:avLst/>
            <a:gdLst/>
            <a:ahLst/>
            <a:cxnLst/>
            <a:rect l="l" t="t" r="r" b="b"/>
            <a:pathLst>
              <a:path w="3278504">
                <a:moveTo>
                  <a:pt x="0" y="0"/>
                </a:moveTo>
                <a:lnTo>
                  <a:pt x="3278123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9675" y="6985257"/>
            <a:ext cx="528320" cy="0"/>
          </a:xfrm>
          <a:custGeom>
            <a:avLst/>
            <a:gdLst/>
            <a:ahLst/>
            <a:cxnLst/>
            <a:rect l="l" t="t" r="r" b="b"/>
            <a:pathLst>
              <a:path w="528319">
                <a:moveTo>
                  <a:pt x="0" y="0"/>
                </a:moveTo>
                <a:lnTo>
                  <a:pt x="528065" y="0"/>
                </a:lnTo>
              </a:path>
            </a:pathLst>
          </a:custGeom>
          <a:ln w="119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1023278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0" dirty="0"/>
              <a:t>3.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pc="10" dirty="0" err="1"/>
              <a:t>Enable</a:t>
            </a:r>
            <a:r>
              <a:rPr lang="nl-NL" spc="10" dirty="0"/>
              <a:t> R</a:t>
            </a:r>
            <a:r>
              <a:rPr spc="10" dirty="0" err="1"/>
              <a:t>oute</a:t>
            </a:r>
            <a:r>
              <a:rPr spc="15" dirty="0" err="1"/>
              <a:t>s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lang="nl-NL" sz="2800" spc="265" dirty="0">
                <a:latin typeface="+mj-lt"/>
                <a:cs typeface="Times New Roman"/>
              </a:rPr>
              <a:t>app.</a:t>
            </a:r>
            <a:r>
              <a:rPr sz="2800" spc="15" dirty="0">
                <a:latin typeface="+mj-lt"/>
              </a:rPr>
              <a:t>Module</a:t>
            </a:r>
            <a:r>
              <a:rPr lang="nl-NL" sz="2800" spc="15" dirty="0">
                <a:latin typeface="+mj-lt"/>
              </a:rPr>
              <a:t>.</a:t>
            </a:r>
            <a:r>
              <a:rPr lang="nl-NL" sz="2800" spc="15" dirty="0" err="1">
                <a:latin typeface="+mj-lt"/>
              </a:rPr>
              <a:t>js</a:t>
            </a:r>
            <a:endParaRPr sz="2800" spc="15" dirty="0">
              <a:latin typeface="+mj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6584" y="1503657"/>
            <a:ext cx="5552440" cy="170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Impor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RouterModul</a:t>
            </a:r>
            <a:r>
              <a:rPr sz="1950" spc="-15" dirty="0">
                <a:latin typeface="Courier New"/>
                <a:cs typeface="Courier New"/>
              </a:rPr>
              <a:t>e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applicatie</a:t>
            </a:r>
            <a:endParaRPr sz="1950" dirty="0">
              <a:latin typeface="Verdana"/>
              <a:cs typeface="Verdana"/>
            </a:endParaRPr>
          </a:p>
          <a:p>
            <a:pPr marL="353695" indent="-340995">
              <a:lnSpc>
                <a:spcPct val="100000"/>
              </a:lnSpc>
              <a:spcBef>
                <a:spcPts val="455"/>
              </a:spcBef>
              <a:buFont typeface="Verdana"/>
              <a:buChar char="•"/>
              <a:tabLst>
                <a:tab pos="354330" algn="l"/>
              </a:tabLst>
            </a:pPr>
            <a:r>
              <a:rPr sz="1950" spc="-15" dirty="0">
                <a:latin typeface="Verdana"/>
                <a:cs typeface="Verdana"/>
              </a:rPr>
              <a:t>Impor</a:t>
            </a:r>
            <a:r>
              <a:rPr sz="1950" spc="-10" dirty="0">
                <a:latin typeface="Verdana"/>
                <a:cs typeface="Verdana"/>
              </a:rPr>
              <a:t>t</a:t>
            </a:r>
            <a:r>
              <a:rPr sz="1950" spc="190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Courier New"/>
                <a:cs typeface="Courier New"/>
              </a:rPr>
              <a:t>./app.route</a:t>
            </a:r>
            <a:r>
              <a:rPr sz="1950" spc="-15" dirty="0">
                <a:latin typeface="Courier New"/>
                <a:cs typeface="Courier New"/>
              </a:rPr>
              <a:t>s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in</a:t>
            </a:r>
            <a:r>
              <a:rPr sz="1950" spc="19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applicatie</a:t>
            </a:r>
            <a:endParaRPr sz="1950" dirty="0">
              <a:latin typeface="Verdana"/>
              <a:cs typeface="Verdana"/>
            </a:endParaRPr>
          </a:p>
          <a:p>
            <a:pPr marL="759460">
              <a:lnSpc>
                <a:spcPct val="100000"/>
              </a:lnSpc>
              <a:spcBef>
                <a:spcPts val="112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…</a:t>
            </a:r>
            <a:endParaRPr sz="1500" dirty="0">
              <a:latin typeface="Consolas"/>
              <a:cs typeface="Consolas"/>
            </a:endParaRPr>
          </a:p>
          <a:p>
            <a:pPr marL="759460">
              <a:lnSpc>
                <a:spcPct val="100000"/>
              </a:lnSpc>
              <a:spcBef>
                <a:spcPts val="15"/>
              </a:spcBef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46C249"/>
                </a:solidFill>
                <a:latin typeface="Consolas"/>
                <a:cs typeface="Consolas"/>
              </a:rPr>
              <a:t>Router</a:t>
            </a:r>
            <a:endParaRPr sz="1500" dirty="0">
              <a:latin typeface="Consolas"/>
              <a:cs typeface="Consolas"/>
            </a:endParaRPr>
          </a:p>
          <a:p>
            <a:pPr marL="759460" marR="5080">
              <a:lnSpc>
                <a:spcPct val="100699"/>
              </a:lnSpc>
            </a:pPr>
            <a:r>
              <a:rPr sz="1500" dirty="0">
                <a:solidFill>
                  <a:srgbClr val="FF000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{RouterModule</a:t>
            </a:r>
            <a:r>
              <a:rPr sz="1500" dirty="0">
                <a:solidFill>
                  <a:srgbClr val="FF0000"/>
                </a:solidFill>
                <a:latin typeface="Consolas"/>
                <a:cs typeface="Consolas"/>
              </a:rPr>
              <a:t>}</a:t>
            </a: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0000"/>
                </a:solidFill>
                <a:latin typeface="Consolas"/>
                <a:cs typeface="Consolas"/>
              </a:rPr>
              <a:t>from</a:t>
            </a: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'@angular/router</a:t>
            </a:r>
            <a:r>
              <a:rPr sz="1500" spc="-5" dirty="0">
                <a:solidFill>
                  <a:srgbClr val="FF0000"/>
                </a:solidFill>
                <a:latin typeface="Consolas"/>
                <a:cs typeface="Consolas"/>
              </a:rPr>
              <a:t>'</a:t>
            </a:r>
            <a:r>
              <a:rPr sz="1500" dirty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</a:t>
            </a: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AppRoutes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'./app.routes'</a:t>
            </a:r>
            <a:r>
              <a:rPr sz="15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13358" y="3454280"/>
            <a:ext cx="2364105" cy="1139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//</a:t>
            </a:r>
            <a:r>
              <a:rPr sz="1500" i="1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46C249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46C249"/>
                </a:solidFill>
                <a:latin typeface="Consolas"/>
                <a:cs typeface="Consolas"/>
              </a:rPr>
              <a:t>Components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{MainComponent}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latin typeface="Consolas"/>
                <a:cs typeface="Consolas"/>
              </a:rPr>
              <a:t>…</a:t>
            </a:r>
          </a:p>
          <a:p>
            <a:pPr marL="330835" marR="431800" indent="-318770">
              <a:lnSpc>
                <a:spcPct val="100699"/>
              </a:lnSpc>
              <a:tabLst>
                <a:tab pos="1605915" algn="l"/>
              </a:tabLst>
            </a:pPr>
            <a:r>
              <a:rPr sz="1500" spc="5" dirty="0">
                <a:solidFill>
                  <a:srgbClr val="FF0000"/>
                </a:solidFill>
                <a:latin typeface="Consolas"/>
                <a:cs typeface="Consolas"/>
              </a:rPr>
              <a:t>@NgModule</a:t>
            </a:r>
            <a:r>
              <a:rPr sz="1500" spc="5" dirty="0">
                <a:latin typeface="Consolas"/>
                <a:cs typeface="Consolas"/>
              </a:rPr>
              <a:t>({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imports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[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63037" y="3684392"/>
            <a:ext cx="24682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5" dirty="0">
                <a:solidFill>
                  <a:srgbClr val="000080"/>
                </a:solidFill>
                <a:latin typeface="Consolas"/>
                <a:cs typeface="Consolas"/>
              </a:rPr>
              <a:t>fro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m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008000"/>
                </a:solidFill>
                <a:latin typeface="Consolas"/>
                <a:cs typeface="Consolas"/>
              </a:rPr>
              <a:t>'./MainComponent</a:t>
            </a:r>
            <a:r>
              <a:rPr sz="1500" b="1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  <a:endParaRPr sz="15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50426" y="4605639"/>
            <a:ext cx="3320415" cy="457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BrowserModule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HttpModule,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RouterModule.forRoot(AppRoutes)</a:t>
            </a:r>
            <a:endParaRPr sz="1500" b="1" dirty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13406" y="5065876"/>
            <a:ext cx="3425825" cy="2059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835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],</a:t>
            </a:r>
          </a:p>
          <a:p>
            <a:pPr marL="649605" marR="1067435" indent="-318770">
              <a:lnSpc>
                <a:spcPct val="100699"/>
              </a:lnSpc>
              <a:spcBef>
                <a:spcPts val="5"/>
              </a:spcBef>
            </a:pPr>
            <a:r>
              <a:rPr sz="1500" spc="5" dirty="0">
                <a:latin typeface="Consolas"/>
                <a:cs typeface="Consolas"/>
              </a:rPr>
              <a:t>declarations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[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MainComponent,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AppComponent,</a:t>
            </a:r>
            <a:r>
              <a:rPr sz="1500" spc="5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CityAddComponent</a:t>
            </a:r>
            <a:endParaRPr sz="1500" dirty="0">
              <a:latin typeface="Consolas"/>
              <a:cs typeface="Consolas"/>
            </a:endParaRPr>
          </a:p>
          <a:p>
            <a:pPr marL="33083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onsolas"/>
                <a:cs typeface="Consolas"/>
              </a:rPr>
              <a:t>],</a:t>
            </a:r>
          </a:p>
          <a:p>
            <a:pPr marL="330835">
              <a:lnSpc>
                <a:spcPct val="100000"/>
              </a:lnSpc>
              <a:spcBef>
                <a:spcPts val="10"/>
              </a:spcBef>
              <a:tabLst>
                <a:tab pos="1605915" algn="l"/>
              </a:tabLst>
            </a:pPr>
            <a:r>
              <a:rPr sz="1500" spc="5" dirty="0">
                <a:latin typeface="Consolas"/>
                <a:cs typeface="Consolas"/>
              </a:rPr>
              <a:t>bootstra</a:t>
            </a:r>
            <a:r>
              <a:rPr sz="1500" dirty="0">
                <a:latin typeface="Consolas"/>
                <a:cs typeface="Consolas"/>
              </a:rPr>
              <a:t>p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[MainComponent]</a:t>
            </a:r>
            <a:endParaRPr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00" dirty="0">
                <a:latin typeface="Consolas"/>
                <a:cs typeface="Consolas"/>
              </a:rPr>
              <a:t>})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AppModul</a:t>
            </a:r>
            <a:r>
              <a:rPr sz="1500" dirty="0">
                <a:latin typeface="Consolas"/>
                <a:cs typeface="Consolas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</a:p>
        </p:txBody>
      </p:sp>
      <p:sp>
        <p:nvSpPr>
          <p:cNvPr id="12" name="object 12"/>
          <p:cNvSpPr/>
          <p:nvPr/>
        </p:nvSpPr>
        <p:spPr>
          <a:xfrm>
            <a:off x="6846447" y="2203713"/>
            <a:ext cx="2188210" cy="777240"/>
          </a:xfrm>
          <a:custGeom>
            <a:avLst/>
            <a:gdLst/>
            <a:ahLst/>
            <a:cxnLst/>
            <a:rect l="l" t="t" r="r" b="b"/>
            <a:pathLst>
              <a:path w="2188209" h="777239">
                <a:moveTo>
                  <a:pt x="2187701" y="647699"/>
                </a:moveTo>
                <a:lnTo>
                  <a:pt x="322325" y="647699"/>
                </a:lnTo>
                <a:lnTo>
                  <a:pt x="322325" y="777239"/>
                </a:lnTo>
                <a:lnTo>
                  <a:pt x="2187701" y="777239"/>
                </a:lnTo>
                <a:lnTo>
                  <a:pt x="2187701" y="647699"/>
                </a:lnTo>
                <a:close/>
              </a:path>
              <a:path w="2188209" h="777239">
                <a:moveTo>
                  <a:pt x="2187701" y="0"/>
                </a:moveTo>
                <a:lnTo>
                  <a:pt x="322325" y="0"/>
                </a:lnTo>
                <a:lnTo>
                  <a:pt x="322325" y="453389"/>
                </a:lnTo>
                <a:lnTo>
                  <a:pt x="0" y="653795"/>
                </a:lnTo>
                <a:lnTo>
                  <a:pt x="322325" y="647699"/>
                </a:lnTo>
                <a:lnTo>
                  <a:pt x="2187701" y="647699"/>
                </a:lnTo>
                <a:lnTo>
                  <a:pt x="21877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16514" y="2408912"/>
            <a:ext cx="1169670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970" marR="5080" indent="-128905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Import</a:t>
            </a:r>
            <a:r>
              <a:rPr sz="13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Router-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onderdelen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03419" y="3155451"/>
            <a:ext cx="2188210" cy="777240"/>
          </a:xfrm>
          <a:custGeom>
            <a:avLst/>
            <a:gdLst/>
            <a:ahLst/>
            <a:cxnLst/>
            <a:rect l="l" t="t" r="r" b="b"/>
            <a:pathLst>
              <a:path w="2188209" h="777239">
                <a:moveTo>
                  <a:pt x="2187701" y="647699"/>
                </a:moveTo>
                <a:lnTo>
                  <a:pt x="323087" y="647699"/>
                </a:lnTo>
                <a:lnTo>
                  <a:pt x="323087" y="777239"/>
                </a:lnTo>
                <a:lnTo>
                  <a:pt x="2187701" y="777239"/>
                </a:lnTo>
                <a:lnTo>
                  <a:pt x="2187701" y="647699"/>
                </a:lnTo>
                <a:close/>
              </a:path>
              <a:path w="2188209" h="777239">
                <a:moveTo>
                  <a:pt x="2187701" y="0"/>
                </a:moveTo>
                <a:lnTo>
                  <a:pt x="323087" y="0"/>
                </a:lnTo>
                <a:lnTo>
                  <a:pt x="323087" y="453389"/>
                </a:lnTo>
                <a:lnTo>
                  <a:pt x="0" y="653795"/>
                </a:lnTo>
                <a:lnTo>
                  <a:pt x="323087" y="647699"/>
                </a:lnTo>
                <a:lnTo>
                  <a:pt x="2187701" y="647699"/>
                </a:lnTo>
                <a:lnTo>
                  <a:pt x="21877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62411" y="3261590"/>
            <a:ext cx="159194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555"/>
              </a:lnSpc>
            </a:pP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Nieu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1300" dirty="0">
              <a:latin typeface="Arial"/>
              <a:cs typeface="Arial"/>
            </a:endParaRPr>
          </a:p>
          <a:p>
            <a:pPr marL="12700" marR="5080" indent="635" algn="ctr">
              <a:lnSpc>
                <a:spcPts val="1550"/>
              </a:lnSpc>
              <a:spcBef>
                <a:spcPts val="5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MainComponent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gaa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no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maken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882518" y="4300737"/>
            <a:ext cx="3075940" cy="777240"/>
          </a:xfrm>
          <a:custGeom>
            <a:avLst/>
            <a:gdLst/>
            <a:ahLst/>
            <a:cxnLst/>
            <a:rect l="l" t="t" r="r" b="b"/>
            <a:pathLst>
              <a:path w="3075940" h="777239">
                <a:moveTo>
                  <a:pt x="3075431" y="647693"/>
                </a:moveTo>
                <a:lnTo>
                  <a:pt x="453389" y="647693"/>
                </a:lnTo>
                <a:lnTo>
                  <a:pt x="453389" y="777233"/>
                </a:lnTo>
                <a:lnTo>
                  <a:pt x="3075431" y="777233"/>
                </a:lnTo>
                <a:lnTo>
                  <a:pt x="3075431" y="647693"/>
                </a:lnTo>
                <a:close/>
              </a:path>
              <a:path w="3075940" h="777239">
                <a:moveTo>
                  <a:pt x="3075431" y="0"/>
                </a:moveTo>
                <a:lnTo>
                  <a:pt x="453389" y="0"/>
                </a:lnTo>
                <a:lnTo>
                  <a:pt x="453389" y="453383"/>
                </a:lnTo>
                <a:lnTo>
                  <a:pt x="0" y="653789"/>
                </a:lnTo>
                <a:lnTo>
                  <a:pt x="453389" y="647693"/>
                </a:lnTo>
                <a:lnTo>
                  <a:pt x="3075431" y="647693"/>
                </a:lnTo>
                <a:lnTo>
                  <a:pt x="30754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705744" y="4505937"/>
            <a:ext cx="1882139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39115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Configure RouterModule.forRoot()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61715" y="5909313"/>
            <a:ext cx="3075940" cy="777240"/>
          </a:xfrm>
          <a:custGeom>
            <a:avLst/>
            <a:gdLst/>
            <a:ahLst/>
            <a:cxnLst/>
            <a:rect l="l" t="t" r="r" b="b"/>
            <a:pathLst>
              <a:path w="3075940" h="777240">
                <a:moveTo>
                  <a:pt x="3075431" y="647699"/>
                </a:moveTo>
                <a:lnTo>
                  <a:pt x="453389" y="647699"/>
                </a:lnTo>
                <a:lnTo>
                  <a:pt x="453389" y="777239"/>
                </a:lnTo>
                <a:lnTo>
                  <a:pt x="3075431" y="777239"/>
                </a:lnTo>
                <a:lnTo>
                  <a:pt x="3075431" y="647699"/>
                </a:lnTo>
                <a:close/>
              </a:path>
              <a:path w="3075940" h="777240">
                <a:moveTo>
                  <a:pt x="3075431" y="0"/>
                </a:moveTo>
                <a:lnTo>
                  <a:pt x="453389" y="0"/>
                </a:lnTo>
                <a:lnTo>
                  <a:pt x="453389" y="453389"/>
                </a:lnTo>
                <a:lnTo>
                  <a:pt x="0" y="653795"/>
                </a:lnTo>
                <a:lnTo>
                  <a:pt x="453389" y="647699"/>
                </a:lnTo>
                <a:lnTo>
                  <a:pt x="3075431" y="647699"/>
                </a:lnTo>
                <a:lnTo>
                  <a:pt x="30754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296550" y="6114521"/>
            <a:ext cx="205803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5145" marR="5080" indent="-51308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MainComponent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ordt</a:t>
            </a:r>
            <a:r>
              <a:rPr sz="13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nu gebootstrapt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13434" y="7139247"/>
            <a:ext cx="131445" cy="21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78187" y="1269733"/>
            <a:ext cx="7569834" cy="792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1959" indent="-340995">
              <a:lnSpc>
                <a:spcPct val="100000"/>
              </a:lnSpc>
              <a:buFont typeface="Verdana"/>
              <a:buChar char="•"/>
              <a:tabLst>
                <a:tab pos="442595" algn="l"/>
              </a:tabLst>
            </a:pPr>
            <a:r>
              <a:rPr lang="nl-NL" sz="1950" spc="-20" dirty="0">
                <a:latin typeface="Verdana"/>
                <a:cs typeface="Verdana"/>
              </a:rPr>
              <a:t>New</a:t>
            </a:r>
            <a:r>
              <a:rPr sz="1950" spc="225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component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lang="nl-NL" sz="1950" spc="-15" dirty="0" err="1">
                <a:latin typeface="Verdana"/>
                <a:cs typeface="Verdana"/>
              </a:rPr>
              <a:t>for</a:t>
            </a:r>
            <a:r>
              <a:rPr sz="1950" spc="200" dirty="0">
                <a:latin typeface="Times New Roman"/>
                <a:cs typeface="Times New Roman"/>
              </a:rPr>
              <a:t> </a:t>
            </a:r>
            <a:r>
              <a:rPr lang="nl-NL" sz="1950" u="sng" spc="-15" dirty="0" err="1">
                <a:latin typeface="Verdana"/>
                <a:cs typeface="Verdana"/>
              </a:rPr>
              <a:t>main</a:t>
            </a:r>
            <a:r>
              <a:rPr lang="nl-NL" sz="1950" u="sng" spc="-15" dirty="0">
                <a:latin typeface="Verdana"/>
                <a:cs typeface="Verdana"/>
              </a:rPr>
              <a:t> </a:t>
            </a:r>
            <a:r>
              <a:rPr sz="1950" u="sng" spc="-15" dirty="0">
                <a:latin typeface="Verdana"/>
                <a:cs typeface="Verdana"/>
              </a:rPr>
              <a:t>menu</a:t>
            </a:r>
            <a:r>
              <a:rPr sz="1950" spc="18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Verdana"/>
                <a:cs typeface="Verdana"/>
              </a:rPr>
              <a:t>en</a:t>
            </a:r>
            <a:r>
              <a:rPr sz="1950" spc="185" dirty="0">
                <a:latin typeface="Times New Roman"/>
                <a:cs typeface="Times New Roman"/>
              </a:rPr>
              <a:t> </a:t>
            </a:r>
            <a:r>
              <a:rPr sz="1950" b="1" spc="-25" dirty="0">
                <a:solidFill>
                  <a:srgbClr val="C00000"/>
                </a:solidFill>
                <a:latin typeface="Courier New"/>
                <a:cs typeface="Courier New"/>
              </a:rPr>
              <a:t>&lt;router-outlet&gt;</a:t>
            </a:r>
            <a:endParaRPr sz="1950" b="1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{Component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8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OnInit</a:t>
            </a:r>
            <a:r>
              <a:rPr sz="1500" dirty="0">
                <a:latin typeface="Consolas"/>
                <a:cs typeface="Consolas"/>
              </a:rPr>
              <a:t>}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from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'@angular/core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78205" y="2280788"/>
            <a:ext cx="5123815" cy="1158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Consolas"/>
                <a:cs typeface="Consolas"/>
              </a:rPr>
              <a:t>@Component({</a:t>
            </a:r>
            <a:endParaRPr sz="1500" dirty="0">
              <a:latin typeface="Consolas"/>
              <a:cs typeface="Consolas"/>
            </a:endParaRPr>
          </a:p>
          <a:p>
            <a:pPr marL="330835" marR="1916430" indent="-635">
              <a:lnSpc>
                <a:spcPct val="100699"/>
              </a:lnSpc>
            </a:pPr>
            <a:r>
              <a:rPr sz="1500" spc="5" dirty="0">
                <a:latin typeface="Consolas"/>
                <a:cs typeface="Consolas"/>
              </a:rPr>
              <a:t>selector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'mai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component</a:t>
            </a:r>
            <a:r>
              <a:rPr sz="1500" spc="-5" dirty="0">
                <a:solidFill>
                  <a:srgbClr val="008000"/>
                </a:solidFill>
                <a:latin typeface="Consolas"/>
                <a:cs typeface="Consolas"/>
              </a:rPr>
              <a:t>'</a:t>
            </a:r>
            <a:r>
              <a:rPr sz="1500" dirty="0">
                <a:latin typeface="Consolas"/>
                <a:cs typeface="Consolas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template</a:t>
            </a:r>
            <a:r>
              <a:rPr sz="1500" dirty="0">
                <a:latin typeface="Consolas"/>
                <a:cs typeface="Consolas"/>
              </a:rPr>
              <a:t>: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500" dirty="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&lt;h1&gt;Pic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k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you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r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favorit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e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c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ity&lt;/h1&gt;</a:t>
            </a:r>
            <a:endParaRPr sz="1500" dirty="0">
              <a:latin typeface="Consolas"/>
              <a:cs typeface="Consolas"/>
            </a:endParaRPr>
          </a:p>
          <a:p>
            <a:pPr marL="649605">
              <a:lnSpc>
                <a:spcPct val="100000"/>
              </a:lnSpc>
              <a:spcBef>
                <a:spcPts val="10"/>
              </a:spcBef>
            </a:pP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&lt;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!‐‐</a:t>
            </a:r>
            <a:r>
              <a:rPr sz="1500" i="1" spc="1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Stati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c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'mai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n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menu'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.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Alway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visibl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‐‐&gt;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586616" y="2028825"/>
            <a:ext cx="9106783" cy="3914794"/>
          </a:xfrm>
          <a:prstGeom prst="rect">
            <a:avLst/>
          </a:prstGeom>
        </p:spPr>
        <p:txBody>
          <a:bodyPr vert="horz" wrap="square" lIns="0" tIns="1819533" rIns="0" bIns="0" rtlCol="0">
            <a:spAutoFit/>
          </a:bodyPr>
          <a:lstStyle/>
          <a:p>
            <a:pPr marL="1871345">
              <a:lnSpc>
                <a:spcPct val="100000"/>
              </a:lnSpc>
            </a:pP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&lt;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!‐‐</a:t>
            </a:r>
            <a:r>
              <a:rPr sz="1500" i="1" spc="1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Ad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d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r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outerLin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k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directive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.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Angula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r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replace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thi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s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wit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h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c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orrec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nl-NL" sz="1500" i="1" spc="75" dirty="0">
                <a:solidFill>
                  <a:srgbClr val="C00000"/>
                </a:solidFill>
                <a:latin typeface="Times New Roman"/>
                <a:cs typeface="Times New Roman"/>
              </a:rPr>
              <a:t> 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&lt;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a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href="..."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&gt;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‐‐</a:t>
            </a:r>
            <a:r>
              <a:rPr lang="nl-NL" sz="1500" i="1" spc="5" dirty="0">
                <a:solidFill>
                  <a:srgbClr val="C00000"/>
                </a:solidFill>
                <a:latin typeface="Consolas"/>
                <a:cs typeface="Consolas"/>
              </a:rPr>
              <a:t>&gt;</a:t>
            </a:r>
            <a:endParaRPr sz="1500" i="1" dirty="0">
              <a:solidFill>
                <a:srgbClr val="C00000"/>
              </a:solidFill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endParaRPr lang="nl-NL" sz="1500" spc="5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routerLink="/home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class="bt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btn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‐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primary"&gt;Lis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t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of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cities&lt;/a&gt;</a:t>
            </a:r>
            <a:endParaRPr sz="1500" dirty="0"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&lt;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routerLink="/add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class="bt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n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btn‐primary"&gt;Ad</a:t>
            </a: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d</a:t>
            </a:r>
            <a:r>
              <a:rPr sz="150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8000"/>
                </a:solidFill>
                <a:latin typeface="Consolas"/>
                <a:cs typeface="Consolas"/>
              </a:rPr>
              <a:t>City&lt;/a&gt;</a:t>
            </a:r>
            <a:endParaRPr sz="1500" dirty="0"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endParaRPr sz="1500" dirty="0"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&lt;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!‐‐</a:t>
            </a:r>
            <a:r>
              <a:rPr sz="1500" i="1" spc="15" dirty="0">
                <a:solidFill>
                  <a:srgbClr val="C00000"/>
                </a:solidFill>
                <a:latin typeface="Consolas"/>
                <a:cs typeface="Consolas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Dynamicall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y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injec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nl-NL" sz="1500" i="1" spc="5" dirty="0" err="1">
                <a:solidFill>
                  <a:srgbClr val="C00000"/>
                </a:solidFill>
                <a:latin typeface="Consolas"/>
                <a:cs typeface="Consolas"/>
              </a:rPr>
              <a:t>components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8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here</a:t>
            </a:r>
            <a:r>
              <a:rPr sz="1500" i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i="1" spc="5" dirty="0">
                <a:solidFill>
                  <a:srgbClr val="C00000"/>
                </a:solidFill>
                <a:latin typeface="Consolas"/>
                <a:cs typeface="Consolas"/>
              </a:rPr>
              <a:t>‐</a:t>
            </a:r>
            <a:r>
              <a:rPr sz="1500" i="1" dirty="0">
                <a:solidFill>
                  <a:srgbClr val="C00000"/>
                </a:solidFill>
                <a:latin typeface="Consolas"/>
                <a:cs typeface="Consolas"/>
              </a:rPr>
              <a:t>‐&gt;</a:t>
            </a: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lang="nl-NL" sz="1500" dirty="0">
                <a:solidFill>
                  <a:srgbClr val="008000"/>
                </a:solidFill>
                <a:latin typeface="Consolas"/>
                <a:cs typeface="Consolas"/>
              </a:rPr>
              <a:t>   </a:t>
            </a:r>
            <a:r>
              <a:rPr sz="1500" b="1" dirty="0">
                <a:solidFill>
                  <a:srgbClr val="FF0000"/>
                </a:solidFill>
                <a:latin typeface="Consolas"/>
                <a:cs typeface="Consolas"/>
              </a:rPr>
              <a:t>&lt;route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r‐outlet&gt;&lt;/route</a:t>
            </a:r>
            <a:r>
              <a:rPr sz="1500" b="1" spc="-10" dirty="0">
                <a:solidFill>
                  <a:srgbClr val="FF0000"/>
                </a:solidFill>
                <a:latin typeface="Consolas"/>
                <a:cs typeface="Consolas"/>
              </a:rPr>
              <a:t>r</a:t>
            </a:r>
            <a:r>
              <a:rPr sz="1500" b="1" dirty="0">
                <a:solidFill>
                  <a:srgbClr val="FF0000"/>
                </a:solidFill>
                <a:latin typeface="Consolas"/>
                <a:cs typeface="Consolas"/>
              </a:rPr>
              <a:t>‐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outlet&gt;</a:t>
            </a:r>
            <a:endParaRPr sz="1500" b="1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1871345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solidFill>
                  <a:srgbClr val="008000"/>
                </a:solidFill>
                <a:latin typeface="Consolas"/>
                <a:cs typeface="Consolas"/>
              </a:rPr>
              <a:t>`</a:t>
            </a:r>
            <a:endParaRPr sz="15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8187" y="5969073"/>
            <a:ext cx="4912360" cy="685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dirty="0">
                <a:latin typeface="Consolas"/>
                <a:cs typeface="Consolas"/>
              </a:rPr>
              <a:t>})</a:t>
            </a:r>
            <a:endParaRPr lang="nl-NL" sz="1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endParaRPr sz="1500" dirty="0">
              <a:latin typeface="Consolas"/>
              <a:cs typeface="Consolas"/>
            </a:endParaRPr>
          </a:p>
          <a:p>
            <a:pPr marL="330835" marR="5080" indent="-318770">
              <a:lnSpc>
                <a:spcPct val="100699"/>
              </a:lnSpc>
              <a:tabLst>
                <a:tab pos="2349500" algn="l"/>
              </a:tabLst>
            </a:pP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export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9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FF0000"/>
                </a:solidFill>
                <a:latin typeface="Consolas"/>
                <a:cs typeface="Consolas"/>
              </a:rPr>
              <a:t>MainComponen</a:t>
            </a:r>
            <a:r>
              <a:rPr sz="1500" b="1" dirty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000080"/>
                </a:solidFill>
                <a:latin typeface="Consolas"/>
                <a:cs typeface="Consolas"/>
              </a:rPr>
              <a:t>implement</a:t>
            </a:r>
            <a:r>
              <a:rPr sz="1500" dirty="0">
                <a:solidFill>
                  <a:srgbClr val="000080"/>
                </a:solidFill>
                <a:latin typeface="Consolas"/>
                <a:cs typeface="Consolas"/>
              </a:rPr>
              <a:t>s</a:t>
            </a:r>
            <a:r>
              <a:rPr sz="150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8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latin typeface="Consolas"/>
                <a:cs typeface="Consolas"/>
              </a:rPr>
              <a:t>OnIni</a:t>
            </a:r>
            <a:r>
              <a:rPr sz="1500" dirty="0">
                <a:latin typeface="Consolas"/>
                <a:cs typeface="Consolas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9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Consolas"/>
                <a:cs typeface="Consolas"/>
              </a:rPr>
              <a:t>{</a:t>
            </a:r>
            <a:r>
              <a:rPr sz="1500" dirty="0">
                <a:latin typeface="Times New Roman"/>
                <a:cs typeface="Times New Roman"/>
              </a:rPr>
              <a:t> </a:t>
            </a:r>
            <a:endParaRPr sz="15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8191" y="6227972"/>
            <a:ext cx="4777105" cy="104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15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lang="nl-NL"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500" dirty="0">
                <a:latin typeface="Times New Roman"/>
                <a:cs typeface="Times New Roman"/>
              </a:rPr>
              <a:t>}</a:t>
            </a:r>
            <a:endParaRPr sz="15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245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Lege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0" dirty="0"/>
              <a:t>4.</a:t>
            </a:r>
            <a:r>
              <a:rPr spc="265" dirty="0">
                <a:latin typeface="Times New Roman"/>
                <a:cs typeface="Times New Roman"/>
              </a:rPr>
              <a:t> </a:t>
            </a:r>
            <a:r>
              <a:rPr spc="15" dirty="0" err="1"/>
              <a:t>MainComponent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lang="nl-NL" spc="15" dirty="0" err="1"/>
              <a:t>with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spc="10" dirty="0"/>
              <a:t>Routin</a:t>
            </a:r>
            <a:r>
              <a:rPr spc="15" dirty="0"/>
              <a:t>g</a:t>
            </a:r>
          </a:p>
        </p:txBody>
      </p:sp>
      <p:sp>
        <p:nvSpPr>
          <p:cNvPr id="10" name="object 10"/>
          <p:cNvSpPr/>
          <p:nvPr/>
        </p:nvSpPr>
        <p:spPr>
          <a:xfrm>
            <a:off x="6713097" y="1990353"/>
            <a:ext cx="3816350" cy="1697989"/>
          </a:xfrm>
          <a:custGeom>
            <a:avLst/>
            <a:gdLst/>
            <a:ahLst/>
            <a:cxnLst/>
            <a:rect l="l" t="t" r="r" b="b"/>
            <a:pathLst>
              <a:path w="3816350" h="1697989">
                <a:moveTo>
                  <a:pt x="2727959" y="777239"/>
                </a:moveTo>
                <a:lnTo>
                  <a:pt x="2261615" y="777239"/>
                </a:lnTo>
                <a:lnTo>
                  <a:pt x="0" y="1697735"/>
                </a:lnTo>
                <a:lnTo>
                  <a:pt x="2727959" y="777239"/>
                </a:lnTo>
                <a:close/>
              </a:path>
              <a:path w="3816350" h="1697989">
                <a:moveTo>
                  <a:pt x="3816095" y="0"/>
                </a:moveTo>
                <a:lnTo>
                  <a:pt x="1950719" y="0"/>
                </a:lnTo>
                <a:lnTo>
                  <a:pt x="1950719" y="777239"/>
                </a:lnTo>
                <a:lnTo>
                  <a:pt x="3816095" y="777239"/>
                </a:lnTo>
                <a:lnTo>
                  <a:pt x="381609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50954" y="2194790"/>
            <a:ext cx="1691639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0" marR="5080" indent="-426084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“Hoofdmenu”.</a:t>
            </a: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3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op routerLink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88419" y="5647939"/>
            <a:ext cx="4457065" cy="923290"/>
          </a:xfrm>
          <a:custGeom>
            <a:avLst/>
            <a:gdLst/>
            <a:ahLst/>
            <a:cxnLst/>
            <a:rect l="l" t="t" r="r" b="b"/>
            <a:pathLst>
              <a:path w="4457065" h="923289">
                <a:moveTo>
                  <a:pt x="0" y="0"/>
                </a:moveTo>
                <a:lnTo>
                  <a:pt x="2591561" y="469391"/>
                </a:lnTo>
                <a:lnTo>
                  <a:pt x="2591561" y="922781"/>
                </a:lnTo>
                <a:lnTo>
                  <a:pt x="4456937" y="922781"/>
                </a:lnTo>
                <a:lnTo>
                  <a:pt x="4456937" y="275081"/>
                </a:lnTo>
                <a:lnTo>
                  <a:pt x="2591561" y="275081"/>
                </a:lnTo>
                <a:lnTo>
                  <a:pt x="0" y="0"/>
                </a:lnTo>
                <a:close/>
              </a:path>
              <a:path w="4457065" h="923289">
                <a:moveTo>
                  <a:pt x="4456937" y="145541"/>
                </a:moveTo>
                <a:lnTo>
                  <a:pt x="2591561" y="145541"/>
                </a:lnTo>
                <a:lnTo>
                  <a:pt x="2591561" y="275081"/>
                </a:lnTo>
                <a:lnTo>
                  <a:pt x="4456937" y="275081"/>
                </a:lnTo>
                <a:lnTo>
                  <a:pt x="4456937" y="1455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621272" y="6037472"/>
            <a:ext cx="119634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&lt;router-outlet&gt;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615" y="483077"/>
            <a:ext cx="9772169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8515" algn="ctr">
              <a:lnSpc>
                <a:spcPct val="100000"/>
              </a:lnSpc>
            </a:pPr>
            <a:r>
              <a:rPr spc="10" dirty="0"/>
              <a:t>5.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lang="nl-NL" spc="10" dirty="0"/>
              <a:t>Change</a:t>
            </a:r>
            <a:r>
              <a:rPr spc="254" dirty="0">
                <a:latin typeface="Times New Roman"/>
                <a:cs typeface="Times New Roman"/>
              </a:rPr>
              <a:t> </a:t>
            </a:r>
            <a:r>
              <a:rPr spc="15" dirty="0" err="1"/>
              <a:t>index.html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266584" y="1612623"/>
            <a:ext cx="6975716" cy="3149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354330" algn="l"/>
              </a:tabLst>
            </a:pP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</a:t>
            </a:r>
            <a:r>
              <a:rPr sz="1950" spc="204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b="1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sz="1950" b="1" i="1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electo</a:t>
            </a:r>
            <a:r>
              <a:rPr sz="1950" b="1" i="1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sz="1950" spc="19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sz="195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index.htm</a:t>
            </a:r>
            <a:r>
              <a:rPr sz="1950" spc="-1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endParaRPr sz="19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algn="ctr">
              <a:lnSpc>
                <a:spcPct val="100000"/>
              </a:lnSpc>
              <a:spcBef>
                <a:spcPts val="1625"/>
              </a:spcBef>
              <a:tabLst>
                <a:tab pos="354330" algn="l"/>
                <a:tab pos="2868295" algn="l"/>
              </a:tabLst>
            </a:pPr>
            <a:r>
              <a:rPr lang="nl-NL" sz="1950" spc="-2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</a:t>
            </a:r>
            <a:r>
              <a:rPr sz="1950" spc="2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2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MainComponen</a:t>
            </a:r>
            <a:r>
              <a:rPr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nl-NL" sz="1950" spc="-1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has</a:t>
            </a:r>
            <a:r>
              <a:rPr sz="1950" spc="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nl-NL" sz="1950" spc="-15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another</a:t>
            </a:r>
            <a:r>
              <a:rPr sz="1950" spc="185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sz="1950" spc="-1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selector</a:t>
            </a:r>
            <a:endParaRPr lang="nl-NL" sz="1950" spc="-1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  <a:tabLst>
                <a:tab pos="354330" algn="l"/>
                <a:tab pos="2868295" algn="l"/>
              </a:tabLst>
            </a:pPr>
            <a:endParaRPr sz="1800" dirty="0">
              <a:latin typeface="Times New Roman"/>
              <a:cs typeface="Times New Roman"/>
            </a:endParaRPr>
          </a:p>
          <a:p>
            <a:pPr marL="59690">
              <a:lnSpc>
                <a:spcPct val="100000"/>
              </a:lnSpc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b="1" spc="80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Consolas"/>
                <a:cs typeface="Consolas"/>
              </a:rPr>
              <a:t>class=</a:t>
            </a:r>
            <a:r>
              <a:rPr sz="1700" b="1" spc="-5" dirty="0">
                <a:solidFill>
                  <a:srgbClr val="008000"/>
                </a:solidFill>
                <a:latin typeface="Consolas"/>
                <a:cs typeface="Consolas"/>
              </a:rPr>
              <a:t>"container</a:t>
            </a:r>
            <a:r>
              <a:rPr sz="1700" b="1" spc="-10" dirty="0">
                <a:solidFill>
                  <a:srgbClr val="008000"/>
                </a:solidFill>
                <a:latin typeface="Consolas"/>
                <a:cs typeface="Consolas"/>
              </a:rPr>
              <a:t>"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419734" marR="3712210" algn="ctr">
              <a:lnSpc>
                <a:spcPct val="152400"/>
              </a:lnSpc>
            </a:pP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main</a:t>
            </a:r>
            <a:r>
              <a:rPr sz="1700" b="1" dirty="0">
                <a:solidFill>
                  <a:srgbClr val="C00000"/>
                </a:solidFill>
                <a:latin typeface="Consolas"/>
                <a:cs typeface="Consolas"/>
              </a:rPr>
              <a:t>‐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component</a:t>
            </a:r>
            <a:r>
              <a:rPr sz="1700" spc="5" dirty="0">
                <a:latin typeface="Consolas"/>
                <a:cs typeface="Consolas"/>
              </a:rPr>
              <a:t>&gt;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Consolas"/>
                <a:cs typeface="Consolas"/>
              </a:rPr>
              <a:t>Loading...</a:t>
            </a:r>
          </a:p>
          <a:p>
            <a:pPr marR="3171190" algn="ctr">
              <a:lnSpc>
                <a:spcPct val="100000"/>
              </a:lnSpc>
              <a:spcBef>
                <a:spcPts val="1065"/>
              </a:spcBef>
            </a:pPr>
            <a:r>
              <a:rPr sz="1700" spc="-5" dirty="0">
                <a:latin typeface="Consolas"/>
                <a:cs typeface="Consolas"/>
              </a:rPr>
              <a:t>&lt;/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mai</a:t>
            </a:r>
            <a:r>
              <a:rPr sz="1700" b="1" dirty="0">
                <a:solidFill>
                  <a:srgbClr val="C00000"/>
                </a:solidFill>
                <a:latin typeface="Consolas"/>
                <a:cs typeface="Consolas"/>
              </a:rPr>
              <a:t>n</a:t>
            </a:r>
            <a:r>
              <a:rPr sz="1700" b="1" spc="-5" dirty="0">
                <a:solidFill>
                  <a:srgbClr val="C00000"/>
                </a:solidFill>
                <a:latin typeface="Consolas"/>
                <a:cs typeface="Consolas"/>
              </a:rPr>
              <a:t>‐componen</a:t>
            </a:r>
            <a:r>
              <a:rPr sz="1700" b="1" dirty="0">
                <a:solidFill>
                  <a:srgbClr val="C00000"/>
                </a:solidFill>
                <a:latin typeface="Consolas"/>
                <a:cs typeface="Consolas"/>
              </a:rPr>
              <a:t>t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59690">
              <a:lnSpc>
                <a:spcPct val="100000"/>
              </a:lnSpc>
              <a:spcBef>
                <a:spcPts val="1065"/>
              </a:spcBef>
            </a:pPr>
            <a:r>
              <a:rPr sz="1700" dirty="0">
                <a:latin typeface="Consolas"/>
                <a:cs typeface="Consolas"/>
              </a:rPr>
              <a:t>&lt;</a:t>
            </a:r>
            <a:r>
              <a:rPr sz="1700" spc="-5" dirty="0">
                <a:latin typeface="Consolas"/>
                <a:cs typeface="Consolas"/>
              </a:rPr>
              <a:t>/</a:t>
            </a:r>
            <a:r>
              <a:rPr sz="1700" b="1" dirty="0">
                <a:solidFill>
                  <a:srgbClr val="000080"/>
                </a:solidFill>
                <a:latin typeface="Consolas"/>
                <a:cs typeface="Consolas"/>
              </a:rPr>
              <a:t>di</a:t>
            </a:r>
            <a:r>
              <a:rPr sz="1700" b="1" spc="-5" dirty="0">
                <a:solidFill>
                  <a:srgbClr val="000080"/>
                </a:solidFill>
                <a:latin typeface="Consolas"/>
                <a:cs typeface="Consolas"/>
              </a:rPr>
              <a:t>v</a:t>
            </a:r>
            <a:r>
              <a:rPr sz="1700" spc="5" dirty="0"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3358</TotalTime>
  <Words>1839</Words>
  <Application>Microsoft Macintosh PowerPoint</Application>
  <PresentationFormat>Custom</PresentationFormat>
  <Paragraphs>344</Paragraphs>
  <Slides>35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Abadi MT Condensed Light</vt:lpstr>
      <vt:lpstr>Arial</vt:lpstr>
      <vt:lpstr>Calibri</vt:lpstr>
      <vt:lpstr>Consolas</vt:lpstr>
      <vt:lpstr>Courier New</vt:lpstr>
      <vt:lpstr>Times New Roman</vt:lpstr>
      <vt:lpstr>Verdana</vt:lpstr>
      <vt:lpstr>Office Theme</vt:lpstr>
      <vt:lpstr>PowerPoint Presentation</vt:lpstr>
      <vt:lpstr>Routing architecture and goal</vt:lpstr>
      <vt:lpstr>PowerPoint Presentation</vt:lpstr>
      <vt:lpstr>PowerPoint Presentation</vt:lpstr>
      <vt:lpstr>1. Add Base Href</vt:lpstr>
      <vt:lpstr>PowerPoint Presentation</vt:lpstr>
      <vt:lpstr>3. Enable Routes in app.Module.js</vt:lpstr>
      <vt:lpstr>4. MainComponent with Routing</vt:lpstr>
      <vt:lpstr>5. Change index.html</vt:lpstr>
      <vt:lpstr>6. Create new component and import them</vt:lpstr>
      <vt:lpstr>8. Test it!</vt:lpstr>
      <vt:lpstr>Checkpoint</vt:lpstr>
      <vt:lpstr>PowerPoint Presentation</vt:lpstr>
      <vt:lpstr>Create Dynamic routes</vt:lpstr>
      <vt:lpstr>1. Change app.routes.ts</vt:lpstr>
      <vt:lpstr>2a. Detail Component maken</vt:lpstr>
      <vt:lpstr>2a. DetailComponent – unsubscribe</vt:lpstr>
      <vt:lpstr>2b. DetailComponent - variant</vt:lpstr>
      <vt:lpstr>3. Add Detail component to app.module.ts</vt:lpstr>
      <vt:lpstr>4. Change App Component (‘Master View’)</vt:lpstr>
      <vt:lpstr>Checkpoint</vt:lpstr>
      <vt:lpstr>ADVANCED: array of params</vt:lpstr>
      <vt:lpstr>Vervolg – details via Service</vt:lpstr>
      <vt:lpstr>In city.service.ts:</vt:lpstr>
      <vt:lpstr>New Component Router</vt:lpstr>
      <vt:lpstr>https://www.youtube.com/watch?v=QLns6s02O48</vt:lpstr>
      <vt:lpstr>Advanced routing</vt:lpstr>
      <vt:lpstr>Victor Savkin on Routing</vt:lpstr>
      <vt:lpstr>PowerPoint Presentation</vt:lpstr>
      <vt:lpstr>Syntax pipes</vt:lpstr>
      <vt:lpstr>Custom pipes</vt:lpstr>
      <vt:lpstr>PowerPoint Presentation</vt:lpstr>
      <vt:lpstr>Custom pipes</vt:lpstr>
      <vt:lpstr>Template</vt:lpstr>
      <vt:lpstr>Checkpoint pipes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Eijgermans, Peter</cp:lastModifiedBy>
  <cp:revision>61</cp:revision>
  <dcterms:created xsi:type="dcterms:W3CDTF">2019-02-17T16:59:30Z</dcterms:created>
  <dcterms:modified xsi:type="dcterms:W3CDTF">2020-06-10T12:48:28Z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2019-02-17T00:00:00Z</vt:filetime>
  </property>
  <property fmtid="{D5CDD505-2E9C-101B-9397-08002B2CF9AE}" pid="3" name="LastSaved">
    <vt:filetime>2019-02-17T00:00:00Z</vt:filetime>
  </property>
</Properties>
</file>