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94" r:id="rId8"/>
    <p:sldId id="263" r:id="rId9"/>
    <p:sldId id="264" r:id="rId10"/>
    <p:sldId id="295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9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8" r:id="rId34"/>
    <p:sldId id="287" r:id="rId35"/>
    <p:sldId id="288" r:id="rId36"/>
    <p:sldId id="289" r:id="rId37"/>
    <p:sldId id="290" r:id="rId38"/>
    <p:sldId id="299" r:id="rId3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77211"/>
  </p:normalViewPr>
  <p:slideViewPr>
    <p:cSldViewPr>
      <p:cViewPr varScale="1">
        <p:scale>
          <a:sx n="88" d="100"/>
          <a:sy n="88" d="100"/>
        </p:scale>
        <p:origin x="26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78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Problee</a:t>
            </a: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Courier New"/>
                <a:cs typeface="Courier New"/>
              </a:rPr>
              <a:t>even</a:t>
            </a:r>
            <a:r>
              <a:rPr lang="en-US" sz="1200" dirty="0">
                <a:latin typeface="Courier New"/>
                <a:cs typeface="Courier New"/>
              </a:rPr>
              <a:t>t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i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nie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strongl</a:t>
            </a:r>
            <a:r>
              <a:rPr lang="en-US" sz="1200" dirty="0">
                <a:latin typeface="Arial"/>
                <a:cs typeface="Arial"/>
              </a:rPr>
              <a:t>y</a:t>
            </a:r>
            <a:r>
              <a:rPr lang="en-US" sz="1200" spc="-1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typed</a:t>
            </a:r>
            <a:r>
              <a:rPr lang="en-US" sz="1200" dirty="0">
                <a:latin typeface="Arial"/>
                <a:cs typeface="Arial"/>
              </a:rPr>
              <a:t>.</a:t>
            </a:r>
            <a:r>
              <a:rPr lang="en-US" sz="1200" spc="-1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Al</a:t>
            </a:r>
            <a:r>
              <a:rPr lang="en-US" sz="1200" dirty="0" err="1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j</a:t>
            </a:r>
            <a:r>
              <a:rPr lang="en-US" sz="1200" dirty="0" err="1">
                <a:latin typeface="Arial"/>
                <a:cs typeface="Arial"/>
              </a:rPr>
              <a:t>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da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echte</a:t>
            </a:r>
            <a:r>
              <a:rPr lang="en-US" sz="1200" dirty="0" err="1">
                <a:latin typeface="Arial"/>
                <a:cs typeface="Arial"/>
              </a:rPr>
              <a:t>r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doet</a:t>
            </a:r>
            <a:r>
              <a:rPr lang="en-US" sz="1200" dirty="0">
                <a:latin typeface="Arial"/>
                <a:cs typeface="Arial"/>
              </a:rPr>
              <a:t>,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word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d</a:t>
            </a:r>
            <a:r>
              <a:rPr lang="en-US" sz="1200" dirty="0">
                <a:latin typeface="Arial"/>
                <a:cs typeface="Arial"/>
              </a:rPr>
              <a:t>e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cl</a:t>
            </a:r>
            <a:r>
              <a:rPr lang="en-US" sz="1200" dirty="0">
                <a:latin typeface="Arial"/>
                <a:cs typeface="Arial"/>
              </a:rPr>
              <a:t>a</a:t>
            </a:r>
            <a:r>
              <a:rPr lang="en-US" sz="1200" spc="-5" dirty="0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vee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minde</a:t>
            </a:r>
            <a:r>
              <a:rPr lang="en-US" sz="1200" dirty="0">
                <a:latin typeface="Arial"/>
                <a:cs typeface="Arial"/>
              </a:rPr>
              <a:t>r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portable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pc="-5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Oplossin</a:t>
            </a: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gebrui</a:t>
            </a:r>
            <a:r>
              <a:rPr lang="en-US" sz="1200" dirty="0" err="1">
                <a:latin typeface="Arial"/>
                <a:cs typeface="Arial"/>
              </a:rPr>
              <a:t>k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loca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l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templat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e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variable (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ze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g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maa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ee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n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soor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“id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”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voo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he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element)</a:t>
            </a:r>
            <a:endParaRPr lang="en-US" sz="12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/>
              <a:cs typeface="Arial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048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42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95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771-6CF3-0A4E-92CD-0AAA74C1AC74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300" y="472182"/>
            <a:ext cx="8633854" cy="379730"/>
          </a:xfrm>
        </p:spPr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4A9-B9CF-204F-845A-78855C677058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71EB-BBB9-284F-A0BA-D21452800DEF}" type="datetime1">
              <a:rPr lang="en-US" smtClean="0"/>
              <a:t>4/21/21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5FF-E717-2A40-AC09-B7D72BBC8572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BC5-4D28-1B46-B364-F1D1817E9371}" type="datetime1">
              <a:rPr lang="en-US" smtClean="0"/>
              <a:t>4/21/21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45" y="472182"/>
            <a:ext cx="9342909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00" y="1612623"/>
            <a:ext cx="9961399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6BF-76F8-634E-A5E2-C7F984B93D64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05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8500" y="1929310"/>
            <a:ext cx="8534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0695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Databinding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9700" y="5915025"/>
            <a:ext cx="509953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peter.eijgermans@ordina.nl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1724025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155700" y="504825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lang="nl-NL" sz="1950" spc="-50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Loops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</a:t>
            </a:r>
            <a:r>
              <a:rPr sz="1950" spc="-20" dirty="0" err="1">
                <a:latin typeface="Courier New"/>
                <a:cs typeface="Courier New"/>
              </a:rPr>
              <a:t>ngFor</a:t>
            </a:r>
            <a:endParaRPr lang="nl-NL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Courier New"/>
                <a:cs typeface="Courier New"/>
              </a:rPr>
              <a:t>See 2a + 2b</a:t>
            </a:r>
            <a:endParaRPr sz="195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Make a </a:t>
            </a:r>
            <a:r>
              <a:rPr spc="15" dirty="0"/>
              <a:t>Model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430414" y="1524231"/>
            <a:ext cx="569468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b="1" spc="-20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Export</a:t>
            </a:r>
            <a:r>
              <a:rPr lang="nl-NL" sz="1950" spc="-20" dirty="0">
                <a:latin typeface="Verdana"/>
                <a:cs typeface="Verdana"/>
              </a:rPr>
              <a:t> a </a:t>
            </a: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lang="nl-NL" sz="1950" spc="-1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City{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spc="5" dirty="0">
                <a:latin typeface="Consolas"/>
                <a:cs typeface="Consolas"/>
              </a:rPr>
              <a:t>(</a:t>
            </a:r>
            <a:endParaRPr sz="1700" dirty="0">
              <a:latin typeface="Consolas"/>
              <a:cs typeface="Consolas"/>
            </a:endParaRPr>
          </a:p>
          <a:p>
            <a:pPr marL="796925" marR="201041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79692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province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a </a:t>
            </a:r>
            <a:r>
              <a:rPr spc="15" dirty="0"/>
              <a:t>Model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78240" y="1494880"/>
            <a:ext cx="4759060" cy="702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1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lang="nl-NL" sz="1950" spc="-5" dirty="0">
                <a:latin typeface="Arial"/>
                <a:cs typeface="Arial"/>
              </a:rPr>
              <a:t>Import </a:t>
            </a:r>
            <a:r>
              <a:rPr sz="1950" spc="-15" dirty="0">
                <a:latin typeface="Arial"/>
                <a:cs typeface="Arial"/>
              </a:rPr>
              <a:t>Model-clas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lang="nl-NL" sz="1950" spc="-10" dirty="0">
                <a:latin typeface="Arial"/>
                <a:cs typeface="Arial"/>
              </a:rPr>
              <a:t> in </a:t>
            </a:r>
            <a:r>
              <a:rPr lang="nl-NL" sz="1950" spc="-10" dirty="0" err="1">
                <a:latin typeface="Arial"/>
                <a:cs typeface="Arial"/>
              </a:rPr>
              <a:t>your</a:t>
            </a:r>
            <a:r>
              <a:rPr lang="nl-NL" sz="1950" spc="-10" dirty="0">
                <a:latin typeface="Arial"/>
                <a:cs typeface="Arial"/>
              </a:rPr>
              <a:t> Component</a:t>
            </a:r>
            <a:endParaRPr sz="1950" dirty="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20" y="2848180"/>
            <a:ext cx="8211680" cy="386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74320">
              <a:lnSpc>
                <a:spcPct val="100000"/>
              </a:lnSpc>
              <a:buFont typeface="Arial"/>
              <a:buAutoNum type="arabicPeriod" startAt="2"/>
              <a:tabLst>
                <a:tab pos="311150" algn="l"/>
              </a:tabLst>
            </a:pPr>
            <a:r>
              <a:rPr lang="nl-NL" sz="1950" spc="-20" dirty="0">
                <a:latin typeface="Arial"/>
                <a:cs typeface="Arial"/>
              </a:rPr>
              <a:t>Change </a:t>
            </a:r>
            <a:r>
              <a:rPr sz="1950" spc="-20" dirty="0">
                <a:latin typeface="Arial"/>
                <a:cs typeface="Arial"/>
              </a:rPr>
              <a:t>Componen</a:t>
            </a:r>
            <a:r>
              <a:rPr sz="1950" spc="-10" dirty="0">
                <a:latin typeface="Arial"/>
                <a:cs typeface="Arial"/>
              </a:rPr>
              <a:t>t</a:t>
            </a:r>
            <a:endParaRPr sz="1950" dirty="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7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l-NL" sz="1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spc="-5" dirty="0">
                <a:latin typeface="Consolas"/>
                <a:cs typeface="Consolas"/>
              </a:rPr>
              <a:t>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=[</a:t>
            </a:r>
            <a:endParaRPr sz="1700" dirty="0">
              <a:latin typeface="Consolas"/>
              <a:cs typeface="Consolas"/>
            </a:endParaRPr>
          </a:p>
          <a:p>
            <a:pPr marL="1115695">
              <a:lnSpc>
                <a:spcPct val="100000"/>
              </a:lnSpc>
              <a:spcBef>
                <a:spcPts val="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'Hengelo'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latin typeface="Consolas"/>
                <a:cs typeface="Consolas"/>
              </a:rPr>
              <a:t>),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endParaRPr lang="nl-NL" sz="1700" spc="-5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'De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Haag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'Zuid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Holland'</a:t>
            </a:r>
            <a:r>
              <a:rPr sz="1700" spc="-5" dirty="0">
                <a:latin typeface="Consolas"/>
                <a:cs typeface="Consolas"/>
              </a:rPr>
              <a:t>),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endParaRPr lang="nl-NL" sz="1700" spc="-10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'Enschede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75501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19405" indent="-274320">
              <a:lnSpc>
                <a:spcPct val="100000"/>
              </a:lnSpc>
              <a:buFont typeface="Arial"/>
              <a:buAutoNum type="arabicPeriod" startAt="3"/>
              <a:tabLst>
                <a:tab pos="320040" algn="l"/>
              </a:tabLst>
            </a:pPr>
            <a:r>
              <a:rPr lang="nl-NL" sz="1950" spc="-55" dirty="0">
                <a:latin typeface="Arial"/>
                <a:cs typeface="Arial"/>
              </a:rPr>
              <a:t>Change </a:t>
            </a:r>
            <a:r>
              <a:rPr sz="1950" spc="-55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iew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nl-NL" sz="150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cities"&gt;{{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city.id}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city.nam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}}&lt;/li&gt;</a:t>
            </a:r>
            <a:endParaRPr sz="1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Conditional</a:t>
            </a:r>
            <a:r>
              <a:rPr lang="nl-NL" spc="15" dirty="0"/>
              <a:t> statement 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668" y="1478117"/>
            <a:ext cx="793877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15" dirty="0" err="1">
                <a:latin typeface="Arial"/>
                <a:cs typeface="Arial"/>
              </a:rPr>
              <a:t>Use</a:t>
            </a:r>
            <a:r>
              <a:rPr lang="nl-NL" sz="1950" spc="-15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Arial"/>
                <a:cs typeface="Arial"/>
              </a:rPr>
              <a:t>directive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Courier New"/>
                <a:cs typeface="Courier New"/>
              </a:rPr>
              <a:t>*</a:t>
            </a:r>
            <a:r>
              <a:rPr sz="1950" spc="-20" dirty="0" err="1">
                <a:highlight>
                  <a:srgbClr val="FFFF00"/>
                </a:highlight>
                <a:latin typeface="Courier New"/>
                <a:cs typeface="Courier New"/>
              </a:rPr>
              <a:t>ngI</a:t>
            </a:r>
            <a:r>
              <a:rPr sz="1950" spc="-15" dirty="0" err="1">
                <a:highlight>
                  <a:srgbClr val="FFFF00"/>
                </a:highlight>
                <a:latin typeface="Courier New"/>
                <a:cs typeface="Courier New"/>
              </a:rPr>
              <a:t>f</a:t>
            </a:r>
            <a:r>
              <a:rPr sz="195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Arial"/>
                <a:cs typeface="Arial"/>
              </a:rPr>
              <a:t>(</a:t>
            </a:r>
            <a:r>
              <a:rPr lang="nl-NL" sz="1950" spc="-15" dirty="0" err="1">
                <a:latin typeface="Arial"/>
                <a:cs typeface="Arial"/>
              </a:rPr>
              <a:t>use</a:t>
            </a:r>
            <a:r>
              <a:rPr lang="nl-NL" sz="1950" spc="-15" dirty="0">
                <a:latin typeface="Arial"/>
                <a:cs typeface="Arial"/>
              </a:rPr>
              <a:t> a star</a:t>
            </a:r>
            <a:r>
              <a:rPr sz="1950" spc="-15" dirty="0">
                <a:latin typeface="Arial"/>
                <a:cs typeface="Arial"/>
              </a:rPr>
              <a:t>!)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&lt;h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*ngIf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="cities.lengt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3"&gt;Ji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j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vee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steden!&lt;/h2&gt;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068" y="2614422"/>
            <a:ext cx="3693413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Extern</a:t>
            </a:r>
            <a:r>
              <a:rPr lang="nl-NL" spc="15" dirty="0"/>
              <a:t>al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37007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10" dirty="0">
                <a:latin typeface="Verdana"/>
                <a:cs typeface="Verdana"/>
              </a:rPr>
              <a:t>Call </a:t>
            </a:r>
            <a:r>
              <a:rPr lang="nl-NL" sz="1950" spc="-10" dirty="0" err="1">
                <a:latin typeface="Verdana"/>
                <a:cs typeface="Verdana"/>
              </a:rPr>
              <a:t>external</a:t>
            </a:r>
            <a:r>
              <a:rPr lang="nl-NL" sz="1950" spc="-10" dirty="0">
                <a:latin typeface="Verdana"/>
                <a:cs typeface="Verdana"/>
              </a:rPr>
              <a:t> templates</a:t>
            </a:r>
            <a:r>
              <a:rPr sz="1950" spc="-2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33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1119505" marR="5080">
              <a:lnSpc>
                <a:spcPct val="101499"/>
              </a:lnSpc>
              <a:spcBef>
                <a:spcPts val="5"/>
              </a:spcBef>
              <a:tabLst>
                <a:tab pos="2437765" algn="l"/>
              </a:tabLst>
            </a:pPr>
            <a:r>
              <a:rPr sz="1700" spc="-5" dirty="0">
                <a:latin typeface="Consolas"/>
                <a:cs typeface="Consolas"/>
              </a:rPr>
              <a:t>selecto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'hello‐world'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templateUrl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'app/app.html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endParaRPr sz="1700" dirty="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4" name="object 4"/>
          <p:cNvSpPr/>
          <p:nvPr/>
        </p:nvSpPr>
        <p:spPr>
          <a:xfrm>
            <a:off x="5969386" y="2411739"/>
            <a:ext cx="1243965" cy="466725"/>
          </a:xfrm>
          <a:custGeom>
            <a:avLst/>
            <a:gdLst/>
            <a:ahLst/>
            <a:cxnLst/>
            <a:rect l="l" t="t" r="r" b="b"/>
            <a:pathLst>
              <a:path w="1243965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243583" y="349757"/>
                </a:lnTo>
                <a:lnTo>
                  <a:pt x="124358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548" y="3837270"/>
            <a:ext cx="5204460" cy="199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20" dirty="0">
                <a:latin typeface="Arial"/>
                <a:cs typeface="Arial"/>
              </a:rPr>
              <a:t>Make </a:t>
            </a:r>
            <a:r>
              <a:rPr lang="nl-NL" sz="1950" spc="-20" dirty="0" err="1">
                <a:latin typeface="Arial"/>
                <a:cs typeface="Arial"/>
              </a:rPr>
              <a:t>external</a:t>
            </a:r>
            <a:r>
              <a:rPr lang="nl-NL" sz="1950" spc="-20" dirty="0">
                <a:latin typeface="Arial"/>
                <a:cs typeface="Arial"/>
              </a:rPr>
              <a:t> template</a:t>
            </a:r>
            <a:r>
              <a:rPr lang="nl-NL" sz="1950" spc="-10" dirty="0">
                <a:latin typeface="Arial"/>
                <a:cs typeface="Arial"/>
              </a:rPr>
              <a:t> </a:t>
            </a:r>
            <a:r>
              <a:rPr sz="1950" spc="-20" dirty="0" err="1">
                <a:latin typeface="Courier New"/>
                <a:cs typeface="Courier New"/>
              </a:rPr>
              <a:t>app.html</a:t>
            </a:r>
            <a:r>
              <a:rPr lang="nl-NL" sz="1950" spc="-20" dirty="0">
                <a:latin typeface="Courier New"/>
                <a:cs typeface="Courier New"/>
              </a:rPr>
              <a:t>:</a:t>
            </a:r>
            <a:endParaRPr sz="1950" dirty="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980"/>
              </a:spcBef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extern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700" spc="-5" dirty="0">
                <a:latin typeface="Consolas"/>
                <a:cs typeface="Consolas"/>
              </a:rPr>
              <a:t>&gt;Hell</a:t>
            </a:r>
            <a:r>
              <a:rPr sz="1700" spc="5" dirty="0">
                <a:latin typeface="Consolas"/>
                <a:cs typeface="Consolas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Angula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2&lt;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h1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-5" dirty="0">
                <a:latin typeface="Consolas"/>
                <a:cs typeface="Consolas"/>
              </a:rPr>
              <a:t>&gt;Di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extern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naa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  <a:tabLst>
                <a:tab pos="3871595" algn="l"/>
              </a:tabLst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favoriet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stede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onsolas"/>
                <a:cs typeface="Consolas"/>
              </a:rPr>
              <a:t>zij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:&lt;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1946100"/>
            <a:ext cx="642683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 err="1">
                <a:latin typeface="Verdana"/>
                <a:cs typeface="Verdana"/>
              </a:rPr>
              <a:t>Conditional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lang="en-US" sz="1950" spc="170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urier New"/>
                <a:cs typeface="Courier New"/>
              </a:rPr>
              <a:t>*</a:t>
            </a:r>
            <a:r>
              <a:rPr lang="en-US" sz="1950" spc="-20" dirty="0" err="1">
                <a:latin typeface="Courier New"/>
                <a:cs typeface="Courier New"/>
              </a:rPr>
              <a:t>ngIf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5" dirty="0"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1950" spc="-15" dirty="0" err="1">
                <a:highlight>
                  <a:srgbClr val="FFFF00"/>
                </a:highlight>
                <a:latin typeface="Verdana"/>
                <a:cs typeface="Verdana"/>
              </a:rPr>
              <a:t>xtern</a:t>
            </a:r>
            <a:r>
              <a:rPr lang="nl-NL" sz="1950" spc="-15" dirty="0">
                <a:highlight>
                  <a:srgbClr val="FFFF00"/>
                </a:highlight>
                <a:latin typeface="Verdana"/>
                <a:cs typeface="Verdana"/>
              </a:rPr>
              <a:t>al</a:t>
            </a:r>
            <a:r>
              <a:rPr sz="1950" spc="1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HTM</a:t>
            </a:r>
            <a:r>
              <a:rPr sz="1950" spc="-165" dirty="0">
                <a:highlight>
                  <a:srgbClr val="FFFF00"/>
                </a:highlight>
                <a:latin typeface="Verdana"/>
                <a:cs typeface="Verdana"/>
              </a:rPr>
              <a:t>L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-templates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20" dirty="0">
                <a:highlight>
                  <a:srgbClr val="FFFF00"/>
                </a:highlight>
                <a:latin typeface="Verdana"/>
                <a:cs typeface="Verdana"/>
              </a:rPr>
              <a:t>Use Model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 2c + 2d + 2e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2333625"/>
            <a:ext cx="521398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spc="-5" dirty="0">
                <a:latin typeface="Verdana"/>
                <a:cs typeface="Verdana"/>
              </a:rPr>
              <a:t>Use</a:t>
            </a:r>
            <a:r>
              <a:rPr sz="5950" dirty="0">
                <a:latin typeface="Verdana"/>
                <a:cs typeface="Verdana"/>
              </a:rPr>
              <a:t>r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10" dirty="0">
                <a:latin typeface="Verdana"/>
                <a:cs typeface="Verdana"/>
              </a:rPr>
              <a:t>inpu</a:t>
            </a:r>
            <a:r>
              <a:rPr sz="5950" dirty="0">
                <a:latin typeface="Verdana"/>
                <a:cs typeface="Verdana"/>
              </a:rPr>
              <a:t>t</a:t>
            </a:r>
            <a:r>
              <a:rPr sz="5950" spc="645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en</a:t>
            </a:r>
            <a:r>
              <a:rPr sz="595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-60" dirty="0">
                <a:latin typeface="Verdana"/>
                <a:cs typeface="Verdana"/>
              </a:rPr>
              <a:t>v</a:t>
            </a:r>
            <a:r>
              <a:rPr sz="5950" dirty="0">
                <a:latin typeface="Verdana"/>
                <a:cs typeface="Verdana"/>
              </a:rPr>
              <a:t>ent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8225396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-45" dirty="0" err="1">
                <a:latin typeface="Verdana"/>
                <a:cs typeface="Verdana"/>
              </a:rPr>
              <a:t>React</a:t>
            </a:r>
            <a:r>
              <a:rPr lang="nl-NL" sz="2350" spc="-45" dirty="0">
                <a:latin typeface="Verdana"/>
                <a:cs typeface="Verdana"/>
              </a:rPr>
              <a:t> on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op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Verdana"/>
                <a:cs typeface="Verdana"/>
              </a:rPr>
              <a:t>mouse</a:t>
            </a:r>
            <a:r>
              <a:rPr lang="nl-NL" sz="2350" b="1" spc="10" dirty="0">
                <a:latin typeface="Verdana"/>
                <a:cs typeface="Verdana"/>
              </a:rPr>
              <a:t>-clicks</a:t>
            </a:r>
            <a:r>
              <a:rPr sz="2350" b="1" spc="10" dirty="0">
                <a:latin typeface="Verdana"/>
                <a:cs typeface="Verdana"/>
              </a:rPr>
              <a:t>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k</a:t>
            </a:r>
            <a:r>
              <a:rPr sz="2350" b="1" spc="10" dirty="0">
                <a:latin typeface="Verdana"/>
                <a:cs typeface="Verdana"/>
              </a:rPr>
              <a:t>eyboard,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h</a:t>
            </a:r>
            <a:r>
              <a:rPr sz="2350" b="1" spc="10" dirty="0">
                <a:latin typeface="Verdana"/>
                <a:cs typeface="Verdana"/>
              </a:rPr>
              <a:t>yperlinks</a:t>
            </a:r>
            <a:r>
              <a:rPr sz="2350" b="1" spc="270" dirty="0">
                <a:latin typeface="Times New Roman"/>
                <a:cs typeface="Times New Roman"/>
              </a:rPr>
              <a:t> </a:t>
            </a:r>
            <a:r>
              <a:rPr lang="nl-NL" sz="2350" spc="10" dirty="0">
                <a:latin typeface="Verdana"/>
                <a:cs typeface="Verdana"/>
              </a:rPr>
              <a:t>ect</a:t>
            </a:r>
            <a:r>
              <a:rPr lang="nl-NL" sz="2350" spc="15" dirty="0">
                <a:latin typeface="Verdana"/>
                <a:cs typeface="Verdana"/>
              </a:rPr>
              <a:t>…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7368" y="2308805"/>
            <a:ext cx="4283722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round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brackets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for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ents: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290" y="3959236"/>
            <a:ext cx="1751363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</a:t>
            </a:r>
            <a:r>
              <a:rPr lang="nl-NL" sz="2600" spc="-25" dirty="0">
                <a:latin typeface="Courier New"/>
                <a:cs typeface="Courier New"/>
              </a:rPr>
              <a:t>button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3959236"/>
            <a:ext cx="8111497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(click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spc="-25" dirty="0">
                <a:latin typeface="Courier New"/>
                <a:cs typeface="Courier New"/>
              </a:rPr>
              <a:t>=“</a:t>
            </a:r>
            <a:r>
              <a:rPr sz="2600" spc="-25" dirty="0" err="1">
                <a:latin typeface="Courier New"/>
                <a:cs typeface="Courier New"/>
              </a:rPr>
              <a:t>handleClick</a:t>
            </a:r>
            <a:r>
              <a:rPr sz="2600" spc="-25" dirty="0">
                <a:latin typeface="Courier New"/>
                <a:cs typeface="Courier New"/>
              </a:rPr>
              <a:t>()”&gt;…&lt;/</a:t>
            </a:r>
            <a:r>
              <a:rPr lang="nl-NL" sz="2600" spc="-25" dirty="0">
                <a:latin typeface="Courier New"/>
                <a:cs typeface="Courier New"/>
              </a:rPr>
              <a:t>button</a:t>
            </a:r>
            <a:r>
              <a:rPr sz="2600" spc="-25" dirty="0">
                <a:latin typeface="Courier New"/>
                <a:cs typeface="Courier New"/>
              </a:rPr>
              <a:t>&gt;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72" y="490717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4907178"/>
            <a:ext cx="495236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(blur)</a:t>
            </a:r>
            <a:r>
              <a:rPr sz="2600" spc="-25" dirty="0">
                <a:latin typeface="Courier New"/>
                <a:cs typeface="Courier New"/>
              </a:rPr>
              <a:t>=“onBlur()”&gt;…&lt;/div&gt;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DOM-events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2126" y="6745461"/>
            <a:ext cx="3900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https://develope</a:t>
            </a:r>
            <a:r>
              <a:rPr sz="1300" u="heavy" spc="-8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u="heavy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mozilla.org/en-US/docs/</a:t>
            </a:r>
            <a:r>
              <a:rPr sz="1300" u="heavy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eb/Events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152" y="2235708"/>
            <a:ext cx="6800846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720" y="4567428"/>
            <a:ext cx="6828278" cy="201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011" y="6565392"/>
            <a:ext cx="6809987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6447" y="422267"/>
            <a:ext cx="693241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W</a:t>
            </a:r>
            <a:r>
              <a:rPr lang="nl-NL" sz="2750" b="1" spc="15" dirty="0">
                <a:latin typeface="Verdana"/>
                <a:cs typeface="Verdana"/>
              </a:rPr>
              <a:t>h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10" dirty="0">
                <a:latin typeface="Verdana"/>
                <a:cs typeface="Verdana"/>
              </a:rPr>
              <a:t>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databinding</a:t>
            </a:r>
            <a:r>
              <a:rPr lang="nl-NL" sz="2750" b="1" spc="15" dirty="0">
                <a:latin typeface="Verdana"/>
                <a:cs typeface="Verdana"/>
              </a:rPr>
              <a:t>?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70902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3000" dirty="0">
                <a:latin typeface="Verdana"/>
                <a:cs typeface="Verdana"/>
              </a:rPr>
              <a:t>Show data in </a:t>
            </a:r>
            <a:r>
              <a:rPr lang="nl-NL" sz="3000" dirty="0" err="1">
                <a:latin typeface="Verdana"/>
                <a:cs typeface="Verdana"/>
              </a:rPr>
              <a:t>the</a:t>
            </a:r>
            <a:r>
              <a:rPr lang="nl-NL" sz="300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user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interface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466888"/>
            <a:ext cx="4116070" cy="104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D</a:t>
            </a:r>
            <a:r>
              <a:rPr sz="3000" dirty="0">
                <a:latin typeface="Verdana"/>
                <a:cs typeface="Verdana"/>
              </a:rPr>
              <a:t>ata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lang="nl-NL" sz="3000" dirty="0" err="1">
                <a:latin typeface="Verdana"/>
                <a:cs typeface="Verdana"/>
              </a:rPr>
              <a:t>comes</a:t>
            </a:r>
            <a:r>
              <a:rPr lang="nl-NL" sz="3000" dirty="0">
                <a:latin typeface="Verdana"/>
                <a:cs typeface="Verdana"/>
              </a:rPr>
              <a:t> </a:t>
            </a:r>
            <a:r>
              <a:rPr lang="nl-NL" sz="3000" dirty="0" err="1">
                <a:latin typeface="Verdana"/>
                <a:cs typeface="Verdana"/>
              </a:rPr>
              <a:t>from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:</a:t>
            </a:r>
          </a:p>
          <a:p>
            <a:pPr marL="962025" lvl="1" indent="-283845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Co</a:t>
            </a:r>
            <a:r>
              <a:rPr lang="nl-NL" sz="2150" spc="-5" dirty="0" err="1">
                <a:latin typeface="Verdana"/>
                <a:cs typeface="Verdana"/>
              </a:rPr>
              <a:t>mponent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/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class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2573" y="3725818"/>
            <a:ext cx="2701925" cy="145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Database</a:t>
            </a:r>
          </a:p>
          <a:p>
            <a:pPr marL="295910" indent="-283210">
              <a:lnSpc>
                <a:spcPct val="100000"/>
              </a:lnSpc>
              <a:spcBef>
                <a:spcPts val="1814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User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input</a:t>
            </a:r>
            <a:endParaRPr sz="2150" dirty="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296545" algn="l"/>
              </a:tabLst>
            </a:pPr>
            <a:r>
              <a:rPr lang="nl-NL" sz="2150" dirty="0" err="1">
                <a:latin typeface="Verdana"/>
                <a:cs typeface="Verdana"/>
              </a:rPr>
              <a:t>Other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system</a:t>
            </a:r>
            <a:r>
              <a:rPr lang="nl-NL" sz="2150" spc="-5" dirty="0">
                <a:latin typeface="Verdana"/>
                <a:cs typeface="Verdana"/>
              </a:rPr>
              <a:t>s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792986" y="5327"/>
                </a:moveTo>
                <a:lnTo>
                  <a:pt x="1792986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986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10667" y="1201667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0667" y="1196333"/>
                </a:moveTo>
                <a:lnTo>
                  <a:pt x="5333" y="1196333"/>
                </a:lnTo>
                <a:lnTo>
                  <a:pt x="10667" y="1201667"/>
                </a:lnTo>
                <a:lnTo>
                  <a:pt x="10667" y="1196333"/>
                </a:lnTo>
                <a:close/>
              </a:path>
              <a:path w="1797684" h="1207135">
                <a:moveTo>
                  <a:pt x="1787651" y="1196333"/>
                </a:moveTo>
                <a:lnTo>
                  <a:pt x="10667" y="1196333"/>
                </a:lnTo>
                <a:lnTo>
                  <a:pt x="10667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787651" y="1201667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10667"/>
                </a:lnTo>
                <a:lnTo>
                  <a:pt x="1792985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1196333"/>
                </a:moveTo>
                <a:lnTo>
                  <a:pt x="1792985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7135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1787651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5333"/>
                </a:moveTo>
                <a:lnTo>
                  <a:pt x="1787651" y="5333"/>
                </a:lnTo>
                <a:lnTo>
                  <a:pt x="1792985" y="10667"/>
                </a:lnTo>
                <a:lnTo>
                  <a:pt x="1797557" y="10667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224" y="5327"/>
                </a:moveTo>
                <a:lnTo>
                  <a:pt x="1792224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224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9905" y="1201667"/>
                </a:lnTo>
                <a:lnTo>
                  <a:pt x="5333" y="1196333"/>
                </a:lnTo>
                <a:lnTo>
                  <a:pt x="9905" y="1196333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9905" y="1196333"/>
                </a:moveTo>
                <a:lnTo>
                  <a:pt x="5333" y="1196333"/>
                </a:lnTo>
                <a:lnTo>
                  <a:pt x="9905" y="1201667"/>
                </a:lnTo>
                <a:lnTo>
                  <a:pt x="9905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9905" y="1196333"/>
                </a:lnTo>
                <a:lnTo>
                  <a:pt x="9905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1787651" y="1201667"/>
                </a:lnTo>
                <a:lnTo>
                  <a:pt x="1792223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223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223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787651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5333"/>
                </a:moveTo>
                <a:lnTo>
                  <a:pt x="1787651" y="5333"/>
                </a:lnTo>
                <a:lnTo>
                  <a:pt x="1792223" y="9905"/>
                </a:lnTo>
                <a:lnTo>
                  <a:pt x="1797557" y="9905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5334" y="1200905"/>
                </a:lnTo>
                <a:lnTo>
                  <a:pt x="5334" y="4565"/>
                </a:lnTo>
                <a:lnTo>
                  <a:pt x="1797557" y="4565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986" y="4565"/>
                </a:moveTo>
                <a:lnTo>
                  <a:pt x="1792986" y="1200905"/>
                </a:lnTo>
                <a:lnTo>
                  <a:pt x="1797557" y="1200905"/>
                </a:lnTo>
                <a:lnTo>
                  <a:pt x="1797557" y="4571"/>
                </a:lnTo>
                <a:lnTo>
                  <a:pt x="1792986" y="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10667" y="1200905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9905"/>
                </a:lnTo>
                <a:lnTo>
                  <a:pt x="5333" y="9905"/>
                </a:lnTo>
                <a:lnTo>
                  <a:pt x="10667" y="4571"/>
                </a:lnTo>
                <a:lnTo>
                  <a:pt x="1797557" y="4571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0667" y="1196333"/>
                </a:moveTo>
                <a:lnTo>
                  <a:pt x="5333" y="1196333"/>
                </a:lnTo>
                <a:lnTo>
                  <a:pt x="10667" y="1200905"/>
                </a:lnTo>
                <a:lnTo>
                  <a:pt x="10667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10667" y="1196333"/>
                </a:lnTo>
                <a:lnTo>
                  <a:pt x="10667" y="1200905"/>
                </a:lnTo>
                <a:lnTo>
                  <a:pt x="1787651" y="1200905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787651" y="1200905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985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985" y="1196333"/>
                </a:lnTo>
                <a:lnTo>
                  <a:pt x="1787651" y="1200905"/>
                </a:lnTo>
                <a:lnTo>
                  <a:pt x="1797557" y="1200905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10667" y="4571"/>
                </a:moveTo>
                <a:lnTo>
                  <a:pt x="5333" y="9905"/>
                </a:lnTo>
                <a:lnTo>
                  <a:pt x="10667" y="9905"/>
                </a:lnTo>
                <a:lnTo>
                  <a:pt x="10667" y="4571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0667" y="4571"/>
                </a:lnTo>
                <a:lnTo>
                  <a:pt x="10667" y="9905"/>
                </a:lnTo>
                <a:lnTo>
                  <a:pt x="1787651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4571"/>
                </a:moveTo>
                <a:lnTo>
                  <a:pt x="1787651" y="4571"/>
                </a:lnTo>
                <a:lnTo>
                  <a:pt x="1792985" y="9905"/>
                </a:lnTo>
                <a:lnTo>
                  <a:pt x="1797557" y="9905"/>
                </a:lnTo>
                <a:lnTo>
                  <a:pt x="179755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1095" y="3572995"/>
            <a:ext cx="194373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marR="266700" indent="-328930">
              <a:lnSpc>
                <a:spcPct val="1536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1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1380"/>
              </a:spcBef>
            </a:pP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Articles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844" y="3906485"/>
            <a:ext cx="1786889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98997" y="3425193"/>
            <a:ext cx="2250185" cy="224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462" y="5783269"/>
            <a:ext cx="1804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{</a:t>
            </a:r>
            <a:r>
              <a:rPr sz="3450" b="1" spc="-5" dirty="0">
                <a:latin typeface="Arial"/>
                <a:cs typeface="Arial"/>
              </a:rPr>
              <a:t> JSO</a:t>
            </a:r>
            <a:r>
              <a:rPr sz="3450" b="1" dirty="0">
                <a:latin typeface="Arial"/>
                <a:cs typeface="Arial"/>
              </a:rPr>
              <a:t>N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E</a:t>
            </a:r>
            <a:r>
              <a:rPr spc="10" dirty="0"/>
              <a:t>vent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7416800" cy="538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570230">
              <a:lnSpc>
                <a:spcPct val="100000"/>
              </a:lnSpc>
              <a:spcBef>
                <a:spcPts val="660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een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button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2071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(click)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"btnClick()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</a:t>
            </a:r>
            <a:r>
              <a:rPr sz="1500" dirty="0">
                <a:latin typeface="Consolas"/>
                <a:cs typeface="Consolas"/>
              </a:rPr>
              <a:t>k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button&lt;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lang="nl-NL" sz="2150" spc="-5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2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counter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btnClick(){</a:t>
            </a:r>
            <a:endParaRPr sz="1700" dirty="0">
              <a:latin typeface="Consolas"/>
              <a:cs typeface="Consolas"/>
            </a:endParaRPr>
          </a:p>
          <a:p>
            <a:pPr marL="12896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alert(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+</a:t>
            </a:r>
            <a:r>
              <a:rPr sz="1700" spc="-5" dirty="0">
                <a:latin typeface="Consolas"/>
                <a:cs typeface="Consolas"/>
              </a:rPr>
              <a:t>+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.counte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onsolas"/>
                <a:cs typeface="Consolas"/>
              </a:rPr>
              <a:t>+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kee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geklikt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);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$event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794115" cy="4408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1109980" marR="1619250" indent="-637540">
              <a:lnSpc>
                <a:spcPct val="151000"/>
              </a:lnSpc>
              <a:spcBef>
                <a:spcPts val="53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r>
              <a:rPr sz="15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(keyup)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"onKeyUp(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$event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sz="1500" dirty="0">
                <a:latin typeface="Consolas"/>
                <a:cs typeface="Consolas"/>
              </a:rPr>
              <a:t>&gt;&lt;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br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724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spc="5" dirty="0">
                <a:latin typeface="Consolas"/>
                <a:cs typeface="Consolas"/>
              </a:rPr>
              <a:t>&gt;{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txtKeyUp}}&lt;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2.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500" i="1" spc="-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textbox</a:t>
            </a:r>
            <a:endParaRPr sz="1500" dirty="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onKeyUp(</a:t>
            </a:r>
            <a:r>
              <a:rPr sz="1500" spc="5" dirty="0">
                <a:highlight>
                  <a:srgbClr val="FFFF00"/>
                </a:highlight>
                <a:latin typeface="Consolas"/>
                <a:cs typeface="Consolas"/>
              </a:rPr>
              <a:t>event:</a:t>
            </a:r>
            <a:r>
              <a:rPr sz="1500" b="1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an</a:t>
            </a:r>
            <a:r>
              <a:rPr sz="15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){</a:t>
            </a:r>
          </a:p>
          <a:p>
            <a:pPr marL="83375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.txtKeyU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event.target.valu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51562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758" y="6301055"/>
            <a:ext cx="360552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(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1456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with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dirty="0" err="1">
                <a:latin typeface="Verdana"/>
                <a:cs typeface="Verdana"/>
              </a:rPr>
              <a:t>Use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 err="1">
                <a:latin typeface="Verdana"/>
                <a:cs typeface="Verdana"/>
              </a:rPr>
              <a:t>functi</a:t>
            </a:r>
            <a:r>
              <a:rPr lang="nl-NL" sz="2150" dirty="0">
                <a:latin typeface="Verdana"/>
                <a:cs typeface="Verdana"/>
              </a:rPr>
              <a:t>on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3a + 3b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6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00000"/>
                </a:solidFill>
              </a:rPr>
              <a:t>lo</a:t>
            </a:r>
            <a:r>
              <a:rPr spc="10" dirty="0">
                <a:solidFill>
                  <a:srgbClr val="C00000"/>
                </a:solidFill>
              </a:rPr>
              <a:t>cal</a:t>
            </a:r>
            <a:r>
              <a:rPr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template</a:t>
            </a:r>
            <a:r>
              <a:rPr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2" y="1612623"/>
            <a:ext cx="8320405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Declare</a:t>
            </a:r>
            <a:r>
              <a:rPr lang="nl-NL" sz="1950" spc="-15" dirty="0">
                <a:latin typeface="Verdana"/>
                <a:cs typeface="Verdana"/>
              </a:rPr>
              <a:t> a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loca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template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variable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#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Wingdings"/>
                <a:cs typeface="Wingdings"/>
              </a:rPr>
              <a:t>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lang="nl-NL" sz="1950" spc="-20" dirty="0">
                <a:latin typeface="Verdana"/>
                <a:cs typeface="Verdana"/>
              </a:rPr>
              <a:t>The </a:t>
            </a:r>
            <a:r>
              <a:rPr lang="en-GB" sz="1950" spc="-15" dirty="0">
                <a:latin typeface="Verdana"/>
                <a:cs typeface="Verdana"/>
              </a:rPr>
              <a:t>whole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element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lang="nl-NL" sz="1950" spc="-20" dirty="0">
                <a:latin typeface="Verdana"/>
                <a:cs typeface="Verdana"/>
              </a:rPr>
              <a:t>is </a:t>
            </a:r>
            <a:r>
              <a:rPr lang="nl-NL" sz="1950" spc="-20" dirty="0" err="1">
                <a:latin typeface="Verdana"/>
                <a:cs typeface="Verdana"/>
              </a:rPr>
              <a:t>then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available</a:t>
            </a:r>
            <a:r>
              <a:rPr lang="nl-NL" sz="1950" spc="-20" dirty="0">
                <a:latin typeface="Verdana"/>
                <a:cs typeface="Verdana"/>
              </a:rPr>
              <a:t> in </a:t>
            </a:r>
            <a:r>
              <a:rPr lang="nl-NL" sz="1950" spc="-20" dirty="0" err="1">
                <a:latin typeface="Verdana"/>
                <a:cs typeface="Verdana"/>
              </a:rPr>
              <a:t>the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3" y="3063472"/>
            <a:ext cx="8339455" cy="3919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4785" algn="ctr">
              <a:lnSpc>
                <a:spcPct val="100000"/>
              </a:lnSpc>
            </a:pPr>
            <a:r>
              <a:rPr lang="nl-NL" sz="1950" i="1" spc="-10" dirty="0">
                <a:solidFill>
                  <a:srgbClr val="C00000"/>
                </a:solidFill>
                <a:latin typeface="Verdana"/>
                <a:cs typeface="Verdana"/>
              </a:rPr>
              <a:t>Attention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bind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to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nl-NL"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the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950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ent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!</a:t>
            </a:r>
            <a:endParaRPr lang="nl-NL" sz="1950" spc="-15" dirty="0">
              <a:latin typeface="Verdana"/>
              <a:cs typeface="Verdana"/>
            </a:endParaRPr>
          </a:p>
          <a:p>
            <a:pPr marR="1454785" algn="ctr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6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endParaRPr sz="1700" dirty="0">
              <a:latin typeface="Consolas"/>
              <a:cs typeface="Consolas"/>
            </a:endParaRPr>
          </a:p>
          <a:p>
            <a:pPr marR="1389380" algn="ctr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</a:t>
            </a:r>
            <a:r>
              <a:rPr sz="17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(keyup)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"betterKeyUp()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valu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84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p‐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loca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variable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betterKeyUp(){</a:t>
            </a:r>
            <a:endParaRPr sz="1700" dirty="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//..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nothing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now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en-US" spc="10" dirty="0">
                <a:solidFill>
                  <a:srgbClr val="C00000"/>
                </a:solidFill>
              </a:rPr>
              <a:t>Local</a:t>
            </a:r>
            <a:r>
              <a:rPr lang="en-US"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template</a:t>
            </a:r>
            <a:r>
              <a:rPr lang="en-US"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variable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26643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97840">
              <a:lnSpc>
                <a:spcPct val="100000"/>
              </a:lnSpc>
              <a:spcBef>
                <a:spcPts val="85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#txtCity</a:t>
            </a:r>
            <a:r>
              <a:rPr sz="1500" spc="5" dirty="0"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(click)=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"addCity(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&gt;Toevoegen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3180">
              <a:lnSpc>
                <a:spcPct val="100000"/>
              </a:lnSpc>
              <a:spcBef>
                <a:spcPts val="1025"/>
              </a:spcBef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15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addCity(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134745">
              <a:lnSpc>
                <a:spcPct val="100000"/>
              </a:lnSpc>
              <a:spcBef>
                <a:spcPts val="915"/>
              </a:spcBef>
              <a:tabLst>
                <a:tab pos="240982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newI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.cities.lengt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1134745" marR="1066165" indent="-635">
              <a:lnSpc>
                <a:spcPct val="151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newCity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City(newID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value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'Onbekend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.cities.push(newCity);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txtCity.valu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853" y="6660729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98" y="6592800"/>
            <a:ext cx="8025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erde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lezen/mee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informatie: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.io/docs/ts/latest/guide/user-input.html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124" y="746760"/>
            <a:ext cx="7312152" cy="532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dirty="0"/>
              <a:t>E</a:t>
            </a:r>
            <a:r>
              <a:rPr lang="en-US" sz="2800" spc="-20" dirty="0"/>
              <a:t>v</a:t>
            </a:r>
            <a:r>
              <a:rPr lang="en-US" sz="2800" spc="-5" dirty="0"/>
              <a:t>e</a:t>
            </a:r>
            <a:r>
              <a:rPr lang="en-US" sz="2800" dirty="0"/>
              <a:t>nt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</a:t>
            </a:r>
            <a:r>
              <a:rPr lang="en-US" sz="2800" dirty="0"/>
              <a:t>g</a:t>
            </a:r>
            <a:r>
              <a:rPr lang="en-US" sz="2800" spc="215" dirty="0">
                <a:latin typeface="Times New Roman"/>
                <a:cs typeface="Times New Roman"/>
              </a:rPr>
              <a:t>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141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with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dirty="0" err="1">
                <a:latin typeface="Verdana"/>
                <a:cs typeface="Verdana"/>
              </a:rPr>
              <a:t>Use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 err="1">
                <a:latin typeface="Verdana"/>
                <a:cs typeface="Verdana"/>
              </a:rPr>
              <a:t>functi</a:t>
            </a:r>
            <a:r>
              <a:rPr lang="nl-NL" sz="2150" dirty="0">
                <a:latin typeface="Verdana"/>
                <a:cs typeface="Verdana"/>
              </a:rPr>
              <a:t>on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 err="1">
                <a:latin typeface="Verdana"/>
                <a:cs typeface="Verdana"/>
              </a:rPr>
              <a:t>Use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to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declare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>
                <a:latin typeface="Verdana"/>
                <a:cs typeface="Verdana"/>
              </a:rPr>
              <a:t>Make </a:t>
            </a:r>
            <a:r>
              <a:rPr lang="nl-NL" sz="2150" spc="-5" dirty="0" err="1">
                <a:latin typeface="Verdana"/>
                <a:cs typeface="Verdana"/>
              </a:rPr>
              <a:t>simple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-5" dirty="0">
                <a:latin typeface="Verdana"/>
                <a:cs typeface="Verdana"/>
              </a:rPr>
              <a:t>.</a:t>
            </a:r>
            <a:endParaRPr lang="nl-NL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endParaRPr lang="en-US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3c + 3d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0" y="1876425"/>
            <a:ext cx="7712709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7180"/>
              </a:lnSpc>
            </a:pPr>
            <a:r>
              <a:rPr sz="5950" spc="-60" dirty="0">
                <a:latin typeface="Verdana"/>
                <a:cs typeface="Verdana"/>
              </a:rPr>
              <a:t>A</a:t>
            </a:r>
            <a:r>
              <a:rPr sz="5950" spc="-5" dirty="0">
                <a:latin typeface="Verdana"/>
                <a:cs typeface="Verdana"/>
              </a:rPr>
              <a:t>ttribut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64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&amp;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property</a:t>
            </a:r>
            <a:r>
              <a:rPr sz="5950" spc="-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Attribut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367259"/>
            <a:ext cx="7214870" cy="1740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lang="nl-NL" sz="1950" spc="-70" dirty="0">
                <a:latin typeface="Verdana"/>
                <a:cs typeface="Verdana"/>
              </a:rPr>
              <a:t>Bind </a:t>
            </a:r>
            <a:r>
              <a:rPr lang="nl-NL" sz="1950" spc="-70" dirty="0" err="1">
                <a:latin typeface="Verdana"/>
                <a:cs typeface="Verdana"/>
              </a:rPr>
              <a:t>to</a:t>
            </a:r>
            <a:r>
              <a:rPr lang="en-GB" sz="1950" spc="175" dirty="0">
                <a:latin typeface="Times New Roman"/>
                <a:cs typeface="Times New Roman"/>
              </a:rPr>
              <a:t> </a:t>
            </a:r>
            <a:r>
              <a:rPr lang="en-GB" sz="1950" spc="-10" dirty="0">
                <a:latin typeface="Verdana"/>
                <a:cs typeface="Verdana"/>
              </a:rPr>
              <a:t>properties</a:t>
            </a:r>
            <a:r>
              <a:rPr lang="en-GB" sz="1950" spc="204" dirty="0">
                <a:latin typeface="Times New Roman"/>
                <a:cs typeface="Times New Roman"/>
              </a:rPr>
              <a:t> </a:t>
            </a:r>
            <a:r>
              <a:rPr lang="en-GB" sz="1950" spc="-50" dirty="0">
                <a:latin typeface="Verdana"/>
                <a:cs typeface="Verdana"/>
              </a:rPr>
              <a:t>of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-element</a:t>
            </a:r>
            <a:r>
              <a:rPr lang="nl-NL" sz="1950" spc="-20" dirty="0">
                <a:latin typeface="Verdana"/>
                <a:cs typeface="Verdana"/>
              </a:rPr>
              <a:t>s</a:t>
            </a:r>
            <a:r>
              <a:rPr sz="1950" spc="-20" dirty="0">
                <a:latin typeface="Verdana"/>
                <a:cs typeface="Verdana"/>
              </a:rPr>
              <a:t>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endParaRPr lang="nl-NL" sz="1950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lang="nl-NL" sz="1950" spc="-20" dirty="0" err="1">
                <a:latin typeface="Verdana"/>
                <a:cs typeface="Verdana"/>
              </a:rPr>
              <a:t>Also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called</a:t>
            </a:r>
            <a:r>
              <a:rPr lang="nl-NL" sz="1950" spc="-20" dirty="0">
                <a:latin typeface="Verdana"/>
                <a:cs typeface="Verdana"/>
              </a:rPr>
              <a:t>:</a:t>
            </a:r>
            <a:r>
              <a:rPr lang="nl-NL" sz="1950" spc="-2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one-way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en-US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nl-NL" sz="2000" spc="-20" dirty="0" err="1">
                <a:latin typeface="Verdana"/>
                <a:cs typeface="Verdana"/>
              </a:rPr>
              <a:t>Use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lang="nl-NL" sz="2000" spc="-20" dirty="0">
                <a:latin typeface="Verdana"/>
                <a:cs typeface="Verdana"/>
              </a:rPr>
              <a:t>these </a:t>
            </a:r>
            <a:r>
              <a:rPr lang="nl-NL" sz="2000" b="1" i="1" spc="-20" dirty="0">
                <a:latin typeface="Verdana"/>
                <a:cs typeface="Verdana"/>
              </a:rPr>
              <a:t>square</a:t>
            </a:r>
            <a:r>
              <a:rPr lang="nl-NL" sz="2000" spc="-20" dirty="0">
                <a:latin typeface="Verdana"/>
                <a:cs typeface="Verdana"/>
              </a:rPr>
              <a:t> </a:t>
            </a: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brackets</a:t>
            </a:r>
            <a:r>
              <a:rPr lang="nl-NL" sz="1950" spc="-15" dirty="0">
                <a:latin typeface="Verdana"/>
                <a:cs typeface="Verdana"/>
              </a:rPr>
              <a:t>:  </a:t>
            </a:r>
            <a:r>
              <a:rPr lang="nl-NL" sz="1950" b="1" spc="-15" dirty="0">
                <a:solidFill>
                  <a:srgbClr val="C00000"/>
                </a:solidFill>
                <a:latin typeface="Verdana"/>
                <a:cs typeface="Verdana"/>
              </a:rPr>
              <a:t>[]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4491809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796" y="4491809"/>
            <a:ext cx="380682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hidden</a:t>
            </a:r>
            <a:r>
              <a:rPr sz="2150" spc="-5" dirty="0">
                <a:latin typeface="Courier New"/>
                <a:cs typeface="Courier New"/>
              </a:rPr>
              <a:t>=true&gt;…&lt;/div&gt;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5235936"/>
            <a:ext cx="7917180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5" dirty="0">
                <a:latin typeface="Verdana"/>
                <a:cs typeface="Verdana"/>
              </a:rPr>
              <a:t>O</a:t>
            </a:r>
            <a:r>
              <a:rPr lang="nl-NL"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lang="nl-NL" sz="195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person.hasEmail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15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style.background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lang="nl-NL" sz="2150" spc="-5" dirty="0" err="1">
                <a:solidFill>
                  <a:srgbClr val="C00000"/>
                </a:solidFill>
                <a:latin typeface="Courier New"/>
                <a:cs typeface="Courier New"/>
              </a:rPr>
              <a:t>color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Example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attribut</a:t>
            </a:r>
            <a:r>
              <a:rPr spc="15" dirty="0"/>
              <a:t>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46518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85140">
              <a:lnSpc>
                <a:spcPct val="100000"/>
              </a:lnSpc>
              <a:spcBef>
                <a:spcPts val="1305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Attribut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(click)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"toggleText()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&gt;Toggl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text&lt;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NL" sz="1500" b="1" spc="5" dirty="0">
                <a:solidFill>
                  <a:srgbClr val="C00000"/>
                </a:solidFill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hidden</a:t>
            </a:r>
            <a:r>
              <a:rPr lang="en-US" sz="1500" b="1" spc="5" dirty="0">
                <a:solidFill>
                  <a:srgbClr val="C00000"/>
                </a:solidFill>
                <a:latin typeface="Consolas"/>
                <a:cs typeface="Consolas"/>
              </a:rPr>
              <a:t>]</a:t>
            </a:r>
            <a:r>
              <a:rPr lang="en-US" sz="1500" spc="5" dirty="0">
                <a:latin typeface="Consolas"/>
                <a:cs typeface="Consolas"/>
              </a:rPr>
              <a:t>=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500" b="1" spc="5" dirty="0" err="1">
                <a:solidFill>
                  <a:srgbClr val="008000"/>
                </a:solidFill>
                <a:latin typeface="Consolas"/>
                <a:cs typeface="Consolas"/>
              </a:rPr>
              <a:t>textVisible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&gt;Geweldig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steden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allemaal.&lt;/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8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attribuu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toggelen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teks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zichtbaar/onzichtbaa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maken.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toggleText(){</a:t>
            </a:r>
          </a:p>
          <a:p>
            <a:pPr marL="918210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.textVisibl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!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.textVisible;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14371" y="5409438"/>
            <a:ext cx="5420868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494" y="5552697"/>
            <a:ext cx="1243965" cy="323215"/>
          </a:xfrm>
          <a:custGeom>
            <a:avLst/>
            <a:gdLst/>
            <a:ahLst/>
            <a:cxnLst/>
            <a:rect l="l" t="t" r="r" b="b"/>
            <a:pathLst>
              <a:path w="1243964" h="323214">
                <a:moveTo>
                  <a:pt x="1082039" y="0"/>
                </a:moveTo>
                <a:lnTo>
                  <a:pt x="1082039" y="80771"/>
                </a:lnTo>
                <a:lnTo>
                  <a:pt x="0" y="80771"/>
                </a:lnTo>
                <a:lnTo>
                  <a:pt x="0" y="242315"/>
                </a:lnTo>
                <a:lnTo>
                  <a:pt x="1082039" y="242315"/>
                </a:lnTo>
                <a:lnTo>
                  <a:pt x="1082039" y="323087"/>
                </a:lnTo>
                <a:lnTo>
                  <a:pt x="1243583" y="161543"/>
                </a:lnTo>
                <a:lnTo>
                  <a:pt x="1082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772" y="428625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Declarative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6000" y="1612623"/>
            <a:ext cx="9961399" cy="216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lang="nl-NL" sz="1950" spc="-20" dirty="0"/>
              <a:t>New syntax </a:t>
            </a:r>
            <a:r>
              <a:rPr sz="1950" spc="-15" dirty="0"/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/>
              <a:t>HTM</a:t>
            </a:r>
            <a:r>
              <a:rPr sz="1950" spc="-165" dirty="0"/>
              <a:t>L</a:t>
            </a:r>
            <a:r>
              <a:rPr sz="1950" spc="-50" dirty="0"/>
              <a:t>-</a:t>
            </a:r>
            <a:r>
              <a:rPr sz="1950" spc="-15" dirty="0"/>
              <a:t>views/partials.</a:t>
            </a:r>
            <a:endParaRPr sz="1950" dirty="0">
              <a:latin typeface="Times New Roman"/>
              <a:cs typeface="Times New Roman"/>
            </a:endParaRPr>
          </a:p>
          <a:p>
            <a:pPr marL="2004695" lvl="1" indent="-370205">
              <a:lnSpc>
                <a:spcPct val="100000"/>
              </a:lnSpc>
              <a:spcBef>
                <a:spcPts val="1415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0" dirty="0">
                <a:latin typeface="Verdana"/>
                <a:cs typeface="Verdana"/>
              </a:rPr>
              <a:t>Simple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One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7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wo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900430" lvl="1"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Example</a:t>
            </a:r>
            <a:r>
              <a:rPr spc="1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6" y="1250150"/>
            <a:ext cx="5467350" cy="282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  <a:endParaRPr sz="2150">
              <a:latin typeface="Arial"/>
              <a:cs typeface="Arial"/>
            </a:endParaRPr>
          </a:p>
          <a:p>
            <a:pPr marL="734060" marR="5080" indent="-272415">
              <a:lnSpc>
                <a:spcPct val="149600"/>
              </a:lnSpc>
              <a:spcBef>
                <a:spcPts val="459"/>
              </a:spcBef>
            </a:pPr>
            <a:r>
              <a:rPr sz="1300" spc="-10" dirty="0"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*ngFor=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class=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"list‐group‐item"</a:t>
            </a:r>
            <a:r>
              <a:rPr sz="1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(click)=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"updateCity(city)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406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city.id}}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‐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city.name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onsolas"/>
                <a:cs typeface="Consolas"/>
              </a:rPr>
              <a:t>}}</a:t>
            </a:r>
            <a:endParaRPr sz="1300">
              <a:latin typeface="Consolas"/>
              <a:cs typeface="Consolas"/>
            </a:endParaRPr>
          </a:p>
          <a:p>
            <a:pPr marL="461645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1440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768985">
              <a:lnSpc>
                <a:spcPct val="100000"/>
              </a:lnSpc>
              <a:spcBef>
                <a:spcPts val="770"/>
              </a:spcBef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35" y="4176456"/>
            <a:ext cx="147828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9600"/>
              </a:lnSpc>
            </a:pPr>
            <a:r>
              <a:rPr sz="1300" spc="-10" dirty="0">
                <a:latin typeface="Consolas"/>
                <a:cs typeface="Consolas"/>
              </a:rPr>
              <a:t>currentCity:City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cityPhoto</a:t>
            </a:r>
            <a:r>
              <a:rPr sz="1300" spc="-15" dirty="0"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134" y="4176456"/>
            <a:ext cx="66103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null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938" y="5064961"/>
            <a:ext cx="68338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Geselecteerde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updaten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ui.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ES6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String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interpolation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updateCity(city:City)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7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city;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65"/>
              </a:spcBef>
              <a:tabLst>
                <a:tab pos="2099945" algn="l"/>
              </a:tabLst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.cityPhoto</a:t>
            </a:r>
            <a:r>
              <a:rPr sz="1300" spc="-10" dirty="0">
                <a:latin typeface="Times New Roman"/>
                <a:cs typeface="Times New Roman"/>
              </a:rPr>
              <a:t>	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`img/</a:t>
            </a:r>
            <a:r>
              <a:rPr sz="1300" spc="-10" dirty="0">
                <a:latin typeface="Consolas"/>
                <a:cs typeface="Consolas"/>
              </a:rPr>
              <a:t>$</a:t>
            </a:r>
            <a:r>
              <a:rPr sz="1300" spc="-5" dirty="0">
                <a:latin typeface="Consolas"/>
                <a:cs typeface="Consolas"/>
              </a:rPr>
              <a:t>{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.currentCity.name</a:t>
            </a:r>
            <a:r>
              <a:rPr sz="1300" spc="-15" dirty="0">
                <a:latin typeface="Consolas"/>
                <a:cs typeface="Consolas"/>
              </a:rPr>
              <a:t>}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332" y="1834896"/>
            <a:ext cx="4197095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3932" y="6643223"/>
            <a:ext cx="801878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nformatie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</a:t>
            </a:r>
            <a:r>
              <a:rPr sz="1500" u="heavy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guide/template-syntax.html#!</a:t>
            </a:r>
            <a:r>
              <a:rPr sz="1500" u="heavy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property-binding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920" y="678408"/>
            <a:ext cx="403097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Demo: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..\04-attributebinding\ap</a:t>
            </a:r>
            <a:r>
              <a:rPr sz="1300" dirty="0">
                <a:latin typeface="Courier New"/>
                <a:cs typeface="Courier New"/>
              </a:rPr>
              <a:t>p</a:t>
            </a:r>
            <a:r>
              <a:rPr sz="1300" spc="-10" dirty="0">
                <a:latin typeface="Courier New"/>
                <a:cs typeface="Courier New"/>
              </a:rPr>
              <a:t>\app-02.html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spc="-5" dirty="0">
                <a:latin typeface="Courier New"/>
                <a:cs typeface="Courier New"/>
              </a:rPr>
              <a:t>..\app-02.component.ts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binding-</a:t>
            </a:r>
            <a:r>
              <a:rPr spc="10" dirty="0" err="1"/>
              <a:t>opti</a:t>
            </a:r>
            <a:r>
              <a:rPr lang="nl-NL" spc="10" dirty="0"/>
              <a:t>ons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3877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DOM-proper</a:t>
            </a:r>
            <a:r>
              <a:rPr sz="1950" spc="-3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[ngClass]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St</a:t>
            </a:r>
            <a:r>
              <a:rPr sz="1950" spc="-15" dirty="0">
                <a:latin typeface="Verdana"/>
                <a:cs typeface="Verdana"/>
              </a:rPr>
              <a:t>yle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[ngSt</a:t>
            </a:r>
            <a:r>
              <a:rPr sz="1950" spc="-15" dirty="0">
                <a:latin typeface="Verdana"/>
                <a:cs typeface="Verdana"/>
              </a:rPr>
              <a:t>yle]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https://angula</a:t>
            </a:r>
            <a:r>
              <a:rPr sz="1950" u="heavy" spc="-29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.io/docs/ts/latest/guide/template-syntax.html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6" y="3621786"/>
            <a:ext cx="6606539" cy="332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/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spc="-60" dirty="0"/>
              <a:t>A</a:t>
            </a:r>
            <a:r>
              <a:rPr lang="en-US" sz="2800" spc="-5" dirty="0"/>
              <a:t>ttribut</a:t>
            </a:r>
            <a:r>
              <a:rPr lang="en-US" sz="2800" dirty="0"/>
              <a:t>e</a:t>
            </a:r>
            <a:r>
              <a:rPr lang="en-US" sz="2800" spc="6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&amp;</a:t>
            </a:r>
            <a:r>
              <a:rPr lang="en-US" sz="2800" spc="62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property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binding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4a + 4b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0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2867025"/>
            <a:ext cx="64115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80"/>
              </a:lnSpc>
            </a:pPr>
            <a:r>
              <a:rPr sz="5950" spc="-585" dirty="0">
                <a:latin typeface="Verdana"/>
                <a:cs typeface="Verdana"/>
              </a:rPr>
              <a:t>T</a:t>
            </a:r>
            <a:r>
              <a:rPr sz="5950" spc="-5" dirty="0">
                <a:latin typeface="Verdana"/>
                <a:cs typeface="Verdana"/>
              </a:rPr>
              <a:t>w</a:t>
            </a:r>
            <a:r>
              <a:rPr sz="5950" dirty="0">
                <a:latin typeface="Verdana"/>
                <a:cs typeface="Verdana"/>
              </a:rPr>
              <a:t>o</a:t>
            </a:r>
            <a:r>
              <a:rPr sz="5950" spc="-65" dirty="0">
                <a:latin typeface="Verdana"/>
                <a:cs typeface="Verdana"/>
              </a:rPr>
              <a:t>-w</a:t>
            </a:r>
            <a:r>
              <a:rPr sz="5950" spc="-50" dirty="0">
                <a:latin typeface="Verdana"/>
                <a:cs typeface="Verdana"/>
              </a:rPr>
              <a:t>a</a:t>
            </a:r>
            <a:r>
              <a:rPr sz="5950" dirty="0">
                <a:latin typeface="Verdana"/>
                <a:cs typeface="Verdana"/>
              </a:rPr>
              <a:t>y</a:t>
            </a:r>
            <a:r>
              <a:rPr sz="5950" spc="63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b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d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7700" y="5076825"/>
            <a:ext cx="7543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10" dirty="0">
                <a:latin typeface="Verdana"/>
                <a:cs typeface="Verdana"/>
              </a:rPr>
              <a:t>Update </a:t>
            </a:r>
            <a:r>
              <a:rPr sz="2350" spc="10" dirty="0">
                <a:latin typeface="Verdana"/>
                <a:cs typeface="Verdana"/>
              </a:rPr>
              <a:t>User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interfac</a:t>
            </a:r>
            <a:r>
              <a:rPr sz="2350" spc="10" dirty="0">
                <a:latin typeface="Verdana"/>
                <a:cs typeface="Verdana"/>
              </a:rPr>
              <a:t>e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lang="nl-NL" sz="2350" spc="10" dirty="0" err="1">
                <a:latin typeface="Verdana"/>
                <a:cs typeface="Verdana"/>
              </a:rPr>
              <a:t>and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lang="nl-NL" sz="2350" b="1" i="1" spc="5" dirty="0">
                <a:latin typeface="Verdana"/>
                <a:cs typeface="Verdana"/>
              </a:rPr>
              <a:t>state</a:t>
            </a:r>
            <a:r>
              <a:rPr lang="nl-NL" sz="2350" spc="5" dirty="0">
                <a:latin typeface="Verdana"/>
                <a:cs typeface="Verdana"/>
              </a:rPr>
              <a:t> </a:t>
            </a:r>
            <a:r>
              <a:rPr lang="nl-NL" sz="2350" spc="5" dirty="0" err="1">
                <a:latin typeface="Verdana"/>
                <a:cs typeface="Verdana"/>
              </a:rPr>
              <a:t>directly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20" dirty="0"/>
              <a:t>Two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w</a:t>
            </a:r>
            <a:r>
              <a:rPr spc="15" dirty="0"/>
              <a:t>ay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028825"/>
            <a:ext cx="12077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&lt;input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8300" y="2030730"/>
            <a:ext cx="6529070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[(</a:t>
            </a:r>
            <a:r>
              <a:rPr sz="2600" b="1" spc="-25" dirty="0" err="1">
                <a:solidFill>
                  <a:srgbClr val="FF0000"/>
                </a:solidFill>
                <a:latin typeface="Courier New"/>
                <a:cs typeface="Courier New"/>
              </a:rPr>
              <a:t>ngModel</a:t>
            </a: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=“</a:t>
            </a:r>
            <a:r>
              <a:rPr lang="nl-NL" sz="2600" spc="-25" dirty="0" err="1">
                <a:latin typeface="Courier New"/>
                <a:cs typeface="Courier New"/>
              </a:rPr>
              <a:t>newCity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25" dirty="0">
                <a:latin typeface="Courier New"/>
                <a:cs typeface="Courier New"/>
              </a:rPr>
              <a:t>/&gt;</a:t>
            </a:r>
            <a:endParaRPr lang="nl-NL" sz="2600" spc="-2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121400" algn="l"/>
              </a:tabLst>
            </a:pPr>
            <a:endParaRPr lang="en-NL" sz="2600" spc="-2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lang="en-NL" sz="2600" spc="-25" dirty="0">
                <a:latin typeface="Courier New"/>
                <a:cs typeface="Courier New"/>
              </a:rPr>
              <a:t>&lt;div&gt; {{newCity}} &lt;/div&gt;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[(</a:t>
            </a:r>
            <a:r>
              <a:rPr spc="10" dirty="0" err="1"/>
              <a:t>ngModel</a:t>
            </a:r>
            <a:r>
              <a:rPr spc="10" dirty="0"/>
              <a:t>)</a:t>
            </a:r>
            <a:r>
              <a:rPr spc="15" dirty="0"/>
              <a:t>]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733996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[(ngModel)]=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"newCity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/&gt;</a:t>
            </a:r>
            <a:endParaRPr sz="1700" dirty="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newCit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6" y="3690837"/>
            <a:ext cx="7721600" cy="264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150" b="1" u="sng" spc="-5" dirty="0">
                <a:latin typeface="Arial"/>
                <a:cs typeface="Arial"/>
              </a:rPr>
              <a:t>This</a:t>
            </a:r>
            <a:r>
              <a:rPr lang="en-US" sz="2150" b="1" u="sng" dirty="0">
                <a:latin typeface="Arial"/>
                <a:cs typeface="Arial"/>
              </a:rPr>
              <a:t> </a:t>
            </a:r>
            <a:r>
              <a:rPr lang="en-US" sz="2150" b="1" u="sng" spc="-5" dirty="0">
                <a:latin typeface="Arial"/>
                <a:cs typeface="Arial"/>
              </a:rPr>
              <a:t>i</a:t>
            </a:r>
            <a:r>
              <a:rPr lang="en-US" sz="2150" b="1" u="sng" dirty="0">
                <a:latin typeface="Arial"/>
                <a:cs typeface="Arial"/>
              </a:rPr>
              <a:t>s </a:t>
            </a:r>
            <a:r>
              <a:rPr lang="en-US" sz="2150" b="1" u="sng" spc="-5" dirty="0">
                <a:latin typeface="Arial"/>
                <a:cs typeface="Arial"/>
              </a:rPr>
              <a:t>shorthand-notation for:</a:t>
            </a:r>
            <a:endParaRPr lang="en-US" sz="2150" b="1" u="sng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680"/>
              </a:spcBef>
              <a:tabLst>
                <a:tab pos="1889125" algn="l"/>
                <a:tab pos="2971800" algn="l"/>
                <a:tab pos="3512820" algn="l"/>
                <a:tab pos="5137785" algn="l"/>
              </a:tabLst>
            </a:pP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Tw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o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‐wa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y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me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uitgebreid</a:t>
            </a:r>
            <a:r>
              <a:rPr lang="en-US" sz="1950" i="1" spc="-15" dirty="0" err="1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syntaxi</a:t>
            </a:r>
            <a:r>
              <a:rPr lang="en-US" sz="1950" i="1" spc="-30" dirty="0" err="1">
                <a:solidFill>
                  <a:srgbClr val="12B124"/>
                </a:solidFill>
                <a:latin typeface="Consolas"/>
                <a:cs typeface="Consolas"/>
              </a:rPr>
              <a:t>s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942340" marR="5080" indent="-812800">
              <a:lnSpc>
                <a:spcPct val="149400"/>
              </a:lnSpc>
              <a:tabLst>
                <a:tab pos="1077595" algn="l"/>
                <a:tab pos="2701290" algn="l"/>
                <a:tab pos="4326255" algn="l"/>
                <a:tab pos="4596130" algn="l"/>
                <a:tab pos="7438390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lang="en-US"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 </a:t>
            </a:r>
            <a:r>
              <a:rPr lang="en-US" sz="1950" spc="-20" dirty="0">
                <a:latin typeface="Consolas"/>
                <a:cs typeface="Consolas"/>
              </a:rPr>
              <a:t>type=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class</a:t>
            </a:r>
            <a:r>
              <a:rPr lang="en-US" sz="1950" spc="-30" dirty="0">
                <a:latin typeface="Consolas"/>
                <a:cs typeface="Consolas"/>
              </a:rPr>
              <a:t>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"input‐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[value]=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newCityExtended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lang="en-US" sz="1950" spc="-20" dirty="0">
                <a:latin typeface="Consolas"/>
                <a:cs typeface="Consolas"/>
              </a:rPr>
              <a:t>(input)=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</a:t>
            </a:r>
            <a:r>
              <a:rPr lang="en-US" sz="1950" b="1" spc="-15" dirty="0" err="1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$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event.target.value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5" dirty="0">
                <a:latin typeface="Consolas"/>
                <a:cs typeface="Consolas"/>
              </a:rPr>
              <a:t>/&gt;</a:t>
            </a:r>
            <a:endParaRPr lang="en-US" sz="1950" dirty="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  <a:spcBef>
                <a:spcPts val="1155"/>
              </a:spcBef>
              <a:tabLst>
                <a:tab pos="1077595" algn="l"/>
                <a:tab pos="3244215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20" dirty="0">
                <a:latin typeface="Consolas"/>
                <a:cs typeface="Consolas"/>
              </a:rPr>
              <a:t>&gt;{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 err="1">
                <a:latin typeface="Consolas"/>
                <a:cs typeface="Consolas"/>
              </a:rPr>
              <a:t>newCityExtende</a:t>
            </a:r>
            <a:r>
              <a:rPr lang="en-US" sz="1950" spc="-15" dirty="0" err="1">
                <a:latin typeface="Consolas"/>
                <a:cs typeface="Consolas"/>
              </a:rPr>
              <a:t>d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}}&lt;</a:t>
            </a:r>
            <a:r>
              <a:rPr lang="en-US" sz="1950" spc="-30" dirty="0">
                <a:latin typeface="Consolas"/>
                <a:cs typeface="Consolas"/>
              </a:rPr>
              <a:t>/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15" dirty="0"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182"/>
            <a:ext cx="10693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0" dirty="0"/>
              <a:t>Import </a:t>
            </a:r>
            <a:r>
              <a:rPr spc="10" dirty="0" err="1"/>
              <a:t>FormsModul</a:t>
            </a:r>
            <a:r>
              <a:rPr spc="15" dirty="0" err="1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for</a:t>
            </a:r>
            <a:r>
              <a:rPr lang="nl-NL" spc="10" dirty="0"/>
              <a:t> </a:t>
            </a:r>
            <a:r>
              <a:rPr lang="en-US" spc="10" dirty="0"/>
              <a:t>[(</a:t>
            </a:r>
            <a:r>
              <a:rPr lang="en-US" spc="10" dirty="0" err="1"/>
              <a:t>ngModel</a:t>
            </a:r>
            <a:r>
              <a:rPr lang="en-US" spc="10" dirty="0"/>
              <a:t>)</a:t>
            </a:r>
            <a:r>
              <a:rPr lang="en-US" spc="15" dirty="0"/>
              <a:t>] in </a:t>
            </a:r>
            <a:r>
              <a:rPr lang="en-US" spc="15" dirty="0" err="1"/>
              <a:t>app.module.ts</a:t>
            </a:r>
            <a:r>
              <a:rPr lang="nl-NL" spc="10" dirty="0"/>
              <a:t> 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1079500" y="2292294"/>
            <a:ext cx="1550035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3695" algn="l"/>
              </a:tabLst>
            </a:pPr>
            <a:r>
              <a:rPr sz="2600" spc="-15" dirty="0">
                <a:latin typeface="Verdana"/>
                <a:cs typeface="Verdana"/>
              </a:rPr>
              <a:t>•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…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834" y="2299337"/>
            <a:ext cx="258889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{</a:t>
            </a:r>
            <a:r>
              <a:rPr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FormsModule</a:t>
            </a:r>
            <a:r>
              <a:rPr sz="2600" spc="-25" dirty="0"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0144" y="2314002"/>
            <a:ext cx="426720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2600" spc="-25" dirty="0">
                <a:latin typeface="Courier New"/>
                <a:cs typeface="Courier New"/>
              </a:rPr>
              <a:t>fro</a:t>
            </a:r>
            <a:r>
              <a:rPr sz="2600" spc="-20" dirty="0">
                <a:latin typeface="Courier New"/>
                <a:cs typeface="Courier New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"@angular/form</a:t>
            </a:r>
            <a:r>
              <a:rPr sz="2600" spc="-15" dirty="0">
                <a:latin typeface="Courier New"/>
                <a:cs typeface="Courier New"/>
              </a:rPr>
              <a:t>s</a:t>
            </a:r>
            <a:r>
              <a:rPr sz="2600" spc="-25" dirty="0">
                <a:latin typeface="Verdana"/>
                <a:cs typeface="Verdana"/>
              </a:rPr>
              <a:t>";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two</a:t>
            </a:r>
            <a:r>
              <a:rPr lang="nl-NL" spc="15" dirty="0"/>
              <a:t> way databinding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4c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Simpl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15" dirty="0"/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8121650" cy="14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3855" algn="l"/>
                <a:tab pos="2075814" algn="l"/>
                <a:tab pos="2812415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&lt;div&gt;Stad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cit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3135" algn="l"/>
                <a:tab pos="2665095" algn="l"/>
                <a:tab pos="5170170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&lt;div&gt;Voornaam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person.firstnam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5" dirty="0" err="1"/>
              <a:t>Usage</a:t>
            </a:r>
            <a:r>
              <a:rPr lang="nl-NL" spc="5" dirty="0"/>
              <a:t> in </a:t>
            </a:r>
            <a:r>
              <a:rPr spc="10" dirty="0"/>
              <a:t>component/class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624" y="1617298"/>
            <a:ext cx="7233476" cy="467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‐world'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`&lt;h1&gt;Hell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&lt;/h1&gt;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}}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}}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 marR="2641600" indent="-3606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O</a:t>
            </a:r>
            <a:r>
              <a:rPr lang="nl-NL" spc="10" dirty="0"/>
              <a:t>r</a:t>
            </a:r>
            <a:r>
              <a:rPr spc="10" dirty="0"/>
              <a:t>: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propertie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5" y="1611202"/>
            <a:ext cx="4823205" cy="361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1083945" indent="-360680">
              <a:lnSpc>
                <a:spcPct val="1523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 marR="5080">
              <a:lnSpc>
                <a:spcPct val="152300"/>
              </a:lnSpc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Binden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0" dirty="0"/>
              <a:t>a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0" dirty="0"/>
              <a:t>loop</a:t>
            </a:r>
            <a:r>
              <a:rPr spc="10" dirty="0"/>
              <a:t>: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2673" y="1029679"/>
            <a:ext cx="7178040" cy="4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5" dirty="0" err="1">
                <a:solidFill>
                  <a:srgbClr val="46C249"/>
                </a:solidFill>
                <a:latin typeface="Consolas"/>
                <a:cs typeface="Consolas"/>
              </a:rPr>
              <a:t>with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lang="nl-NL" sz="1500" i="1" dirty="0" err="1">
                <a:solidFill>
                  <a:srgbClr val="46C249"/>
                </a:solidFill>
                <a:latin typeface="Consolas"/>
                <a:cs typeface="Consolas"/>
              </a:rPr>
              <a:t>with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71761"/>
              </p:ext>
            </p:extLst>
          </p:nvPr>
        </p:nvGraphicFramePr>
        <p:xfrm>
          <a:off x="2222500" y="5456925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lang="en-US" dirty="0" err="1">
                <a:solidFill>
                  <a:srgbClr val="C00000"/>
                </a:solidFill>
              </a:rPr>
              <a:t>OnInit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Lifecyclehook</a:t>
            </a:r>
            <a:endParaRPr spc="1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672" y="1029679"/>
            <a:ext cx="9174229" cy="5065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lang="en-GB" sz="2000" spc="5" dirty="0">
                <a:latin typeface="Arial" panose="020B0604020202020204" pitchFamily="34" charset="0"/>
                <a:cs typeface="Arial" panose="020B0604020202020204" pitchFamily="34" charset="0"/>
              </a:rPr>
              <a:t>Template: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&lt;h2&gt;</a:t>
            </a:r>
            <a:r>
              <a:rPr lang="en-GB" sz="1500" spc="5" dirty="0" err="1">
                <a:solidFill>
                  <a:srgbClr val="008000"/>
                </a:solidFill>
                <a:latin typeface="Consolas"/>
                <a:cs typeface="Consolas"/>
              </a:rPr>
              <a:t>Mij</a:t>
            </a:r>
            <a:r>
              <a:rPr lang="en-GB"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lang="en-GB"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lang="en-GB"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lang="en-GB"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lang="en-GB"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lang="en-GB"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*</a:t>
            </a:r>
            <a:r>
              <a:rPr lang="en-GB" sz="1500" spc="5" dirty="0" err="1">
                <a:solidFill>
                  <a:srgbClr val="008000"/>
                </a:solidFill>
                <a:latin typeface="Consolas"/>
                <a:cs typeface="Consolas"/>
              </a:rPr>
              <a:t>ngFor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lang="en-GB"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lang="nl-NL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latin typeface="Consolas"/>
                <a:cs typeface="Consolas"/>
              </a:rPr>
              <a:t>AppComponen</a:t>
            </a:r>
            <a:r>
              <a:rPr sz="1500" dirty="0" err="1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lang="en-US" b="1" i="1" dirty="0">
                <a:highlight>
                  <a:srgbClr val="FFFF00"/>
                </a:highlight>
              </a:rPr>
              <a:t>implements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OnInit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lang="nl-NL" sz="1500" dirty="0">
                <a:latin typeface="Consolas"/>
                <a:cs typeface="Consolas"/>
              </a:rPr>
              <a:t>}</a:t>
            </a:r>
          </a:p>
          <a:p>
            <a:pPr marL="683260">
              <a:lnSpc>
                <a:spcPct val="100000"/>
              </a:lnSpc>
            </a:pPr>
            <a:endParaRPr lang="nl-NL" sz="1500" dirty="0">
              <a:latin typeface="Consolas"/>
              <a:cs typeface="Consolas"/>
            </a:endParaRPr>
          </a:p>
          <a:p>
            <a:pPr marL="683260"/>
            <a:r>
              <a:rPr lang="en-US" b="1" dirty="0" err="1">
                <a:solidFill>
                  <a:srgbClr val="C00000"/>
                </a:solidFill>
              </a:rPr>
              <a:t>ngOnInit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 ) {</a:t>
            </a:r>
          </a:p>
          <a:p>
            <a:pPr marL="68326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83697"/>
              </p:ext>
            </p:extLst>
          </p:nvPr>
        </p:nvGraphicFramePr>
        <p:xfrm>
          <a:off x="2222500" y="5848453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0700" y="504825"/>
            <a:ext cx="3874007" cy="555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1798</Words>
  <Application>Microsoft Macintosh PowerPoint</Application>
  <PresentationFormat>Custom</PresentationFormat>
  <Paragraphs>326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Declarative syntaxis</vt:lpstr>
      <vt:lpstr>Simple data binding syntaxis</vt:lpstr>
      <vt:lpstr>Usage in component/class</vt:lpstr>
      <vt:lpstr>Or: properties via constructor</vt:lpstr>
      <vt:lpstr>Binden via a loop: *ngFor</vt:lpstr>
      <vt:lpstr>Use OnInit Lifecyclehook</vt:lpstr>
      <vt:lpstr>PowerPoint Presentation</vt:lpstr>
      <vt:lpstr>PowerPoint Presentation</vt:lpstr>
      <vt:lpstr>Checkpoint</vt:lpstr>
      <vt:lpstr>Make a Model</vt:lpstr>
      <vt:lpstr>Use a Model</vt:lpstr>
      <vt:lpstr>Conditional statement  *ngIf</vt:lpstr>
      <vt:lpstr>External templates</vt:lpstr>
      <vt:lpstr>Checkpoint</vt:lpstr>
      <vt:lpstr>PowerPoint Presentation</vt:lpstr>
      <vt:lpstr>Event binding syntaxis</vt:lpstr>
      <vt:lpstr>DOM-events</vt:lpstr>
      <vt:lpstr>Event binding</vt:lpstr>
      <vt:lpstr>Event binding with $event</vt:lpstr>
      <vt:lpstr>Checkpoint</vt:lpstr>
      <vt:lpstr>Binding with local template variable</vt:lpstr>
      <vt:lpstr>Local template variable</vt:lpstr>
      <vt:lpstr>PowerPoint Presentation</vt:lpstr>
      <vt:lpstr>Checkpoint Event binding </vt:lpstr>
      <vt:lpstr>PowerPoint Presentation</vt:lpstr>
      <vt:lpstr>Attribute binding syntaxis</vt:lpstr>
      <vt:lpstr>Example attribute binding</vt:lpstr>
      <vt:lpstr>Example…</vt:lpstr>
      <vt:lpstr>PowerPoint Presentation</vt:lpstr>
      <vt:lpstr>More binding-options</vt:lpstr>
      <vt:lpstr>Checkpoint Attribute &amp; property binding </vt:lpstr>
      <vt:lpstr>PowerPoint Presentation</vt:lpstr>
      <vt:lpstr>Two way binding syntaxis</vt:lpstr>
      <vt:lpstr>[(ngModel)]</vt:lpstr>
      <vt:lpstr>Import FormsModule for [(ngModel)] in app.module.ts </vt:lpstr>
      <vt:lpstr>Checkpoint two way databinding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64</cp:revision>
  <dcterms:created xsi:type="dcterms:W3CDTF">2019-02-17T16:57:44Z</dcterms:created>
  <dcterms:modified xsi:type="dcterms:W3CDTF">2021-04-21T08:23:20Z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