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2" r:id="rId2"/>
    <p:sldId id="300" r:id="rId3"/>
    <p:sldId id="301" r:id="rId4"/>
    <p:sldId id="306" r:id="rId5"/>
    <p:sldId id="288" r:id="rId6"/>
    <p:sldId id="293" r:id="rId7"/>
    <p:sldId id="305" r:id="rId8"/>
    <p:sldId id="304" r:id="rId9"/>
    <p:sldId id="307" r:id="rId10"/>
    <p:sldId id="308" r:id="rId11"/>
    <p:sldId id="309" r:id="rId12"/>
    <p:sldId id="303" r:id="rId13"/>
    <p:sldId id="310" r:id="rId14"/>
    <p:sldId id="311" r:id="rId15"/>
    <p:sldId id="290" r:id="rId16"/>
    <p:sldId id="291" r:id="rId17"/>
    <p:sldId id="296" r:id="rId18"/>
    <p:sldId id="297" r:id="rId19"/>
    <p:sldId id="298" r:id="rId20"/>
    <p:sldId id="287" r:id="rId21"/>
    <p:sldId id="299" r:id="rId22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7"/>
    <p:restoredTop sz="89252"/>
  </p:normalViewPr>
  <p:slideViewPr>
    <p:cSldViewPr>
      <p:cViewPr varScale="1">
        <p:scale>
          <a:sx n="103" d="100"/>
          <a:sy n="103" d="100"/>
        </p:scale>
        <p:origin x="23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2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beforeEach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afterEach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825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>
                <a:effectLst/>
              </a:rPr>
              <a:t>describe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 contains different blocks (</a:t>
            </a:r>
            <a:r>
              <a:rPr lang="en-US" dirty="0">
                <a:effectLst/>
              </a:rPr>
              <a:t>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 err="1">
                <a:effectLst/>
              </a:rPr>
              <a:t>beforeEach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 err="1">
                <a:effectLst/>
              </a:rPr>
              <a:t>xit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etc.). </a:t>
            </a:r>
            <a:r>
              <a:rPr lang="en-US" dirty="0" err="1">
                <a:effectLst/>
              </a:rPr>
              <a:t>beforeEach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runs before any other block. Other blocks do not depend on each other to run.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0271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B693-9FDE-D34D-BA2D-87876F5E0558}" type="datetime1">
              <a:rPr lang="en-US" smtClean="0"/>
              <a:t>2/6/22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4201518"/>
          </a:xfrm>
        </p:spPr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8659-E1B9-F248-8B7A-62E98257FA2B}" type="datetime1">
              <a:rPr lang="en-US" smtClean="0"/>
              <a:t>2/6/22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1505596" y="1189491"/>
            <a:ext cx="6314690" cy="4848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97845" y="2045979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90986" y="2039121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2420" h="1580514">
                <a:moveTo>
                  <a:pt x="1568192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192" y="1573529"/>
                </a:lnTo>
                <a:lnTo>
                  <a:pt x="1568192" y="1566671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9"/>
                </a:lnTo>
                <a:lnTo>
                  <a:pt x="1575050" y="1566671"/>
                </a:lnTo>
                <a:lnTo>
                  <a:pt x="1581911" y="1566671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71"/>
                </a:moveTo>
                <a:lnTo>
                  <a:pt x="1575050" y="1566671"/>
                </a:lnTo>
                <a:lnTo>
                  <a:pt x="1568192" y="1573529"/>
                </a:lnTo>
                <a:lnTo>
                  <a:pt x="1581911" y="1573529"/>
                </a:lnTo>
                <a:lnTo>
                  <a:pt x="1581911" y="1566671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1E9A-9D8F-554C-B283-F41E0A321D9E}" type="datetime1">
              <a:rPr lang="en-US" smtClean="0"/>
              <a:t>2/6/22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FFAC-C408-5B4A-A43B-C51D21E865D6}" type="datetime1">
              <a:rPr lang="en-US" smtClean="0"/>
              <a:t>2/6/22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A3EB-6224-474F-84CA-5E91E4443D27}" type="datetime1">
              <a:rPr lang="en-US" smtClean="0"/>
              <a:t>2/6/22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1876425"/>
            <a:ext cx="10736975" cy="4811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FA41D-3A39-F741-AA79-3F454EC99F26}" type="datetime1">
              <a:rPr lang="en-US" smtClean="0"/>
              <a:t>2/6/22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raft.tv/courses/angular/unit-testing/mocks-and-spie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5B56-FC44-F540-9A2C-9A97D62F0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738664"/>
          </a:xfrm>
        </p:spPr>
        <p:txBody>
          <a:bodyPr/>
          <a:lstStyle/>
          <a:p>
            <a:pPr algn="ctr"/>
            <a:r>
              <a:rPr lang="en-NL" sz="48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10529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F4320E1-053D-B147-BBC9-6056EB4EA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2" y="0"/>
            <a:ext cx="9559915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0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A32D-982E-264B-99BD-C2C25C75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NL" dirty="0"/>
              <a:t>Use Jasmine in Testbed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F8883-3D12-E041-B612-F51D2811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495425"/>
            <a:ext cx="10693400" cy="5701561"/>
          </a:xfrm>
        </p:spPr>
        <p:txBody>
          <a:bodyPr/>
          <a:lstStyle/>
          <a:p>
            <a:r>
              <a:rPr lang="en-US" dirty="0"/>
              <a:t>First, a few things that are important to know about Jasmine: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/>
              <a:t>The describe-blocks </a:t>
            </a:r>
            <a:r>
              <a:rPr lang="en-US" dirty="0"/>
              <a:t>define a </a:t>
            </a:r>
            <a:r>
              <a:rPr lang="en-US" i="1" dirty="0"/>
              <a:t>test suite.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 each </a:t>
            </a:r>
            <a:r>
              <a:rPr lang="en-US" b="1" i="1" dirty="0"/>
              <a:t>it-block </a:t>
            </a:r>
            <a:r>
              <a:rPr lang="en-US" dirty="0"/>
              <a:t>is for an individual test.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 err="1"/>
              <a:t>beforeEach</a:t>
            </a:r>
            <a:r>
              <a:rPr lang="en-US" dirty="0"/>
              <a:t> runs before each test and is used for the setup part of a test.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 err="1"/>
              <a:t>afterEach</a:t>
            </a:r>
            <a:r>
              <a:rPr lang="en-US" dirty="0"/>
              <a:t> runs after each test and is used for the teardown part of a test.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also use </a:t>
            </a:r>
            <a:r>
              <a:rPr lang="en-US" b="1" i="1" dirty="0" err="1"/>
              <a:t>beforeAll</a:t>
            </a:r>
            <a:r>
              <a:rPr lang="en-US" dirty="0"/>
              <a:t> and </a:t>
            </a:r>
            <a:r>
              <a:rPr lang="en-US" b="1" i="1" dirty="0" err="1"/>
              <a:t>afterAll</a:t>
            </a:r>
            <a:r>
              <a:rPr lang="en-US" dirty="0"/>
              <a:t>, and these run once before or after all tests.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/>
              <a:t>You test an assertion </a:t>
            </a:r>
            <a:r>
              <a:rPr lang="en-US" dirty="0"/>
              <a:t>in Jasmine with </a:t>
            </a:r>
            <a:r>
              <a:rPr lang="en-US" b="1" i="1" dirty="0"/>
              <a:t>expect</a:t>
            </a:r>
            <a:r>
              <a:rPr lang="en-US" dirty="0"/>
              <a:t> and using a matcher like: </a:t>
            </a:r>
            <a:r>
              <a:rPr lang="en-US" dirty="0" err="1"/>
              <a:t>toBeDefined</a:t>
            </a:r>
            <a:r>
              <a:rPr lang="en-US" dirty="0"/>
              <a:t>, </a:t>
            </a:r>
            <a:r>
              <a:rPr lang="en-US" dirty="0" err="1"/>
              <a:t>toBeTruthy</a:t>
            </a:r>
            <a:r>
              <a:rPr lang="en-US" dirty="0"/>
              <a:t>, </a:t>
            </a:r>
            <a:r>
              <a:rPr lang="en-US" dirty="0" err="1"/>
              <a:t>toContain</a:t>
            </a:r>
            <a:r>
              <a:rPr lang="en-US" dirty="0"/>
              <a:t>, </a:t>
            </a:r>
            <a:r>
              <a:rPr lang="en-US" dirty="0" err="1"/>
              <a:t>toEqual</a:t>
            </a:r>
            <a:r>
              <a:rPr lang="en-US" dirty="0"/>
              <a:t>, </a:t>
            </a:r>
            <a:r>
              <a:rPr lang="en-US" dirty="0" err="1"/>
              <a:t>toThrow</a:t>
            </a:r>
            <a:r>
              <a:rPr lang="en-US" dirty="0"/>
              <a:t>, </a:t>
            </a:r>
            <a:r>
              <a:rPr lang="en-US" dirty="0" err="1"/>
              <a:t>toBeNull</a:t>
            </a:r>
            <a:r>
              <a:rPr lang="en-US" dirty="0"/>
              <a:t>, </a:t>
            </a:r>
          </a:p>
          <a:p>
            <a:r>
              <a:rPr lang="en-US" dirty="0"/>
              <a:t>    … For example: </a:t>
            </a:r>
            <a:r>
              <a:rPr lang="en-US" i="1" dirty="0">
                <a:solidFill>
                  <a:srgbClr val="C00000"/>
                </a:solidFill>
              </a:rPr>
              <a:t>expect(</a:t>
            </a:r>
            <a:r>
              <a:rPr lang="en-US" i="1" dirty="0" err="1">
                <a:solidFill>
                  <a:srgbClr val="C00000"/>
                </a:solidFill>
              </a:rPr>
              <a:t>myValue</a:t>
            </a:r>
            <a:r>
              <a:rPr lang="en-US" i="1" dirty="0">
                <a:solidFill>
                  <a:srgbClr val="C00000"/>
                </a:solidFill>
              </a:rPr>
              <a:t>).</a:t>
            </a:r>
            <a:r>
              <a:rPr lang="en-US" i="1" dirty="0" err="1">
                <a:solidFill>
                  <a:srgbClr val="C00000"/>
                </a:solidFill>
              </a:rPr>
              <a:t>toBeGreaterThan</a:t>
            </a:r>
            <a:r>
              <a:rPr lang="en-US" i="1" dirty="0">
                <a:solidFill>
                  <a:srgbClr val="C00000"/>
                </a:solidFill>
              </a:rPr>
              <a:t>(3);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do negative assertion with </a:t>
            </a:r>
            <a:r>
              <a:rPr lang="en-US" i="1" dirty="0"/>
              <a:t>not</a:t>
            </a:r>
            <a:r>
              <a:rPr lang="en-US" dirty="0"/>
              <a:t>: expect(</a:t>
            </a:r>
            <a:r>
              <a:rPr lang="en-US" dirty="0" err="1"/>
              <a:t>myValue</a:t>
            </a:r>
            <a:r>
              <a:rPr lang="en-US" b="1" dirty="0"/>
              <a:t>).</a:t>
            </a:r>
            <a:r>
              <a:rPr lang="en-US" b="1" dirty="0" err="1"/>
              <a:t>not.</a:t>
            </a:r>
            <a:r>
              <a:rPr lang="en-US" dirty="0" err="1"/>
              <a:t>toBeGreaterThan</a:t>
            </a:r>
            <a:r>
              <a:rPr lang="en-US" dirty="0"/>
              <a:t>(3);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also define custom matchers.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9273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8C1A-47F7-6346-92C0-4709CBD6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NL" dirty="0"/>
              <a:t>beforeEach in Testbed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C7498-9A4B-9B45-B058-A5CE22B92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0500" y="1615185"/>
            <a:ext cx="8895474" cy="3000821"/>
          </a:xfrm>
        </p:spPr>
        <p:txBody>
          <a:bodyPr/>
          <a:lstStyle/>
          <a:p>
            <a:r>
              <a:rPr lang="en-US" dirty="0"/>
              <a:t>This is the only block that </a:t>
            </a:r>
            <a:r>
              <a:rPr lang="en-US" i="1" dirty="0"/>
              <a:t>runs before any other test.</a:t>
            </a:r>
          </a:p>
          <a:p>
            <a:endParaRPr lang="en-US" dirty="0"/>
          </a:p>
          <a:p>
            <a:r>
              <a:rPr lang="en-US" dirty="0"/>
              <a:t>You need to configure the </a:t>
            </a:r>
            <a:r>
              <a:rPr lang="en-US" dirty="0" err="1"/>
              <a:t>TestBed</a:t>
            </a:r>
            <a:r>
              <a:rPr lang="en-US" dirty="0"/>
              <a:t> before each test, adding any components, modules and services you need for the test. </a:t>
            </a:r>
          </a:p>
          <a:p>
            <a:r>
              <a:rPr lang="en-US" dirty="0"/>
              <a:t>It's just like </a:t>
            </a:r>
            <a:r>
              <a:rPr lang="en-US" i="1" dirty="0"/>
              <a:t>configuring a regular @</a:t>
            </a:r>
            <a:r>
              <a:rPr lang="en-US" i="1" dirty="0" err="1"/>
              <a:t>NgModule</a:t>
            </a:r>
            <a:r>
              <a:rPr lang="en-US" i="1" dirty="0"/>
              <a:t> </a:t>
            </a:r>
            <a:r>
              <a:rPr lang="en-US" dirty="0"/>
              <a:t>from scratch, but you just add what you need.</a:t>
            </a:r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i="1" dirty="0" err="1">
                <a:solidFill>
                  <a:srgbClr val="C00000"/>
                </a:solidFill>
              </a:rPr>
              <a:t>compileComponents</a:t>
            </a:r>
            <a:r>
              <a:rPr lang="en-US" dirty="0"/>
              <a:t> object is called to compile your component’s resources like the </a:t>
            </a:r>
            <a:r>
              <a:rPr lang="en-US" b="1" i="1" dirty="0"/>
              <a:t>template</a:t>
            </a:r>
            <a:r>
              <a:rPr lang="en-US" dirty="0"/>
              <a:t>, </a:t>
            </a:r>
            <a:r>
              <a:rPr lang="en-US" b="1" i="1" dirty="0"/>
              <a:t>styles</a:t>
            </a:r>
          </a:p>
          <a:p>
            <a:endParaRPr lang="en-NL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74F230D-6FEA-E346-93FD-2620DFA64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4382971"/>
            <a:ext cx="53086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43FF-D17B-754A-9AEE-60B49506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component fixture 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9FCE-184A-C24E-8882-5D86682D5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1200329"/>
          </a:xfrm>
        </p:spPr>
        <p:txBody>
          <a:bodyPr/>
          <a:lstStyle/>
          <a:p>
            <a:r>
              <a:rPr lang="en-US" dirty="0"/>
              <a:t>You can create a component fixture with </a:t>
            </a:r>
            <a:r>
              <a:rPr lang="en-US" dirty="0" err="1"/>
              <a:t>TestBed.createComponent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Fixtures have access to a </a:t>
            </a:r>
            <a:r>
              <a:rPr lang="en-US" dirty="0" err="1"/>
              <a:t>debugElement</a:t>
            </a:r>
            <a:r>
              <a:rPr lang="en-US" dirty="0"/>
              <a:t>, which will give you access to the internals of the component fixture.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3845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AABD-3547-A442-AF26-7C9B39DF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Change detection in unit tests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C93B3-EB00-4248-B6E1-7D113FAEF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600164"/>
          </a:xfrm>
        </p:spPr>
        <p:txBody>
          <a:bodyPr/>
          <a:lstStyle/>
          <a:p>
            <a:r>
              <a:rPr lang="en-US" dirty="0"/>
              <a:t>Change detection isn’t done automatically, so you’ll call </a:t>
            </a:r>
            <a:r>
              <a:rPr lang="en-US" dirty="0" err="1"/>
              <a:t>detectChanges</a:t>
            </a:r>
            <a:r>
              <a:rPr lang="en-US" dirty="0"/>
              <a:t> on a fixture to tell Angular to run change detection.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9360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C1CE-2F8F-DA45-B12E-0555C921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NL" dirty="0"/>
              <a:t>How to start the tests?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2C824-CC39-B744-A24F-24D206306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553998"/>
          </a:xfrm>
        </p:spPr>
        <p:txBody>
          <a:bodyPr/>
          <a:lstStyle/>
          <a:p>
            <a:pPr algn="ctr"/>
            <a:r>
              <a:rPr lang="en-GB" sz="3600" b="1" dirty="0"/>
              <a:t>n</a:t>
            </a:r>
            <a:r>
              <a:rPr lang="en-NL" sz="3600" b="1" dirty="0"/>
              <a:t>g test</a:t>
            </a:r>
          </a:p>
        </p:txBody>
      </p:sp>
    </p:spTree>
    <p:extLst>
      <p:ext uri="{BB962C8B-B14F-4D97-AF65-F5344CB8AC3E}">
        <p14:creationId xmlns:p14="http://schemas.microsoft.com/office/powerpoint/2010/main" val="2428258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6EB5-FEAF-5D4B-977D-B91EAEEC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F9D63-C9F4-AD46-9E3D-4A5D2EB95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839C42-A842-B944-9771-517DACFE4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95" y="1345294"/>
            <a:ext cx="6177809" cy="577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43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ACFF-2C08-8441-A4DE-4643E919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NL" dirty="0"/>
              <a:t>Angular Testbed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D9E91-F23A-BE4A-A440-144032451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3248025"/>
            <a:ext cx="10114674" cy="2400657"/>
          </a:xfrm>
        </p:spPr>
        <p:txBody>
          <a:bodyPr/>
          <a:lstStyle/>
          <a:p>
            <a:r>
              <a:rPr lang="en-GB" b="1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https://codecraft.tv/courses/angular/unit-testing/mocks-and-spies/</a:t>
            </a:r>
            <a:endParaRPr lang="en-GB" b="1" dirty="0">
              <a:solidFill>
                <a:srgbClr val="00B0F0"/>
              </a:solidFill>
            </a:endParaRPr>
          </a:p>
          <a:p>
            <a:endParaRPr lang="en-GB" b="1" dirty="0">
              <a:solidFill>
                <a:srgbClr val="00B0F0"/>
              </a:solidFill>
            </a:endParaRPr>
          </a:p>
          <a:p>
            <a:endParaRPr lang="en-GB" b="1" dirty="0">
              <a:solidFill>
                <a:srgbClr val="00B0F0"/>
              </a:solidFill>
            </a:endParaRPr>
          </a:p>
          <a:p>
            <a:endParaRPr lang="en-GB" b="1" dirty="0">
              <a:solidFill>
                <a:srgbClr val="00B0F0"/>
              </a:solidFill>
            </a:endParaRPr>
          </a:p>
          <a:p>
            <a:r>
              <a:rPr lang="en-GB" b="1" dirty="0">
                <a:solidFill>
                  <a:srgbClr val="00B0F0"/>
                </a:solidFill>
              </a:rPr>
              <a:t>https://</a:t>
            </a:r>
            <a:r>
              <a:rPr lang="en-GB" b="1" dirty="0" err="1">
                <a:solidFill>
                  <a:srgbClr val="00B0F0"/>
                </a:solidFill>
              </a:rPr>
              <a:t>www.digitalocean.com</a:t>
            </a:r>
            <a:r>
              <a:rPr lang="en-GB" b="1" dirty="0">
                <a:solidFill>
                  <a:srgbClr val="00B0F0"/>
                </a:solidFill>
              </a:rPr>
              <a:t>/community/tutorials/angular-introduction-unit-testing</a:t>
            </a:r>
          </a:p>
          <a:p>
            <a:endParaRPr lang="en-GB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https://</a:t>
            </a:r>
            <a:r>
              <a:rPr lang="en-US" b="1" dirty="0" err="1">
                <a:solidFill>
                  <a:srgbClr val="00B0F0"/>
                </a:solidFill>
              </a:rPr>
              <a:t>blog.logrocket.com</a:t>
            </a:r>
            <a:r>
              <a:rPr lang="en-US" b="1" dirty="0">
                <a:solidFill>
                  <a:srgbClr val="00B0F0"/>
                </a:solidFill>
              </a:rPr>
              <a:t>/angular-unit-testing-tutorial-examples/</a:t>
            </a:r>
            <a:endParaRPr lang="en-NL" b="1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44864-1B39-3844-89CE-FA8F54DD478D}"/>
              </a:ext>
            </a:extLst>
          </p:cNvPr>
          <p:cNvSpPr txBox="1"/>
          <p:nvPr/>
        </p:nvSpPr>
        <p:spPr>
          <a:xfrm>
            <a:off x="2525739" y="2105025"/>
            <a:ext cx="564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400" b="1" dirty="0"/>
              <a:t>Testbed uses:  Karma/Jasmine</a:t>
            </a:r>
          </a:p>
        </p:txBody>
      </p:sp>
    </p:spTree>
    <p:extLst>
      <p:ext uri="{BB962C8B-B14F-4D97-AF65-F5344CB8AC3E}">
        <p14:creationId xmlns:p14="http://schemas.microsoft.com/office/powerpoint/2010/main" val="324154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6C42-A7A9-AE44-823C-AB44FB9F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NL" dirty="0"/>
              <a:t>G07- 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0C9B2-0B8F-F147-A599-9E2DB2567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4201150"/>
          </a:xfrm>
        </p:spPr>
        <p:txBody>
          <a:bodyPr/>
          <a:lstStyle/>
          <a:p>
            <a:r>
              <a:rPr lang="en-NL" b="1" u="sng" dirty="0"/>
              <a:t>Frontend</a:t>
            </a:r>
            <a:r>
              <a:rPr lang="en-NL" dirty="0"/>
              <a:t>:</a:t>
            </a:r>
          </a:p>
          <a:p>
            <a:r>
              <a:rPr lang="en-NL" dirty="0"/>
              <a:t>npm install</a:t>
            </a:r>
          </a:p>
          <a:p>
            <a:r>
              <a:rPr lang="en-GB" dirty="0"/>
              <a:t>n</a:t>
            </a:r>
            <a:r>
              <a:rPr lang="en-NL" dirty="0"/>
              <a:t>pm start</a:t>
            </a:r>
          </a:p>
          <a:p>
            <a:endParaRPr lang="en-NL" dirty="0"/>
          </a:p>
          <a:p>
            <a:endParaRPr lang="en-NL" dirty="0"/>
          </a:p>
          <a:p>
            <a:r>
              <a:rPr lang="en-NL" b="1" u="sng" dirty="0"/>
              <a:t>Backend</a:t>
            </a:r>
            <a:endParaRPr lang="en-NL" dirty="0"/>
          </a:p>
          <a:p>
            <a:r>
              <a:rPr lang="en-GB" dirty="0"/>
              <a:t>n</a:t>
            </a:r>
            <a:r>
              <a:rPr lang="en-NL" dirty="0"/>
              <a:t>pm run server</a:t>
            </a:r>
          </a:p>
          <a:p>
            <a:endParaRPr lang="en-NL" dirty="0"/>
          </a:p>
          <a:p>
            <a:endParaRPr lang="en-NL" dirty="0"/>
          </a:p>
          <a:p>
            <a:r>
              <a:rPr lang="en-NL" b="1" u="sng" dirty="0"/>
              <a:t>Start Karma tests:</a:t>
            </a:r>
          </a:p>
          <a:p>
            <a:r>
              <a:rPr lang="en-GB" dirty="0"/>
              <a:t>ng test</a:t>
            </a:r>
          </a:p>
          <a:p>
            <a:endParaRPr lang="en-GB" dirty="0"/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05454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1E8E-7AC7-354B-98AF-85D71EA8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4BB18-EA77-784F-BB05-FF687F724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8962" y="2257425"/>
            <a:ext cx="8895474" cy="677108"/>
          </a:xfrm>
        </p:spPr>
        <p:txBody>
          <a:bodyPr/>
          <a:lstStyle/>
          <a:p>
            <a:r>
              <a:rPr lang="en-NL" sz="4400" b="1" dirty="0"/>
              <a:t>Cypress  end-to-end testing</a:t>
            </a:r>
          </a:p>
        </p:txBody>
      </p:sp>
    </p:spTree>
    <p:extLst>
      <p:ext uri="{BB962C8B-B14F-4D97-AF65-F5344CB8AC3E}">
        <p14:creationId xmlns:p14="http://schemas.microsoft.com/office/powerpoint/2010/main" val="416605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A19E-AD44-3146-A00D-AD079113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NL" dirty="0"/>
              <a:t>2 types testing in Angular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15098-EEBA-2F4B-B153-00A4AB5D8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1200329"/>
          </a:xfrm>
        </p:spPr>
        <p:txBody>
          <a:bodyPr/>
          <a:lstStyle/>
          <a:p>
            <a:r>
              <a:rPr lang="en-US" b="1" dirty="0"/>
              <a:t>Unit testing - </a:t>
            </a:r>
            <a:r>
              <a:rPr lang="en-US" dirty="0"/>
              <a:t>testing small, isolated pieces of code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Functional testing</a:t>
            </a:r>
            <a:r>
              <a:rPr lang="en-US" dirty="0"/>
              <a:t> - e2e testing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63883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266D-C8FA-064F-8A32-0F70C8CA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NL" dirty="0"/>
              <a:t>G07- Cypress testing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F69E77-A8DB-6B41-A498-EAC59EF36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1513355"/>
            <a:ext cx="5690830" cy="604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26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E7F4-0321-014B-A63A-F23F14AE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05" y="447302"/>
            <a:ext cx="9772169" cy="423193"/>
          </a:xfrm>
        </p:spPr>
        <p:txBody>
          <a:bodyPr/>
          <a:lstStyle/>
          <a:p>
            <a:pPr algn="ctr"/>
            <a:r>
              <a:rPr lang="en-NL" dirty="0"/>
              <a:t>Cypress e2e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2D94C-464B-714A-88EB-A78966994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700" y="2028825"/>
            <a:ext cx="8895474" cy="5101397"/>
          </a:xfrm>
        </p:spPr>
        <p:txBody>
          <a:bodyPr/>
          <a:lstStyle/>
          <a:p>
            <a:pPr algn="ctr"/>
            <a:r>
              <a:rPr lang="en-US" b="1" i="1" dirty="0"/>
              <a:t>Running Cypress</a:t>
            </a:r>
            <a:br>
              <a:rPr lang="en-US" b="1" i="1" dirty="0"/>
            </a:br>
            <a:br>
              <a:rPr lang="en-US" b="1" i="1" dirty="0"/>
            </a:br>
            <a:r>
              <a:rPr lang="en-US" dirty="0"/>
              <a:t>Start Cypress via: </a:t>
            </a:r>
            <a:r>
              <a:rPr lang="en-US" b="1" i="1" dirty="0" err="1"/>
              <a:t>npm</a:t>
            </a:r>
            <a:r>
              <a:rPr lang="en-US" b="1" i="1" dirty="0"/>
              <a:t> run </a:t>
            </a:r>
            <a:r>
              <a:rPr lang="en-US" b="1" i="1" dirty="0" err="1"/>
              <a:t>cypress:open</a:t>
            </a:r>
            <a:br>
              <a:rPr lang="en-US" i="1" dirty="0"/>
            </a:br>
            <a:endParaRPr lang="en-US" i="1" dirty="0"/>
          </a:p>
          <a:p>
            <a:pPr algn="ctr"/>
            <a:endParaRPr lang="en-US" i="1" dirty="0"/>
          </a:p>
          <a:p>
            <a:pPr algn="ctr"/>
            <a:r>
              <a:rPr lang="en-US" b="1" i="1" dirty="0"/>
              <a:t>Running tests</a:t>
            </a:r>
            <a:br>
              <a:rPr lang="en-US" b="1" i="1" dirty="0"/>
            </a:br>
            <a:br>
              <a:rPr lang="en-US" b="1" i="1" dirty="0"/>
            </a:br>
            <a:r>
              <a:rPr lang="en-US" dirty="0"/>
              <a:t>Click on the </a:t>
            </a:r>
            <a:r>
              <a:rPr lang="en-US" i="1" dirty="0"/>
              <a:t>`</a:t>
            </a:r>
            <a:r>
              <a:rPr lang="en-US" i="1" dirty="0">
                <a:solidFill>
                  <a:srgbClr val="C00000"/>
                </a:solidFill>
              </a:rPr>
              <a:t>feature</a:t>
            </a:r>
            <a:r>
              <a:rPr lang="en-US" i="1" dirty="0"/>
              <a:t>`</a:t>
            </a:r>
            <a:r>
              <a:rPr lang="en-US" dirty="0"/>
              <a:t>-file you want to test</a:t>
            </a:r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endParaRPr lang="en-US" dirty="0"/>
          </a:p>
          <a:p>
            <a:pPr algn="ctr"/>
            <a:r>
              <a:rPr lang="en-US" b="1" i="1" dirty="0"/>
              <a:t>Best practices</a:t>
            </a:r>
            <a:br>
              <a:rPr lang="en-US" b="1" i="1" dirty="0"/>
            </a:br>
            <a:br>
              <a:rPr lang="en-US" b="1" i="1" dirty="0"/>
            </a:br>
            <a:r>
              <a:rPr lang="en-US" dirty="0"/>
              <a:t>Follow this site to set up the tests: </a:t>
            </a:r>
          </a:p>
          <a:p>
            <a:pPr algn="ctr"/>
            <a:endParaRPr lang="en-US" i="1" dirty="0"/>
          </a:p>
          <a:p>
            <a:pPr algn="ctr"/>
            <a:r>
              <a:rPr lang="en-US" b="1" i="1" dirty="0">
                <a:solidFill>
                  <a:srgbClr val="00B0F0"/>
                </a:solidFill>
              </a:rPr>
              <a:t>https://</a:t>
            </a:r>
            <a:r>
              <a:rPr lang="en-US" b="1" i="1" dirty="0" err="1">
                <a:solidFill>
                  <a:srgbClr val="00B0F0"/>
                </a:solidFill>
              </a:rPr>
              <a:t>docs.cypress.io</a:t>
            </a:r>
            <a:r>
              <a:rPr lang="en-US" b="1" i="1" dirty="0">
                <a:solidFill>
                  <a:srgbClr val="00B0F0"/>
                </a:solidFill>
              </a:rPr>
              <a:t>/guides/references/best-practices</a:t>
            </a:r>
            <a:br>
              <a:rPr lang="en-US" i="1" dirty="0"/>
            </a:b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9419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3C0D-AD42-C445-8742-382A78B3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DEB5D-A1A1-1348-9637-3E7767B6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615553"/>
          </a:xfrm>
        </p:spPr>
        <p:txBody>
          <a:bodyPr/>
          <a:lstStyle/>
          <a:p>
            <a:pPr algn="ctr"/>
            <a:r>
              <a:rPr lang="en-NL" sz="4000" b="1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96161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69B1-80D7-B246-A3DD-1B48C017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EB38B-95DF-6D46-B93E-1994C0799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2400657"/>
          </a:xfrm>
        </p:spPr>
        <p:txBody>
          <a:bodyPr/>
          <a:lstStyle/>
          <a:p>
            <a:r>
              <a:rPr lang="en-NL" dirty="0"/>
              <a:t>Place your tests in a </a:t>
            </a:r>
            <a:r>
              <a:rPr lang="en-NL" b="1" i="1" dirty="0"/>
              <a:t>.spec.ts </a:t>
            </a:r>
            <a:r>
              <a:rPr lang="en-NL" dirty="0"/>
              <a:t>file</a:t>
            </a:r>
          </a:p>
          <a:p>
            <a:endParaRPr lang="en-NL" dirty="0"/>
          </a:p>
          <a:p>
            <a:r>
              <a:rPr lang="en-US" dirty="0"/>
              <a:t>Put unit test </a:t>
            </a:r>
            <a:r>
              <a:rPr lang="en-US" i="1" dirty="0"/>
              <a:t>spec files </a:t>
            </a:r>
            <a:r>
              <a:rPr lang="en-US" dirty="0"/>
              <a:t>in the same folder as the application source code files that you test</a:t>
            </a:r>
          </a:p>
          <a:p>
            <a:endParaRPr lang="en-US" dirty="0"/>
          </a:p>
          <a:p>
            <a:r>
              <a:rPr lang="en-US" dirty="0"/>
              <a:t>Test your overall test coverage with:</a:t>
            </a:r>
          </a:p>
          <a:p>
            <a:endParaRPr lang="en-US" dirty="0"/>
          </a:p>
          <a:p>
            <a:pPr algn="ctr"/>
            <a:r>
              <a:rPr lang="en-US" b="1" i="1" dirty="0"/>
              <a:t>ng test --no-watch --code-coverage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25770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007B-CD2B-B241-AB7A-3F75F0A7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NL" dirty="0"/>
              <a:t>Jasmine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9B028-7FD4-A946-97F3-047882A7E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3000821"/>
          </a:xfrm>
        </p:spPr>
        <p:txBody>
          <a:bodyPr/>
          <a:lstStyle/>
          <a:p>
            <a:r>
              <a:rPr lang="en-GB" b="1" dirty="0"/>
              <a:t>Jasmine-core</a:t>
            </a:r>
            <a:r>
              <a:rPr lang="en-GB" dirty="0"/>
              <a:t> is the framework we are going to use to create our tests. </a:t>
            </a:r>
          </a:p>
          <a:p>
            <a:endParaRPr lang="en-GB" dirty="0"/>
          </a:p>
          <a:p>
            <a:r>
              <a:rPr lang="en-GB" b="1" dirty="0"/>
              <a:t>Jasmine</a:t>
            </a:r>
            <a:r>
              <a:rPr lang="en-GB" dirty="0"/>
              <a:t> is a </a:t>
            </a:r>
            <a:r>
              <a:rPr lang="en-GB" i="1" dirty="0"/>
              <a:t>behaviour-driven development framework for testing.</a:t>
            </a:r>
          </a:p>
          <a:p>
            <a:endParaRPr lang="en-GB" i="1" dirty="0"/>
          </a:p>
          <a:p>
            <a:r>
              <a:rPr lang="en-GB" b="1" dirty="0"/>
              <a:t>Jasmine</a:t>
            </a:r>
            <a:r>
              <a:rPr lang="en-GB" dirty="0"/>
              <a:t> also provides mocking.</a:t>
            </a:r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GB" b="1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5BE40-FFB0-7046-A494-C3B47042C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100" y="4387090"/>
            <a:ext cx="5207000" cy="158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2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0177-1AD9-3242-84B6-03DA878A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NL" dirty="0"/>
              <a:t>Karma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16F5A-A903-5240-B61A-936BFCD0D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1800493"/>
          </a:xfrm>
        </p:spPr>
        <p:txBody>
          <a:bodyPr/>
          <a:lstStyle/>
          <a:p>
            <a:r>
              <a:rPr lang="en-GB" b="1" dirty="0"/>
              <a:t>Karma</a:t>
            </a:r>
            <a:r>
              <a:rPr lang="en-GB" dirty="0"/>
              <a:t> is a </a:t>
            </a:r>
            <a:r>
              <a:rPr lang="en-GB" u="sng" dirty="0"/>
              <a:t>test runner</a:t>
            </a:r>
            <a:r>
              <a:rPr lang="en-GB" dirty="0"/>
              <a:t>. It uses a configuration file in order to set the </a:t>
            </a:r>
            <a:r>
              <a:rPr lang="en-GB" dirty="0" err="1"/>
              <a:t>startup</a:t>
            </a:r>
            <a:r>
              <a:rPr lang="en-GB" dirty="0"/>
              <a:t> file, the reporters, the testing framework, the browser among other things.</a:t>
            </a:r>
          </a:p>
          <a:p>
            <a:endParaRPr lang="en-GB" dirty="0"/>
          </a:p>
          <a:p>
            <a:r>
              <a:rPr lang="en-GB" b="1" dirty="0"/>
              <a:t>Karma</a:t>
            </a:r>
            <a:r>
              <a:rPr lang="en-GB" dirty="0"/>
              <a:t> opens up the browser in order to run the tests.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4582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869E-BA8D-384C-AD64-22C7FEE7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NL" dirty="0"/>
              <a:t>Testbed and async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A4B58-9DF5-9944-AC74-D17E5E8BD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2700739"/>
          </a:xfrm>
        </p:spPr>
        <p:txBody>
          <a:bodyPr/>
          <a:lstStyle/>
          <a:p>
            <a:r>
              <a:rPr lang="en-US" dirty="0" err="1"/>
              <a:t>TestBed</a:t>
            </a:r>
            <a:r>
              <a:rPr lang="en-US" dirty="0"/>
              <a:t> is </a:t>
            </a:r>
            <a:r>
              <a:rPr lang="en-US" b="1" dirty="0"/>
              <a:t>a mock environment to run Angular2 component tests without the</a:t>
            </a:r>
            <a:r>
              <a:rPr lang="en-US" dirty="0"/>
              <a:t> browser.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TestBed</a:t>
            </a:r>
            <a:r>
              <a:rPr lang="en-US" dirty="0"/>
              <a:t> and </a:t>
            </a:r>
            <a:r>
              <a:rPr lang="en-US" b="1" i="1" dirty="0"/>
              <a:t>async</a:t>
            </a:r>
            <a:r>
              <a:rPr lang="en-US" dirty="0"/>
              <a:t> makes testing </a:t>
            </a:r>
            <a:r>
              <a:rPr lang="en-US" i="1" dirty="0">
                <a:solidFill>
                  <a:srgbClr val="C00000"/>
                </a:solidFill>
              </a:rPr>
              <a:t>asynchronous</a:t>
            </a:r>
            <a:r>
              <a:rPr lang="en-US" dirty="0"/>
              <a:t> code, components, directives, or services easier.</a:t>
            </a:r>
          </a:p>
          <a:p>
            <a:endParaRPr lang="en-US" dirty="0"/>
          </a:p>
          <a:p>
            <a:r>
              <a:rPr lang="en-US" dirty="0"/>
              <a:t>Testbed makes use of </a:t>
            </a:r>
            <a:r>
              <a:rPr lang="en-US" i="1" dirty="0"/>
              <a:t>Jasmine</a:t>
            </a:r>
            <a:r>
              <a:rPr lang="en-US" dirty="0"/>
              <a:t> test framework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6396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1CAD-9745-D84A-9246-51351007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Why using Testbed in Angular?</a:t>
            </a:r>
            <a:endParaRPr lang="en-NL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6F0A620-977C-3141-91C5-8CC984484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440"/>
            <a:ext cx="10693400" cy="374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3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DDAD-8541-964F-96BB-C55B9E97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How to write a unit tests?</a:t>
            </a:r>
            <a:endParaRPr lang="en-NL" dirty="0"/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7BB965C-C2DE-6D4D-B908-7FC73093D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99" y="1343025"/>
            <a:ext cx="73660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6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5345</TotalTime>
  <Words>652</Words>
  <Application>Microsoft Macintosh PowerPoint</Application>
  <PresentationFormat>Custom</PresentationFormat>
  <Paragraphs>101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Verdana</vt:lpstr>
      <vt:lpstr>Office Theme</vt:lpstr>
      <vt:lpstr>Testing</vt:lpstr>
      <vt:lpstr>2 types testing in Angular</vt:lpstr>
      <vt:lpstr>PowerPoint Presentation</vt:lpstr>
      <vt:lpstr>PowerPoint Presentation</vt:lpstr>
      <vt:lpstr>Jasmine</vt:lpstr>
      <vt:lpstr>Karma</vt:lpstr>
      <vt:lpstr>Testbed and async ?</vt:lpstr>
      <vt:lpstr>Why using Testbed in Angular?</vt:lpstr>
      <vt:lpstr>How to write a unit tests?</vt:lpstr>
      <vt:lpstr>PowerPoint Presentation</vt:lpstr>
      <vt:lpstr>Use Jasmine in Testbed</vt:lpstr>
      <vt:lpstr>beforeEach in Testbed ?</vt:lpstr>
      <vt:lpstr>component fixture </vt:lpstr>
      <vt:lpstr>Change detection in unit tests</vt:lpstr>
      <vt:lpstr>How to start the tests?</vt:lpstr>
      <vt:lpstr>PowerPoint Presentation</vt:lpstr>
      <vt:lpstr>Angular Testbed</vt:lpstr>
      <vt:lpstr>G07- Unit testing</vt:lpstr>
      <vt:lpstr>PowerPoint Presentation</vt:lpstr>
      <vt:lpstr>G07- Cypress testing</vt:lpstr>
      <vt:lpstr>Cypress e2e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118</cp:revision>
  <dcterms:created xsi:type="dcterms:W3CDTF">2019-02-17T16:59:30Z</dcterms:created>
  <dcterms:modified xsi:type="dcterms:W3CDTF">2022-02-06T13:57:31Z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