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393" r:id="rId15"/>
    <p:sldId id="266" r:id="rId16"/>
    <p:sldId id="267" r:id="rId17"/>
    <p:sldId id="268" r:id="rId18"/>
    <p:sldId id="269" r:id="rId19"/>
    <p:sldId id="395" r:id="rId20"/>
    <p:sldId id="270" r:id="rId21"/>
    <p:sldId id="271" r:id="rId22"/>
    <p:sldId id="392" r:id="rId23"/>
    <p:sldId id="272" r:id="rId24"/>
    <p:sldId id="39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394" r:id="rId36"/>
    <p:sldId id="283" r:id="rId37"/>
    <p:sldId id="284" r:id="rId38"/>
    <p:sldId id="285" r:id="rId39"/>
    <p:sldId id="286" r:id="rId40"/>
    <p:sldId id="287" r:id="rId41"/>
    <p:sldId id="288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9"/>
    <p:restoredTop sz="81633"/>
  </p:normalViewPr>
  <p:slideViewPr>
    <p:cSldViewPr>
      <p:cViewPr varScale="1">
        <p:scale>
          <a:sx n="93" d="100"/>
          <a:sy n="93" d="100"/>
        </p:scale>
        <p:origin x="283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guide/subject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nl-NL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36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GB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Subject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type of Observable that observers can also subscribe to it to receive published values but with one difference: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are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multicasted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many Observers.</a:t>
            </a:r>
            <a:endParaRPr lang="en-GB" b="0" dirty="0">
              <a:effectLst/>
            </a:endParaRPr>
          </a:p>
          <a:p>
            <a:pPr rtl="0"/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Subjects are also 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can also subscribe to other Observables and listen to published data.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default an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Observable is unicast.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Unicast simply means that each subscribed observer has an independent execution of the Observable while multicast means that the Observable execution is shared by multiple Observers.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5990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1/8/22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1/8/22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1/8/22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nl-NL" sz="1300" b="1" spc="-10" dirty="0">
                <a:solidFill>
                  <a:srgbClr val="FFFFFF"/>
                </a:solidFill>
                <a:latin typeface="Arial"/>
                <a:cs typeface="Arial"/>
              </a:rPr>
              <a:t> Do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9036164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lang="nl-NL" sz="5950" b="1" spc="5" dirty="0" err="1">
                <a:latin typeface="Verdana"/>
                <a:cs typeface="Verdana"/>
              </a:rPr>
              <a:t>between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</a:t>
            </a:r>
            <a:r>
              <a:rPr lang="nl-NL" sz="5950" b="1" spc="-5" dirty="0">
                <a:latin typeface="Verdana"/>
                <a:cs typeface="Verdana"/>
              </a:rPr>
              <a:t>s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95" dirty="0" err="1">
                <a:latin typeface="Verdana"/>
                <a:cs typeface="Verdana"/>
              </a:rPr>
              <a:t>Use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 dirty="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@Input</a:t>
            </a:r>
          </a:p>
        </p:txBody>
      </p:sp>
    </p:spTree>
    <p:extLst>
      <p:ext uri="{BB962C8B-B14F-4D97-AF65-F5344CB8AC3E}">
        <p14:creationId xmlns:p14="http://schemas.microsoft.com/office/powerpoint/2010/main" val="37583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 err="1"/>
              <a:t>annotati</a:t>
            </a:r>
            <a:r>
              <a:rPr lang="nl-NL" spc="15" dirty="0"/>
              <a:t>on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i="1" spc="15" dirty="0">
                <a:solidFill>
                  <a:srgbClr val="FF0000"/>
                </a:solidFill>
              </a:rPr>
              <a:t>@Input()</a:t>
            </a:r>
            <a:r>
              <a:rPr lang="nl-NL" i="1" spc="15" dirty="0">
                <a:solidFill>
                  <a:srgbClr val="FF0000"/>
                </a:solidFill>
              </a:rPr>
              <a:t> </a:t>
            </a:r>
            <a:r>
              <a:rPr lang="nl-NL" spc="15" dirty="0"/>
              <a:t>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31900" y="1612623"/>
            <a:ext cx="7673340" cy="512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@Input(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 err="1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lang="en-US"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{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spc="-5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Consolas"/>
                <a:cs typeface="Consolas"/>
              </a:rPr>
              <a:t>,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lang="en-US"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2150" dirty="0">
                <a:latin typeface="Consolas"/>
                <a:cs typeface="Consolas"/>
              </a:rPr>
              <a:t>;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{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spc="-5" dirty="0">
                <a:latin typeface="Consolas"/>
                <a:cs typeface="Consolas"/>
              </a:rPr>
              <a:t>Cit</a:t>
            </a:r>
            <a:r>
              <a:rPr lang="en-US" sz="2150" dirty="0">
                <a:latin typeface="Consolas"/>
                <a:cs typeface="Consolas"/>
              </a:rPr>
              <a:t>y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dirty="0">
                <a:solidFill>
                  <a:srgbClr val="008000"/>
                </a:solidFill>
                <a:latin typeface="Consolas"/>
                <a:cs typeface="Consolas"/>
              </a:rPr>
              <a:t>"./</a:t>
            </a:r>
            <a:r>
              <a:rPr lang="en-US" sz="2150" dirty="0" err="1">
                <a:solidFill>
                  <a:srgbClr val="008000"/>
                </a:solidFill>
                <a:latin typeface="Consolas"/>
                <a:cs typeface="Consolas"/>
              </a:rPr>
              <a:t>city.model</a:t>
            </a:r>
            <a:r>
              <a:rPr lang="en-US"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endParaRPr lang="en-NL"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150" spc="-5" dirty="0">
                <a:solidFill>
                  <a:srgbClr val="FF0000"/>
                </a:solidFill>
                <a:latin typeface="Consolas"/>
                <a:cs typeface="Consolas"/>
              </a:rPr>
              <a:t>  @Component</a:t>
            </a:r>
            <a:r>
              <a:rPr lang="en-US" sz="2150" spc="-5" dirty="0">
                <a:latin typeface="Consolas"/>
                <a:cs typeface="Consolas"/>
              </a:rPr>
              <a:t>({</a:t>
            </a:r>
            <a:endParaRPr lang="en-US"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lang="en-US" sz="2150" dirty="0">
                <a:latin typeface="Consolas"/>
                <a:cs typeface="Consolas"/>
              </a:rPr>
              <a:t>  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2150" dirty="0">
                <a:latin typeface="Consolas"/>
                <a:cs typeface="Consolas"/>
              </a:rPr>
              <a:t>  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US"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 expor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 err="1">
                <a:latin typeface="Consolas"/>
                <a:cs typeface="Consolas"/>
              </a:rPr>
              <a:t>CityDetai</a:t>
            </a:r>
            <a:r>
              <a:rPr lang="en-US" sz="2150" dirty="0" err="1">
                <a:latin typeface="Consolas"/>
                <a:cs typeface="Consolas"/>
              </a:rPr>
              <a:t>lComponent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lang="en-US"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lang="en-US" sz="2150" b="1" spc="-5" dirty="0">
                <a:solidFill>
                  <a:srgbClr val="FF0000"/>
                </a:solidFill>
                <a:latin typeface="Consolas"/>
                <a:cs typeface="Consolas"/>
              </a:rPr>
              <a:t>   @Input(</a:t>
            </a:r>
            <a:r>
              <a:rPr lang="en-US"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city</a:t>
            </a:r>
            <a:r>
              <a:rPr lang="en-US" sz="2150" dirty="0">
                <a:latin typeface="Consolas"/>
                <a:cs typeface="Consolas"/>
              </a:rPr>
              <a:t>: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City;</a:t>
            </a:r>
            <a:endParaRPr lang="en-US"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150" dirty="0">
                <a:latin typeface="Consolas"/>
                <a:cs typeface="Consolas"/>
              </a:rPr>
              <a:t>   }</a:t>
            </a: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endParaRPr sz="215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HTML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for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4714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city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</a:pPr>
            <a:r>
              <a:rPr lang="en-US" sz="1700" dirty="0">
                <a:latin typeface="Consolas"/>
                <a:cs typeface="Consolas"/>
              </a:rPr>
              <a:t>&lt;</a:t>
            </a:r>
            <a:r>
              <a:rPr lang="en-US" sz="1700" spc="-5" dirty="0">
                <a:latin typeface="Consolas"/>
                <a:cs typeface="Consolas"/>
              </a:rPr>
              <a:t>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lang="en-US"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spc="-5" dirty="0">
                <a:latin typeface="Consolas"/>
                <a:cs typeface="Consolas"/>
              </a:rPr>
              <a:t>*</a:t>
            </a:r>
            <a:r>
              <a:rPr lang="en-US" sz="1700" spc="-5" dirty="0" err="1">
                <a:latin typeface="Consolas"/>
                <a:cs typeface="Consolas"/>
              </a:rPr>
              <a:t>ngIf</a:t>
            </a:r>
            <a:r>
              <a:rPr lang="en-US" sz="1700" spc="-5" dirty="0">
                <a:latin typeface="Consolas"/>
                <a:cs typeface="Consolas"/>
              </a:rPr>
              <a:t>=</a:t>
            </a:r>
            <a:r>
              <a:rPr lang="en-US"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b="1" spc="-5" dirty="0" err="1">
                <a:solidFill>
                  <a:srgbClr val="008000"/>
                </a:solidFill>
                <a:latin typeface="Consolas"/>
                <a:cs typeface="Consolas"/>
              </a:rPr>
              <a:t>currentCity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lang="en-US"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lang="en-US"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lang="en-US" sz="1700" spc="-5" dirty="0">
                <a:latin typeface="Consolas"/>
                <a:cs typeface="Consolas"/>
              </a:rPr>
              <a:t>=</a:t>
            </a:r>
            <a:r>
              <a:rPr lang="en-US"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currentCity</a:t>
            </a:r>
            <a:r>
              <a:rPr lang="en-US"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dirty="0">
                <a:latin typeface="Consolas"/>
                <a:cs typeface="Consolas"/>
              </a:rPr>
              <a:t>&gt;&lt;/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lang="en-US" sz="1700" dirty="0">
                <a:latin typeface="Consolas"/>
                <a:cs typeface="Consolas"/>
              </a:rPr>
              <a:t>&lt;</a:t>
            </a:r>
            <a:r>
              <a:rPr lang="en-US" sz="1700" spc="-5" dirty="0">
                <a:latin typeface="Consolas"/>
                <a:cs typeface="Consolas"/>
              </a:rPr>
              <a:t>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700" dirty="0">
                <a:latin typeface="Consolas"/>
                <a:cs typeface="Consolas"/>
              </a:rPr>
              <a:t>&lt;</a:t>
            </a:r>
            <a:r>
              <a:rPr lang="en-US" sz="1700" spc="-5" dirty="0">
                <a:latin typeface="Consolas"/>
                <a:cs typeface="Consolas"/>
              </a:rPr>
              <a:t>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8038" y="6524625"/>
            <a:ext cx="10134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8899067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lang="nl-NL" sz="2150" b="1" spc="-5" dirty="0">
                <a:solidFill>
                  <a:srgbClr val="000080"/>
                </a:solidFill>
                <a:latin typeface="Consolas"/>
                <a:cs typeface="Consolas"/>
              </a:rPr>
              <a:t>private 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lang="nl-NL" sz="2150" b="1" spc="-5" dirty="0">
                <a:solidFill>
                  <a:srgbClr val="000080"/>
                </a:solidFill>
                <a:latin typeface="Consolas"/>
                <a:cs typeface="Consolas"/>
              </a:rPr>
              <a:t>private 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lang="nl-NL" sz="2150" spc="-5" dirty="0">
                <a:latin typeface="Consolas"/>
                <a:cs typeface="Consolas"/>
              </a:rPr>
              <a:t>public </a:t>
            </a:r>
            <a:r>
              <a:rPr sz="2150" spc="-5" dirty="0" err="1">
                <a:latin typeface="Consolas"/>
                <a:cs typeface="Consolas"/>
              </a:rPr>
              <a:t>getCity</a:t>
            </a:r>
            <a:r>
              <a:rPr sz="2150" spc="-5" dirty="0">
                <a:latin typeface="Consolas"/>
                <a:cs typeface="Consolas"/>
              </a:rPr>
              <a:t>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0" y="1495425"/>
            <a:ext cx="8957945" cy="4762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Componen</a:t>
            </a:r>
            <a:r>
              <a:rPr lang="en-US" sz="1950" spc="-15" dirty="0">
                <a:latin typeface="Consolas"/>
                <a:cs typeface="Consolas"/>
              </a:rPr>
              <a:t>t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15" dirty="0">
                <a:latin typeface="Consolas"/>
                <a:cs typeface="Consolas"/>
              </a:rPr>
              <a:t>}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lang="en-US" sz="1950" spc="-2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1950" spc="-15" dirty="0">
                <a:latin typeface="Consolas"/>
                <a:cs typeface="Consolas"/>
              </a:rPr>
              <a:t>;</a:t>
            </a:r>
            <a:endParaRPr lang="en-US"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endParaRPr lang="en-US" sz="1950" spc="-2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endParaRPr lang="en-US" sz="1950" spc="-2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lang="en-US" sz="1950" spc="-20" dirty="0">
                <a:latin typeface="Consolas"/>
                <a:cs typeface="Consolas"/>
              </a:rPr>
              <a:t>@Component({</a:t>
            </a:r>
            <a:endParaRPr lang="en-US" sz="1950" dirty="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lang="en-US" sz="1950" spc="-20" dirty="0">
                <a:latin typeface="Consolas"/>
                <a:cs typeface="Consolas"/>
              </a:rPr>
              <a:t>selector</a:t>
            </a:r>
            <a:r>
              <a:rPr lang="en-US" sz="1950" spc="-15" dirty="0">
                <a:latin typeface="Consolas"/>
                <a:cs typeface="Consolas"/>
              </a:rPr>
              <a:t>: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lang="en-US"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‐detail’</a:t>
            </a:r>
            <a:r>
              <a:rPr lang="en-US" sz="1950" spc="-15" dirty="0">
                <a:latin typeface="Consolas"/>
                <a:cs typeface="Consolas"/>
              </a:rPr>
              <a:t>,</a:t>
            </a:r>
            <a:r>
              <a:rPr lang="en-US" sz="1950" spc="-5" dirty="0">
                <a:latin typeface="Times New Roman"/>
                <a:cs typeface="Times New Roman"/>
              </a:rPr>
              <a:t> </a:t>
            </a: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lang="en-US" sz="1950" spc="-20" dirty="0">
                <a:latin typeface="Consolas"/>
                <a:cs typeface="Consolas"/>
              </a:rPr>
              <a:t>template</a:t>
            </a:r>
            <a:r>
              <a:rPr lang="en-US" sz="1950" spc="-15" dirty="0">
                <a:latin typeface="Consolas"/>
                <a:cs typeface="Consolas"/>
              </a:rPr>
              <a:t>: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lang="en-US" sz="1950" dirty="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lang="en-US"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en-US"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lang="nl-NL" sz="1950" spc="-2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CityDetail</a:t>
            </a:r>
            <a:r>
              <a:rPr lang="nl-NL" sz="1950" spc="-20" dirty="0">
                <a:latin typeface="Consolas"/>
                <a:cs typeface="Consolas"/>
              </a:rPr>
              <a:t>Component</a:t>
            </a:r>
            <a:r>
              <a:rPr lang="en-NL" sz="1950" spc="-20" dirty="0">
                <a:latin typeface="Consolas"/>
                <a:cs typeface="Consolas"/>
              </a:rPr>
              <a:t>{</a:t>
            </a:r>
            <a:r>
              <a:rPr lang="en-NL" sz="1950" dirty="0">
                <a:latin typeface="Consolas"/>
                <a:cs typeface="Consolas"/>
              </a:rPr>
              <a:t> </a:t>
            </a: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18101" y="2355359"/>
            <a:ext cx="3697546" cy="56692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37074" y="252984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073" y="2959200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2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</a:t>
            </a:r>
            <a:r>
              <a:rPr lang="nl-NL" spc="15" dirty="0"/>
              <a:t> =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>
                <a:latin typeface="Verdana"/>
                <a:cs typeface="Verdana"/>
              </a:rPr>
              <a:t>See: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27620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Child-Parent</a:t>
            </a:r>
            <a:r>
              <a:rPr i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 err="1"/>
              <a:t>annotati</a:t>
            </a:r>
            <a:r>
              <a:rPr lang="nl-NL" spc="10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0" dirty="0"/>
              <a:t>Steps </a:t>
            </a:r>
            <a:r>
              <a:rPr lang="nl-NL" spc="10" dirty="0" err="1"/>
              <a:t>to</a:t>
            </a:r>
            <a:r>
              <a:rPr lang="nl-NL" spc="10" dirty="0"/>
              <a:t> take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lang="nl-NL"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lang="nl-NL" sz="1950" spc="9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</a:t>
            </a:r>
            <a:r>
              <a:rPr lang="nl-NL" sz="1950" spc="9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EventEmitte</a:t>
            </a:r>
            <a:r>
              <a:rPr sz="1950" spc="-15" dirty="0" err="1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571695"/>
          </a:xfrm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 algn="ctr">
              <a:lnSpc>
                <a:spcPts val="3229"/>
              </a:lnSpc>
            </a:pPr>
            <a:r>
              <a:rPr lang="nl-NL" spc="10" dirty="0" err="1"/>
              <a:t>Give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to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-1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r>
              <a:rPr lang="nl-NL"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 err="1">
                <a:latin typeface="Consolas"/>
                <a:cs typeface="Consolas"/>
              </a:rPr>
              <a:t>CityDetai</a:t>
            </a:r>
            <a:r>
              <a:rPr sz="1700" spc="5" dirty="0" err="1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700" spc="-5" dirty="0">
                <a:latin typeface="Consolas"/>
                <a:cs typeface="Consolas"/>
              </a:rPr>
              <a:t>public </a:t>
            </a: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5900" y="511366"/>
            <a:ext cx="1069339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Prepare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to</a:t>
            </a:r>
            <a:r>
              <a:rPr lang="nl-NL" spc="15" dirty="0"/>
              <a:t> </a:t>
            </a:r>
            <a:r>
              <a:rPr lang="nl-NL" spc="15" dirty="0" err="1"/>
              <a:t>receive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700" b="1" spc="-5" dirty="0">
                <a:solidFill>
                  <a:srgbClr val="FF0000"/>
                </a:solidFill>
                <a:latin typeface="Consolas"/>
                <a:cs typeface="Consolas"/>
              </a:rPr>
              <a:t>rating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updateRating</a:t>
            </a:r>
            <a:r>
              <a:rPr sz="1950" spc="-20" dirty="0">
                <a:latin typeface="Consolas"/>
                <a:cs typeface="Consolas"/>
              </a:rPr>
              <a:t>(rating){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lang="nl-NL" spc="10" dirty="0"/>
              <a:t>Show </a:t>
            </a: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lang="nl-NL" spc="10" dirty="0"/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  <a:r>
              <a:rPr lang="nl-NL" spc="15" dirty="0"/>
              <a:t> of </a:t>
            </a:r>
            <a:r>
              <a:rPr lang="nl-NL" spc="15" dirty="0" err="1"/>
              <a:t>the</a:t>
            </a:r>
            <a:r>
              <a:rPr lang="nl-NL" spc="15" dirty="0"/>
              <a:t> Parent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491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en-GB" spc="10" dirty="0"/>
              <a:t>Angular</a:t>
            </a:r>
            <a:r>
              <a:rPr lang="en-GB" spc="15" dirty="0"/>
              <a:t>-app =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Tree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of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0" dirty="0"/>
              <a:t>components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6987908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lang="nl-NL" sz="1950" spc="-15" dirty="0">
                <a:latin typeface="Verdana"/>
                <a:cs typeface="Verdana"/>
              </a:rPr>
              <a:t>Steps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create</a:t>
            </a:r>
            <a:r>
              <a:rPr lang="nl-NL" sz="1950" spc="-15" dirty="0">
                <a:latin typeface="Verdana"/>
                <a:cs typeface="Verdana"/>
              </a:rPr>
              <a:t> Multiple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190" dirty="0" err="1">
                <a:latin typeface="Times New Roman"/>
                <a:cs typeface="Times New Roman"/>
              </a:rPr>
              <a:t>child</a:t>
            </a:r>
            <a:r>
              <a:rPr lang="nl-NL"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Create</a:t>
            </a:r>
            <a:r>
              <a:rPr lang="nl-NL" sz="1600" spc="-15" dirty="0">
                <a:latin typeface="Verdana"/>
                <a:cs typeface="Verdana"/>
              </a:rPr>
              <a:t> a separate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i="1" spc="-15" dirty="0" err="1">
                <a:latin typeface="Verdana"/>
                <a:cs typeface="Verdana"/>
              </a:rPr>
              <a:t>app.module.ts</a:t>
            </a:r>
            <a:endParaRPr sz="1600" i="1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Add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Verdana"/>
                <a:cs typeface="Verdana"/>
              </a:rPr>
              <a:t>of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lang="nl-NL" sz="1950" spc="-20" dirty="0" err="1">
                <a:solidFill>
                  <a:srgbClr val="FF0000"/>
                </a:solidFill>
                <a:latin typeface="Verdana"/>
                <a:cs typeface="Verdana"/>
              </a:rPr>
              <a:t>Repeat</a:t>
            </a:r>
            <a:r>
              <a:rPr lang="nl-NL" sz="1950" spc="-20" dirty="0">
                <a:latin typeface="Verdana"/>
                <a:cs typeface="Verdana"/>
              </a:rPr>
              <a:t> these steps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all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other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child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544" y="532010"/>
            <a:ext cx="27851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0" dirty="0">
                <a:latin typeface="Verdana"/>
                <a:cs typeface="Verdana"/>
              </a:rPr>
              <a:t>Summary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pPr algn="ctr"/>
            <a:r>
              <a:rPr lang="nl-NL" sz="3200" dirty="0"/>
              <a:t>Parent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Communicati</a:t>
            </a:r>
            <a:r>
              <a:rPr lang="nl-NL" spc="15" dirty="0"/>
              <a:t>on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 err="1"/>
              <a:t>sibl</a:t>
            </a:r>
            <a:r>
              <a:rPr lang="nl-NL" spc="5" dirty="0" err="1"/>
              <a:t>ings</a:t>
            </a:r>
            <a:endParaRPr spc="5" dirty="0"/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73989642-EF56-1D4F-9E74-C321A6F190FD}"/>
              </a:ext>
            </a:extLst>
          </p:cNvPr>
          <p:cNvSpPr/>
          <p:nvPr/>
        </p:nvSpPr>
        <p:spPr>
          <a:xfrm>
            <a:off x="7107941" y="619502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2F800335-F651-5846-B1B6-72942E0E72B5}"/>
              </a:ext>
            </a:extLst>
          </p:cNvPr>
          <p:cNvSpPr/>
          <p:nvPr/>
        </p:nvSpPr>
        <p:spPr>
          <a:xfrm>
            <a:off x="7063363" y="5292436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504825"/>
            <a:ext cx="906350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spc="20" dirty="0"/>
              <a:t>P</a:t>
            </a:r>
            <a:r>
              <a:rPr spc="10" dirty="0"/>
              <a:t>ub/Sub-</a:t>
            </a:r>
            <a:r>
              <a:rPr spc="10" dirty="0" err="1"/>
              <a:t>systee</a:t>
            </a:r>
            <a:r>
              <a:rPr spc="25" dirty="0" err="1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8900" y="1647825"/>
            <a:ext cx="10081655" cy="3497027"/>
          </a:xfrm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 algn="ctr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lang="nl-NL" sz="5800" spc="-5" dirty="0" err="1">
                <a:latin typeface="Arial"/>
                <a:cs typeface="Arial"/>
              </a:rPr>
              <a:t>use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lang="nl-NL" sz="5800" spc="-5" dirty="0" err="1">
                <a:latin typeface="Arial"/>
                <a:cs typeface="Arial"/>
              </a:rPr>
              <a:t>an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716350"/>
          </a:xfrm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 algn="ctr">
              <a:lnSpc>
                <a:spcPct val="100000"/>
              </a:lnSpc>
            </a:pPr>
            <a:r>
              <a:rPr lang="nl-NL" spc="10" dirty="0"/>
              <a:t>Subject = </a:t>
            </a:r>
            <a:r>
              <a:rPr lang="nl-NL" spc="10" dirty="0" err="1"/>
              <a:t>Eventbus</a:t>
            </a:r>
            <a:r>
              <a:rPr lang="nl-NL" spc="10" dirty="0"/>
              <a:t> = queue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FEA7B-DD5B-F347-9222-D40161A3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1997075"/>
            <a:ext cx="4686300" cy="35687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C7F611-5104-734E-AC66-16CA3362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61CC0AB-B1BA-B44F-B808-2EEB2F95B031}"/>
              </a:ext>
            </a:extLst>
          </p:cNvPr>
          <p:cNvSpPr txBox="1">
            <a:spLocks/>
          </p:cNvSpPr>
          <p:nvPr/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64184" algn="ctr"/>
            <a:r>
              <a:rPr lang="nl-NL" kern="0" spc="15"/>
              <a:t>Use Subject</a:t>
            </a:r>
            <a:endParaRPr lang="nl-NL" kern="0" spc="15" dirty="0"/>
          </a:p>
        </p:txBody>
      </p:sp>
    </p:spTree>
    <p:extLst>
      <p:ext uri="{BB962C8B-B14F-4D97-AF65-F5344CB8AC3E}">
        <p14:creationId xmlns:p14="http://schemas.microsoft.com/office/powerpoint/2010/main" val="2687780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Subject</a:t>
            </a:r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745" y="1654272"/>
            <a:ext cx="9469909" cy="192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 algn="ctr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Subject(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GB" b="1" spc="-6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35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Observabl</a:t>
            </a:r>
            <a:r>
              <a:rPr lang="en-GB" b="1" i="1" spc="-20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GB" b="1" i="1" spc="-6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i="1" spc="-15" dirty="0">
                <a:solidFill>
                  <a:srgbClr val="C00000"/>
                </a:solidFill>
              </a:rPr>
              <a:t>and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Observer</a:t>
            </a:r>
            <a:endParaRPr lang="en-GB" b="1" i="1" spc="-15" dirty="0">
              <a:solidFill>
                <a:srgbClr val="C00000"/>
              </a:solidFill>
            </a:endParaRPr>
          </a:p>
          <a:p>
            <a:pPr marL="819785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endParaRPr lang="en-GB" b="1" spc="-15" dirty="0">
              <a:solidFill>
                <a:srgbClr val="C00000"/>
              </a:solidFill>
            </a:endParaRP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275951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945" y="1655796"/>
            <a:ext cx="9878455" cy="1675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P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ublicati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</a:t>
            </a:r>
            <a:r>
              <a:rPr sz="2600" spc="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sz="2600" spc="2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‘Publish’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ubscribe</a:t>
            </a:r>
            <a:r>
              <a:rPr sz="2600" spc="-4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8941815" cy="4827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7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order.service.ts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-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rxjs</a:t>
            </a:r>
            <a:r>
              <a:rPr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/Subject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{Injectable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@angular/core</a:t>
            </a:r>
            <a:r>
              <a:rPr lang="nl-NL" sz="1700" spc="-1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{City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../model/</a:t>
            </a:r>
            <a:r>
              <a:rPr sz="1700" spc="-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city.model</a:t>
            </a:r>
            <a:r>
              <a:rPr lang="nl-NL" sz="1700" spc="-1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@Injectable()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OrderServic</a:t>
            </a:r>
            <a:r>
              <a:rPr sz="17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lang="en-NL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nl-NL"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tream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NL"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&lt;City&gt;;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>
              <a:lnSpc>
                <a:spcPct val="100000"/>
              </a:lnSpc>
            </a:pPr>
            <a:r>
              <a:rPr lang="nl-NL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lang="nl-NL"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l-NL"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trea</a:t>
            </a:r>
            <a:r>
              <a:rPr sz="17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&lt;City&gt;();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878455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</a:t>
            </a:r>
            <a:r>
              <a:rPr spc="10" dirty="0" err="1"/>
              <a:t>bo</a:t>
            </a:r>
            <a:r>
              <a:rPr lang="nl-NL" spc="10" dirty="0"/>
              <a:t>ok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</a:t>
            </a:r>
            <a:r>
              <a:rPr lang="nl-NL" spc="10" dirty="0"/>
              <a:t>ow</a:t>
            </a:r>
            <a:r>
              <a:rPr spc="10" dirty="0"/>
              <a:t>’-</a:t>
            </a:r>
            <a:r>
              <a:rPr lang="nl-NL" spc="10" dirty="0"/>
              <a:t> button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8" y="1513813"/>
            <a:ext cx="9301982" cy="537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nl-NL" sz="1700" dirty="0">
                <a:solidFill>
                  <a:srgbClr val="008000"/>
                </a:solidFill>
                <a:latin typeface="Consolas"/>
                <a:cs typeface="Consolas"/>
              </a:rPr>
              <a:t>   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endParaRPr lang="nl-NL" sz="1700" spc="-5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(city)"&gt;Bo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ow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nl-NL" sz="1700" b="1" spc="-5" dirty="0">
                <a:latin typeface="Consolas"/>
                <a:cs typeface="Consolas"/>
              </a:rPr>
              <a:t>public</a:t>
            </a:r>
            <a:r>
              <a:rPr lang="nl-NL" sz="17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latin typeface="Consolas"/>
                <a:cs typeface="Consolas"/>
              </a:rPr>
              <a:t>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700" b="1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tream.next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(city);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r>
              <a:rPr lang="nl-NL" sz="1700" spc="5" dirty="0">
                <a:latin typeface="Consolas"/>
                <a:cs typeface="Consolas"/>
              </a:rPr>
              <a:t> 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 err="1">
                <a:latin typeface="Consolas"/>
                <a:cs typeface="Consolas"/>
              </a:rPr>
              <a:t>CityOrder</a:t>
            </a:r>
            <a:r>
              <a:rPr sz="1500" b="1" dirty="0" err="1">
                <a:latin typeface="Consolas"/>
                <a:cs typeface="Consolas"/>
              </a:rPr>
              <a:t>s</a:t>
            </a:r>
            <a:r>
              <a:rPr lang="nl-NL" sz="1500" b="1" dirty="0">
                <a:latin typeface="Consolas"/>
                <a:cs typeface="Consolas"/>
              </a:rPr>
              <a:t>Component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500" spc="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tream</a:t>
            </a:r>
            <a:endParaRPr sz="15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3917310" y="4159191"/>
            <a:ext cx="2284111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992747" y="4159191"/>
            <a:ext cx="2678238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331866" y="3741803"/>
            <a:ext cx="2846506" cy="417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7339" y="1571625"/>
            <a:ext cx="8957945" cy="446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Componen</a:t>
            </a:r>
            <a:r>
              <a:rPr lang="en-US" sz="1950" spc="-15" dirty="0">
                <a:latin typeface="Consolas"/>
                <a:cs typeface="Consolas"/>
              </a:rPr>
              <a:t>t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15" dirty="0">
                <a:latin typeface="Consolas"/>
                <a:cs typeface="Consolas"/>
              </a:rPr>
              <a:t>}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lang="en-US"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950" spc="-15" dirty="0">
                <a:latin typeface="Consolas"/>
                <a:cs typeface="Consolas"/>
              </a:rPr>
              <a:t>;</a:t>
            </a:r>
            <a:endParaRPr lang="en-US" sz="1950" spc="-2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endParaRPr lang="en-US" sz="1950" spc="-2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lang="en-US" sz="1950" spc="-20" dirty="0">
                <a:latin typeface="Consolas"/>
                <a:cs typeface="Consolas"/>
              </a:rPr>
              <a:t>@Component({</a:t>
            </a:r>
            <a:endParaRPr lang="en-US" sz="1950" dirty="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lang="en-US" sz="1950" spc="-20" dirty="0">
                <a:latin typeface="Consolas"/>
                <a:cs typeface="Consolas"/>
              </a:rPr>
              <a:t>selector</a:t>
            </a:r>
            <a:r>
              <a:rPr lang="en-US" sz="1950" spc="-15" dirty="0">
                <a:latin typeface="Consolas"/>
                <a:cs typeface="Consolas"/>
              </a:rPr>
              <a:t>: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lang="en-US"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‐detail’</a:t>
            </a:r>
            <a:r>
              <a:rPr lang="en-US" sz="1950" spc="-15" dirty="0">
                <a:latin typeface="Consolas"/>
                <a:cs typeface="Consolas"/>
              </a:rPr>
              <a:t>,</a:t>
            </a: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lang="en-US" sz="1950" spc="-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template</a:t>
            </a:r>
            <a:r>
              <a:rPr lang="en-US" sz="1950" spc="-15" dirty="0">
                <a:latin typeface="Consolas"/>
                <a:cs typeface="Consolas"/>
              </a:rPr>
              <a:t>: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lang="en-US" sz="1950" dirty="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lang="en-US"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en-US"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lang="nl-NL" sz="1950" spc="-2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CityDetail</a:t>
            </a:r>
            <a:r>
              <a:rPr lang="nl-NL" sz="1950" spc="-20" dirty="0">
                <a:latin typeface="Consolas"/>
                <a:cs typeface="Consolas"/>
              </a:rPr>
              <a:t>Component </a:t>
            </a:r>
            <a:r>
              <a:rPr sz="1950" spc="-20" dirty="0">
                <a:latin typeface="Consolas"/>
                <a:cs typeface="Consolas"/>
              </a:rPr>
              <a:t>{</a:t>
            </a:r>
            <a:r>
              <a:rPr lang="nl-NL" sz="1950" spc="-20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7300" y="228488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1393" y="247179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1" y="259583"/>
            <a:ext cx="10063814" cy="1068754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Define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15" dirty="0" err="1"/>
              <a:t>app.module.ts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./</a:t>
            </a:r>
            <a:r>
              <a:rPr sz="1700" spc="-5" dirty="0" err="1">
                <a:solidFill>
                  <a:srgbClr val="008000"/>
                </a:solidFill>
                <a:latin typeface="Consolas"/>
                <a:cs typeface="Consolas"/>
              </a:rPr>
              <a:t>city.detail</a:t>
            </a:r>
            <a:r>
              <a:rPr lang="nl-NL"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490931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-5" dirty="0">
                <a:latin typeface="Consolas"/>
                <a:cs typeface="Consolas"/>
              </a:rPr>
              <a:t>[…,</a:t>
            </a:r>
            <a:r>
              <a:rPr sz="1700" spc="-5" dirty="0" err="1">
                <a:latin typeface="Consolas"/>
                <a:cs typeface="Consolas"/>
              </a:rPr>
              <a:t>CityDetail</a:t>
            </a:r>
            <a:r>
              <a:rPr lang="nl-NL" sz="1700" spc="-5" dirty="0">
                <a:latin typeface="Consolas"/>
                <a:cs typeface="Consolas"/>
              </a:rPr>
              <a:t>Component</a:t>
            </a:r>
            <a:r>
              <a:rPr sz="1700" spc="-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lang="nl-NL"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0" y="3248025"/>
            <a:ext cx="403860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700" i="1" spc="-5" dirty="0">
                <a:solidFill>
                  <a:srgbClr val="46C249"/>
                </a:solidFill>
                <a:latin typeface="Consolas"/>
                <a:cs typeface="Consolas"/>
              </a:rPr>
              <a:t>// </a:t>
            </a:r>
            <a:r>
              <a:rPr sz="1700" i="1" spc="-5" dirty="0" err="1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 err="1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88" y="4320588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9583"/>
            <a:ext cx="10363199" cy="156119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Add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20" dirty="0"/>
              <a:t>HTM</a:t>
            </a:r>
            <a:r>
              <a:rPr lang="nl-NL" sz="2800" spc="-10" dirty="0"/>
              <a:t>L</a:t>
            </a:r>
            <a:r>
              <a:rPr lang="nl-NL" sz="2800" spc="175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of </a:t>
            </a:r>
            <a:r>
              <a:rPr lang="nl-NL" sz="2800" spc="-15" dirty="0" err="1"/>
              <a:t>the</a:t>
            </a:r>
            <a:r>
              <a:rPr lang="nl-NL" sz="2800" spc="155" dirty="0">
                <a:latin typeface="Times New Roman"/>
                <a:cs typeface="Times New Roman"/>
              </a:rPr>
              <a:t> </a:t>
            </a:r>
            <a:r>
              <a:rPr lang="nl-NL" sz="3200" spc="10" dirty="0" err="1">
                <a:latin typeface="Courier New"/>
                <a:cs typeface="Courier New"/>
              </a:rPr>
              <a:t>parent</a:t>
            </a:r>
            <a:r>
              <a:rPr lang="nl-NL" sz="2800" spc="-15" dirty="0"/>
              <a:t>-component</a:t>
            </a:r>
            <a:br>
              <a:rPr lang="nl-NL" sz="2800" dirty="0"/>
            </a:b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198897" y="1952625"/>
            <a:ext cx="4492625" cy="317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tabLst>
                <a:tab pos="1095375" algn="l"/>
              </a:tabLst>
            </a:pPr>
            <a:endParaRPr lang="nl-NL" sz="1950" spc="-2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1928</Words>
  <Application>Microsoft Macintosh PowerPoint</Application>
  <PresentationFormat>Custom</PresentationFormat>
  <Paragraphs>351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Helvetica Neue</vt:lpstr>
      <vt:lpstr>Times New Roman</vt:lpstr>
      <vt:lpstr>Verdana</vt:lpstr>
      <vt:lpstr>Wingdings</vt:lpstr>
      <vt:lpstr>Office Theme</vt:lpstr>
      <vt:lpstr>PowerPoint Presentation</vt:lpstr>
      <vt:lpstr>Angular-app = Tree of components</vt:lpstr>
      <vt:lpstr>Angular-app =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Create a separate City-detail component</vt:lpstr>
      <vt:lpstr>2. Define this component in the app.module.ts </vt:lpstr>
      <vt:lpstr>3. Add this component in the HTML of the parent-component </vt:lpstr>
      <vt:lpstr>4. Result</vt:lpstr>
      <vt:lpstr>Checkpoint</vt:lpstr>
      <vt:lpstr>PowerPoint Presentation</vt:lpstr>
      <vt:lpstr>Data flow between components</vt:lpstr>
      <vt:lpstr>PowerPoint Presentation</vt:lpstr>
      <vt:lpstr>Parent-Child flow: use annotation @Input()</vt:lpstr>
      <vt:lpstr>Use @Input() in ChildComponent</vt:lpstr>
      <vt:lpstr>Change the Parent HTML for @Input</vt:lpstr>
      <vt:lpstr>Change the Parent Component Class</vt:lpstr>
      <vt:lpstr>1. Create a separate City-detail component</vt:lpstr>
      <vt:lpstr>Result</vt:lpstr>
      <vt:lpstr>Checkpoint</vt:lpstr>
      <vt:lpstr>PowerPoint Presentation</vt:lpstr>
      <vt:lpstr>Child-Parent flow: use annotation @Output()</vt:lpstr>
      <vt:lpstr>PowerPoint Presentation</vt:lpstr>
      <vt:lpstr>Steps to take</vt:lpstr>
      <vt:lpstr>Give rating to Cities</vt:lpstr>
      <vt:lpstr>Prepare Parent Component to receive custom event</vt:lpstr>
      <vt:lpstr>Show Rating in the HTML of the Parent </vt:lpstr>
      <vt:lpstr>Result</vt:lpstr>
      <vt:lpstr>PowerPoint Presentation</vt:lpstr>
      <vt:lpstr>Checkpoint</vt:lpstr>
      <vt:lpstr>Communication between siblings</vt:lpstr>
      <vt:lpstr>Use Pub/Sub-systeem with Observables</vt:lpstr>
      <vt:lpstr>Subject = Eventbus = queue</vt:lpstr>
      <vt:lpstr>PowerPoint Presentation</vt:lpstr>
      <vt:lpstr>Use Subject</vt:lpstr>
      <vt:lpstr>PowerPoint Presentation</vt:lpstr>
      <vt:lpstr>PubSub-service maken</vt:lpstr>
      <vt:lpstr>1. OrderService</vt:lpstr>
      <vt:lpstr>2. Producer component (‘book now’- button)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50</cp:revision>
  <dcterms:created xsi:type="dcterms:W3CDTF">2019-02-17T16:59:04Z</dcterms:created>
  <dcterms:modified xsi:type="dcterms:W3CDTF">2022-01-08T19:50:43Z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