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30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6" r:id="rId35"/>
    <p:sldId id="304" r:id="rId3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1"/>
    <p:restoredTop sz="89249"/>
  </p:normalViewPr>
  <p:slideViewPr>
    <p:cSldViewPr>
      <p:cViewPr varScale="1">
        <p:scale>
          <a:sx n="124" d="100"/>
          <a:sy n="124" d="100"/>
        </p:scale>
        <p:origin x="200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1/10/22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1/10/22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1/10/22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7010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lang="nl-NL" sz="2600" spc="-20" dirty="0" err="1"/>
              <a:t>Create</a:t>
            </a:r>
            <a:r>
              <a:rPr lang="nl-NL" sz="2600" spc="-20" dirty="0"/>
              <a:t> new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</a:t>
            </a:r>
            <a:r>
              <a:rPr lang="nl-NL" sz="2600" spc="-25" dirty="0"/>
              <a:t> </a:t>
            </a:r>
            <a:r>
              <a:rPr lang="nl-NL" sz="2600" spc="-25" dirty="0" err="1"/>
              <a:t>and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</a:t>
            </a:r>
            <a:r>
              <a:rPr lang="nl-NL" sz="2600" spc="-20" dirty="0"/>
              <a:t> </a:t>
            </a:r>
            <a:r>
              <a:rPr lang="nl-NL" sz="2600" spc="-20" dirty="0" err="1"/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</a:t>
            </a:r>
            <a:r>
              <a:rPr lang="nl-NL" spc="15" dirty="0"/>
              <a:t> </a:t>
            </a:r>
            <a:r>
              <a:rPr lang="nl-NL" spc="15" dirty="0" err="1"/>
              <a:t>it</a:t>
            </a:r>
            <a:r>
              <a:rPr lang="nl-NL" spc="15" dirty="0"/>
              <a:t>!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 err="1"/>
              <a:t>Create</a:t>
            </a:r>
            <a:r>
              <a:rPr lang="nl-NL" spc="15" dirty="0"/>
              <a:t> </a:t>
            </a:r>
            <a:r>
              <a:rPr spc="15" dirty="0" err="1"/>
              <a:t>Dynami</a:t>
            </a:r>
            <a:r>
              <a:rPr lang="nl-NL"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detailpag</a:t>
            </a: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sz="20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L"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marR="5080">
              <a:lnSpc>
                <a:spcPct val="149500"/>
              </a:lnSpc>
            </a:pPr>
            <a:r>
              <a:rPr lang="nl-NL"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sz="200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sz="2000" b="1" spc="-2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/cities/</a:t>
            </a:r>
            <a:r>
              <a:rPr sz="2000" b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215"/>
              </a:spcBef>
            </a:pPr>
            <a:r>
              <a:rPr lang="nl-NL" sz="2400" b="1" u="sng" spc="-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sz="2400" b="1" u="sng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sz="2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lang="nl-NL" sz="2150" dirty="0">
                <a:latin typeface="Verdana"/>
                <a:cs typeface="Verdana"/>
              </a:rPr>
              <a:t>Change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pag</a:t>
            </a:r>
            <a:r>
              <a:rPr lang="nl-NL" sz="2150" spc="-5" dirty="0">
                <a:latin typeface="Verdana"/>
                <a:cs typeface="Verdana"/>
              </a:rPr>
              <a:t>e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Add detail component to 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lang="en-GB" sz="2150" dirty="0">
                <a:latin typeface="Verdana"/>
                <a:cs typeface="Verdana"/>
              </a:rPr>
              <a:t>Write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lang="nl-NL" sz="2150" dirty="0">
                <a:latin typeface="Verdana"/>
                <a:cs typeface="Verdana"/>
              </a:rPr>
              <a:t>as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NL"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with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a</a:t>
            </a:r>
            <a:r>
              <a:rPr spc="15" dirty="0" err="1"/>
              <a:t>pp.routes.ts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9176346" cy="463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1000"/>
              </a:lnSpc>
            </a:pP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CityDetailComponen</a:t>
            </a:r>
            <a:r>
              <a:rPr lang="en-US" sz="1500" dirty="0" err="1">
                <a:latin typeface="Consolas"/>
                <a:cs typeface="Consolas"/>
              </a:rPr>
              <a:t>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OnInit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OnDestro</a:t>
            </a:r>
            <a:r>
              <a:rPr lang="en-US" sz="1500" dirty="0" err="1">
                <a:latin typeface="Consolas"/>
                <a:cs typeface="Consolas"/>
              </a:rPr>
              <a:t>y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id: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 err="1">
                <a:latin typeface="Consolas"/>
                <a:cs typeface="Consolas"/>
              </a:rPr>
              <a:t>currentCity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City;</a:t>
            </a:r>
            <a:endParaRPr lang="en-US"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{}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ngOnInit</a:t>
            </a:r>
            <a:r>
              <a:rPr lang="en-US" sz="1500" dirty="0">
                <a:latin typeface="Consolas"/>
                <a:cs typeface="Consolas"/>
              </a:rPr>
              <a:t>()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lang="en-US" sz="15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lang="en-US"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spc="5" dirty="0" err="1">
                <a:latin typeface="Consolas"/>
                <a:cs typeface="Consolas"/>
              </a:rPr>
              <a:t>.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lang="en-US" sz="1500" spc="5" dirty="0" err="1">
                <a:latin typeface="Consolas"/>
                <a:cs typeface="Consolas"/>
              </a:rPr>
              <a:t>.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lang="en-US"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>
                <a:latin typeface="Consolas"/>
                <a:cs typeface="Consolas"/>
              </a:rPr>
              <a:t>.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lang="en-US" sz="1500" spc="5" dirty="0">
                <a:latin typeface="Consolas"/>
                <a:cs typeface="Consolas"/>
              </a:rPr>
              <a:t>((id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=</a:t>
            </a:r>
            <a:r>
              <a:rPr lang="en-US" sz="1500" dirty="0">
                <a:latin typeface="Consolas"/>
                <a:cs typeface="Consolas"/>
              </a:rPr>
              <a:t>&gt;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lang="en-US"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lang="en-US"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spc="5" dirty="0" err="1">
                <a:latin typeface="Consolas"/>
                <a:cs typeface="Consolas"/>
              </a:rPr>
              <a:t>.i</a:t>
            </a:r>
            <a:r>
              <a:rPr lang="en-US" sz="1500" dirty="0" err="1">
                <a:latin typeface="Consolas"/>
                <a:cs typeface="Consolas"/>
              </a:rPr>
              <a:t>d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id;</a:t>
            </a:r>
            <a:endParaRPr lang="en-US"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>
                <a:latin typeface="Consolas"/>
                <a:cs typeface="Consolas"/>
              </a:rPr>
              <a:t>});</a:t>
            </a:r>
            <a:endParaRPr lang="en-US"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ts val="3229"/>
              </a:lnSpc>
            </a:pPr>
            <a:r>
              <a:rPr spc="10" dirty="0"/>
              <a:t>2</a:t>
            </a:r>
            <a:r>
              <a:rPr lang="nl-NL" spc="10" dirty="0"/>
              <a:t>a</a:t>
            </a:r>
            <a:r>
              <a:rPr spc="10" dirty="0"/>
              <a:t>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99026"/>
              </p:ext>
            </p:extLst>
          </p:nvPr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500" b="1" spc="5" dirty="0">
                          <a:latin typeface="Consolas"/>
                          <a:cs typeface="Consolas"/>
                        </a:rPr>
                        <a:t>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DetailComponent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unsubscribe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2</a:t>
            </a:r>
            <a:r>
              <a:rPr lang="nl-NL" spc="15" dirty="0"/>
              <a:t>b</a:t>
            </a:r>
            <a:r>
              <a:rPr spc="15" dirty="0"/>
              <a:t>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</a:t>
            </a:r>
            <a:r>
              <a:rPr spc="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2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odule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.ts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 dirty="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3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Arial"/>
                <a:cs typeface="Arial"/>
              </a:rPr>
              <a:t>is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 err="1">
                <a:latin typeface="Arial"/>
                <a:cs typeface="Arial"/>
              </a:rPr>
              <a:t>dynami</a:t>
            </a:r>
            <a:r>
              <a:rPr lang="nl-NL" sz="2150" spc="-5" dirty="0" err="1">
                <a:latin typeface="Arial"/>
                <a:cs typeface="Arial"/>
              </a:rPr>
              <a:t>cly</a:t>
            </a:r>
            <a:r>
              <a:rPr lang="nl-NL" sz="2150" spc="-5" dirty="0">
                <a:latin typeface="Arial"/>
                <a:cs typeface="Arial"/>
              </a:rPr>
              <a:t> </a:t>
            </a:r>
            <a:r>
              <a:rPr lang="nl-NL" sz="2150" spc="-5" dirty="0" err="1">
                <a:latin typeface="Arial"/>
                <a:cs typeface="Arial"/>
              </a:rPr>
              <a:t>filled</a:t>
            </a:r>
            <a:r>
              <a:rPr lang="en-NL"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</a:t>
            </a:r>
            <a:r>
              <a:rPr lang="nl-NL" sz="2150" spc="-5" dirty="0">
                <a:latin typeface="Arial"/>
                <a:cs typeface="Arial"/>
              </a:rPr>
              <a:t>ia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Change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spc="2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(‘Master</a:t>
            </a:r>
            <a:r>
              <a:rPr spc="2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221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70" dirty="0" err="1">
                <a:latin typeface="Verdana"/>
                <a:cs typeface="Verdana"/>
              </a:rPr>
              <a:t>Enable</a:t>
            </a:r>
            <a:r>
              <a:rPr lang="nl-NL" sz="1950" spc="-70" dirty="0">
                <a:latin typeface="Verdana"/>
                <a:cs typeface="Verdana"/>
              </a:rPr>
              <a:t> </a:t>
            </a:r>
            <a:r>
              <a:rPr sz="1950" spc="-70" dirty="0" err="1">
                <a:latin typeface="Verdana"/>
                <a:cs typeface="Verdana"/>
              </a:rPr>
              <a:t>R</a:t>
            </a:r>
            <a:r>
              <a:rPr sz="1950" spc="-15" dirty="0" err="1">
                <a:latin typeface="Verdana"/>
                <a:cs typeface="Verdana"/>
              </a:rPr>
              <a:t>oute</a:t>
            </a:r>
            <a:r>
              <a:rPr sz="1950" spc="-65" dirty="0" err="1">
                <a:latin typeface="Verdana"/>
                <a:cs typeface="Verdana"/>
              </a:rPr>
              <a:t>P</a:t>
            </a:r>
            <a:r>
              <a:rPr sz="1950" spc="-15" dirty="0" err="1">
                <a:latin typeface="Verdana"/>
                <a:cs typeface="Verdana"/>
              </a:rPr>
              <a:t>a</a:t>
            </a:r>
            <a:r>
              <a:rPr sz="1950" spc="-55" dirty="0" err="1">
                <a:latin typeface="Verdana"/>
                <a:cs typeface="Verdana"/>
              </a:rPr>
              <a:t>r</a:t>
            </a:r>
            <a:r>
              <a:rPr sz="1950" spc="-20" dirty="0" err="1">
                <a:latin typeface="Verdana"/>
                <a:cs typeface="Verdana"/>
              </a:rPr>
              <a:t>a</a:t>
            </a:r>
            <a:r>
              <a:rPr sz="1950" spc="-15" dirty="0" err="1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with</a:t>
            </a:r>
            <a:r>
              <a:rPr sz="1950" spc="-25" dirty="0">
                <a:latin typeface="Courier New"/>
                <a:cs typeface="Courier New"/>
              </a:rPr>
              <a:t>:</a:t>
            </a:r>
            <a:r>
              <a:rPr sz="1950" spc="-25" dirty="0" err="1">
                <a:latin typeface="Courier New"/>
                <a:cs typeface="Courier New"/>
              </a:rPr>
              <a:t>parameterNam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Inject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sz="1950" spc="-25" dirty="0" err="1">
                <a:latin typeface="Courier New"/>
                <a:cs typeface="Courier New"/>
              </a:rPr>
              <a:t>ActivatedRout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GB" sz="1950" spc="-25" dirty="0" err="1">
                <a:latin typeface="Courier New"/>
                <a:cs typeface="Courier New"/>
              </a:rPr>
              <a:t>ActivatedRout</a:t>
            </a:r>
            <a:r>
              <a:rPr lang="en-GB" sz="1950" spc="-15" dirty="0" err="1">
                <a:latin typeface="Courier New"/>
                <a:cs typeface="Courier New"/>
              </a:rPr>
              <a:t>e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propert</a:t>
            </a:r>
            <a:r>
              <a:rPr sz="1950" spc="-15" dirty="0" err="1">
                <a:latin typeface="Verdana"/>
                <a:cs typeface="Verdana"/>
              </a:rPr>
              <a:t>y</a:t>
            </a:r>
            <a:r>
              <a:rPr sz="1950" spc="-20" dirty="0" err="1">
                <a:latin typeface="Courier New"/>
                <a:cs typeface="Courier New"/>
              </a:rPr>
              <a:t>.param</a:t>
            </a:r>
            <a:r>
              <a:rPr sz="1950" spc="-15" dirty="0" err="1">
                <a:latin typeface="Courier New"/>
                <a:cs typeface="Courier New"/>
              </a:rPr>
              <a:t>s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/>
              <a:t>ADVANCED: array of </a:t>
            </a:r>
            <a:r>
              <a:rPr spc="10" dirty="0"/>
              <a:t>param</a:t>
            </a:r>
            <a:r>
              <a:rPr lang="nl-NL" spc="10" dirty="0"/>
              <a:t>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9261741" cy="12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[routerLink]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ameters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gematche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 a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1950" spc="2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product/ite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20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this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sz="1950" spc="-15" dirty="0" err="1">
                <a:latin typeface="Verdana"/>
                <a:cs typeface="Verdana"/>
              </a:rPr>
              <a:t>cityService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switchMap</a:t>
            </a:r>
            <a:r>
              <a:rPr sz="1700" spc="-5" dirty="0">
                <a:latin typeface="Consolas"/>
                <a:cs typeface="Consolas"/>
              </a:rPr>
              <a:t>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 dirty="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Example</a:t>
            </a:r>
            <a:r>
              <a:rPr lang="nl-NL"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solidFill>
                  <a:srgbClr val="C00000"/>
                </a:solidFill>
                <a:latin typeface="Verdana"/>
                <a:cs typeface="Verdana"/>
              </a:rPr>
              <a:t>Pipes are</a:t>
            </a:r>
            <a:r>
              <a:rPr lang="en-US" sz="2350" spc="10" dirty="0">
                <a:solidFill>
                  <a:srgbClr val="C00000"/>
                </a:solidFill>
              </a:rPr>
              <a:t> filters</a:t>
            </a:r>
            <a:endParaRPr lang="en-US" sz="2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" y="473382"/>
            <a:ext cx="10281924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z="2750" b="1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sz="2750" b="1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nl-NL"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nl-NL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/routes</a:t>
            </a:r>
            <a:r>
              <a:rPr sz="1950" b="1" spc="1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{Pipe,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name: 'filter’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(value: any[],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any[]) {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999491" cy="4739759"/>
          </a:xfrm>
        </p:spPr>
        <p:txBody>
          <a:bodyPr/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{Pipe,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@Pipe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name: ‘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FilterPipe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any[],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any[]) {</a:t>
            </a: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const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searchFilter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((item) =&gt;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item.name.toLowerCase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startsWith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searchFilter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return;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Usage in Template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700" y="2257425"/>
            <a:ext cx="8895474" cy="2215991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class="form-control-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type="text"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placeholder="filter cities..."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filterCity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&lt;li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="let city of cities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Myfilter:filterCity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class="list-group-item"&gt;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3730" y="1712853"/>
            <a:ext cx="9772169" cy="6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routing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r>
              <a:rPr lang="nl-NL" spc="10" dirty="0"/>
              <a:t>1. </a:t>
            </a:r>
            <a:r>
              <a:rPr lang="nl-NL" spc="10" dirty="0" err="1"/>
              <a:t>Add</a:t>
            </a:r>
            <a:r>
              <a:rPr lang="nl-NL" spc="10" dirty="0"/>
              <a:t> Base </a:t>
            </a:r>
            <a:r>
              <a:rPr lang="nl-NL" spc="10" dirty="0" err="1"/>
              <a:t>Href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41300" y="1712853"/>
            <a:ext cx="10134599" cy="4438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</a:t>
            </a:r>
            <a:r>
              <a:rPr sz="345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nl-NL"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sz="3450" spc="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34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&lt;base	</a:t>
            </a:r>
            <a:r>
              <a:rPr sz="345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="/"&gt;</a:t>
            </a:r>
            <a:endParaRPr lang="nl-NL"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endParaRPr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endParaRPr lang="nl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more routes per module. </a:t>
            </a: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every component can define his own </a:t>
            </a:r>
            <a:r>
              <a:rPr lang="en-GB" sz="260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ChildRoutes</a:t>
            </a:r>
            <a:endParaRPr lang="en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10033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Add 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Verdana"/>
                <a:cs typeface="Verdana"/>
              </a:rPr>
              <a:t>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Enable</a:t>
            </a:r>
            <a:r>
              <a:rPr lang="nl-NL" spc="10" dirty="0"/>
              <a:t> R</a:t>
            </a:r>
            <a:r>
              <a:rPr spc="10" dirty="0" err="1"/>
              <a:t>oute</a:t>
            </a:r>
            <a:r>
              <a:rPr spc="15" dirty="0" err="1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.ts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664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9212" y="2609557"/>
            <a:ext cx="8624288" cy="3926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RouterModule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'@angular/router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12700"/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{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lang="en-US" sz="1500" dirty="0">
                <a:latin typeface="Consolas"/>
                <a:cs typeface="Consolas"/>
              </a:rPr>
              <a:t>}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'./</a:t>
            </a:r>
            <a:r>
              <a:rPr lang="en-US"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app.routes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12700"/>
            <a:endParaRPr lang="en-US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/>
            <a:endParaRPr lang="en-US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/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{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}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</a:t>
            </a:r>
            <a:r>
              <a:rPr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500" dirty="0">
                <a:latin typeface="Consolas"/>
                <a:cs typeface="Consolas"/>
              </a:rPr>
              <a:t>;</a:t>
            </a:r>
            <a:endParaRPr lang="nl-NL" sz="1500" dirty="0"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@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NgModule</a:t>
            </a:r>
            <a:r>
              <a:rPr lang="en-US" sz="1500" spc="5" dirty="0">
                <a:latin typeface="Consolas"/>
                <a:cs typeface="Consolas"/>
              </a:rPr>
              <a:t>({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</a:p>
          <a:p>
            <a:pPr marL="12700"/>
            <a:r>
              <a:rPr lang="en-US" sz="1500" dirty="0">
                <a:latin typeface="Consolas"/>
                <a:cs typeface="Consolas"/>
              </a:rPr>
              <a:t>   imports: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[ </a:t>
            </a:r>
            <a:r>
              <a:rPr lang="en-US" sz="1500" spc="5" dirty="0" err="1">
                <a:latin typeface="Consolas"/>
                <a:cs typeface="Consolas"/>
              </a:rPr>
              <a:t>BrowserModule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HttpModule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   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RouterModule.forRoot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lang="en-US" sz="1500" spc="5" dirty="0">
                <a:latin typeface="Consolas"/>
                <a:cs typeface="Consolas"/>
              </a:rPr>
              <a:t>declarations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AppComponent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CityAddComponent</a:t>
            </a:r>
            <a:r>
              <a:rPr lang="en-US"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lang="en-US" sz="1500" spc="5" dirty="0">
                <a:latin typeface="Consolas"/>
                <a:cs typeface="Consolas"/>
              </a:rPr>
              <a:t>bootstra</a:t>
            </a:r>
            <a:r>
              <a:rPr lang="en-US" sz="1500" dirty="0">
                <a:latin typeface="Consolas"/>
                <a:cs typeface="Consolas"/>
              </a:rPr>
              <a:t>p</a:t>
            </a:r>
            <a:r>
              <a:rPr lang="en-US" sz="1500" dirty="0">
                <a:latin typeface="Times New Roman"/>
                <a:cs typeface="Times New Roman"/>
              </a:rPr>
              <a:t>	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[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]</a:t>
            </a: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AppModul</a:t>
            </a:r>
            <a:r>
              <a:rPr lang="en-US" sz="1500" dirty="0" err="1">
                <a:latin typeface="Consolas"/>
                <a:cs typeface="Consolas"/>
              </a:rPr>
              <a:t>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pPr marL="12700"/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03419" y="1779635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73486" y="1984834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21892" y="3985374"/>
            <a:ext cx="3075939" cy="661024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58320" y="4080994"/>
            <a:ext cx="196517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66176" y="4915833"/>
            <a:ext cx="3075940" cy="661023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635365" y="4949496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1467" y="1246040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lang="nl-NL" sz="1950" spc="-20" dirty="0">
                <a:latin typeface="Verdana"/>
                <a:cs typeface="Verdana"/>
              </a:rPr>
              <a:t>New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for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u="sng" spc="-15" dirty="0" err="1">
                <a:latin typeface="Verdana"/>
                <a:cs typeface="Verdana"/>
              </a:rPr>
              <a:t>main</a:t>
            </a:r>
            <a:r>
              <a:rPr lang="nl-NL" sz="1950" u="sng" spc="-15" dirty="0">
                <a:latin typeface="Verdana"/>
                <a:cs typeface="Verdana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 err="1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5719" y="538965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E7CA7-3FDC-4E49-8E73-C088AA96445B}"/>
              </a:ext>
            </a:extLst>
          </p:cNvPr>
          <p:cNvSpPr txBox="1"/>
          <p:nvPr/>
        </p:nvSpPr>
        <p:spPr>
          <a:xfrm>
            <a:off x="503168" y="2212368"/>
            <a:ext cx="10372485" cy="419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0835" marR="1916430" indent="-635">
              <a:lnSpc>
                <a:spcPct val="100699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n‐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30835" marR="1916430" indent="-635">
              <a:lnSpc>
                <a:spcPct val="100699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&lt;h1&gt;Pic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ity&lt;/h1&gt;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menu'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‐‐&gt;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i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outerLin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400" i="1" spc="7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orrec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i="1" spc="7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b="1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i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b="1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="..."</a:t>
            </a:r>
            <a:r>
              <a:rPr 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‐‐&gt;</a:t>
            </a:r>
            <a:endParaRPr lang="en-US" sz="1400" i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spc="5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="/home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primary"&gt;Lis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cities&lt;/a&gt;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="/add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‐primary"&gt;Ad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City&lt;/a&gt;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Dynamicall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8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&lt;route</a:t>
            </a:r>
            <a:r>
              <a:rPr lang="en-US" sz="1400" b="1" spc="5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r‐outlet&gt;&lt;/route</a:t>
            </a:r>
            <a:r>
              <a:rPr lang="en-US" sz="1400" b="1" spc="-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b="1" spc="5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outlet</a:t>
            </a:r>
            <a:r>
              <a:rPr lang="en-US" sz="1400" b="1" spc="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12700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12700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sz="1400" spc="9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spc="9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pc="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MainComponen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spc="8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OnIni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Change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 err="1"/>
              <a:t>index.html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975716" cy="314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sz="1950" spc="20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electo</a:t>
            </a:r>
            <a:r>
              <a:rPr sz="1950" b="1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195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MainComponen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</a:t>
            </a:r>
            <a:endParaRPr lang="nl-NL" sz="195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</TotalTime>
  <Words>1838</Words>
  <Application>Microsoft Macintosh PowerPoint</Application>
  <PresentationFormat>Custom</PresentationFormat>
  <Paragraphs>347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1. Add Base Href</vt:lpstr>
      <vt:lpstr>PowerPoint Presentation</vt:lpstr>
      <vt:lpstr>3. Enable Routes in app.Module.ts</vt:lpstr>
      <vt:lpstr>4. MainComponent with Routing</vt:lpstr>
      <vt:lpstr>5. Change index.html</vt:lpstr>
      <vt:lpstr>6. Create new component and import them</vt:lpstr>
      <vt:lpstr>8. Test it!</vt:lpstr>
      <vt:lpstr>Checkpoint</vt:lpstr>
      <vt:lpstr>PowerPoint Presentation</vt:lpstr>
      <vt:lpstr>Create Dynamic routes</vt:lpstr>
      <vt:lpstr>1. Change app.routes.ts</vt:lpstr>
      <vt:lpstr>2a. Detail Component maken</vt:lpstr>
      <vt:lpstr>2a. DetailComponent – unsubscribe</vt:lpstr>
      <vt:lpstr>2b. DetailComponent - variant</vt:lpstr>
      <vt:lpstr>3. Add Detail component to app.module.ts</vt:lpstr>
      <vt:lpstr>4. Change App Component (‘Master View’)</vt:lpstr>
      <vt:lpstr>Checkpoint</vt:lpstr>
      <vt:lpstr>ADVANCED: array of params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Usage in Template !</vt:lpstr>
      <vt:lpstr>Checkpoint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67</cp:revision>
  <dcterms:created xsi:type="dcterms:W3CDTF">2019-02-17T16:59:30Z</dcterms:created>
  <dcterms:modified xsi:type="dcterms:W3CDTF">2022-01-10T10:56:31Z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