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276" r:id="rId25"/>
    <p:sldId id="277" r:id="rId26"/>
    <p:sldId id="278" r:id="rId27"/>
    <p:sldId id="279" r:id="rId28"/>
    <p:sldId id="280" r:id="rId29"/>
    <p:sldId id="281" r:id="rId30"/>
    <p:sldId id="434" r:id="rId31"/>
    <p:sldId id="286" r:id="rId32"/>
    <p:sldId id="433" r:id="rId33"/>
    <p:sldId id="290" r:id="rId34"/>
    <p:sldId id="435" r:id="rId35"/>
    <p:sldId id="444" r:id="rId36"/>
    <p:sldId id="445" r:id="rId37"/>
    <p:sldId id="446" r:id="rId38"/>
    <p:sldId id="447" r:id="rId39"/>
    <p:sldId id="437" r:id="rId40"/>
    <p:sldId id="438" r:id="rId41"/>
    <p:sldId id="430" r:id="rId42"/>
    <p:sldId id="431" r:id="rId43"/>
    <p:sldId id="432" r:id="rId44"/>
    <p:sldId id="449" r:id="rId45"/>
    <p:sldId id="291" r:id="rId46"/>
    <p:sldId id="439" r:id="rId47"/>
    <p:sldId id="441" r:id="rId48"/>
    <p:sldId id="440" r:id="rId49"/>
    <p:sldId id="453" r:id="rId50"/>
    <p:sldId id="452" r:id="rId51"/>
    <p:sldId id="442" r:id="rId52"/>
    <p:sldId id="292" r:id="rId53"/>
    <p:sldId id="293" r:id="rId5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767"/>
  </p:normalViewPr>
  <p:slideViewPr>
    <p:cSldViewPr>
      <p:cViewPr varScale="1">
        <p:scale>
          <a:sx n="133" d="100"/>
          <a:sy n="133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64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1/8/22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1/8/22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1/8/22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08-01-2022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1/8/22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1500" y="1495425"/>
            <a:ext cx="7714384" cy="542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Injectable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'@angular/core'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City }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 './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city.model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@Injectable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providedIn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'root'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cities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City[]  =  [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City(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'Groningen'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'Groningen'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];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retourneer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alle  cities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getCities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 City[]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retourneer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city  op  basis  van  ID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 City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cities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=== id);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90353" y="1038225"/>
            <a:ext cx="6080760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 from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city.service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selector: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'hello‐world'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app.html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 class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AppComponent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implements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OnInit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Properties  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  component/class</a:t>
            </a:r>
            <a:b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currentCity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City;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cities: City[];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cityPhoto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constructor(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ngOnInit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this.cities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this.cityService.getCities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getCity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(city: City): City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this.currentCity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this.cityService.getCity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city.id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this.cityPhoto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`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this.currentCity.name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}.jpg`;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('City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opgehaald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this.currentCity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838953" y="3552839"/>
            <a:ext cx="1535947" cy="93387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51810" y="4007378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02404" y="2417614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40040" y="4468744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41754" y="4635089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6753855" cy="66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</a:t>
            </a:r>
            <a:r>
              <a:rPr sz="1700" spc="-5" dirty="0" err="1">
                <a:latin typeface="Consolas"/>
                <a:cs typeface="Consolas"/>
              </a:rPr>
              <a:t>CityService</a:t>
            </a:r>
            <a:r>
              <a:rPr lang="nl-NL" sz="1700" spc="-5" dirty="0">
                <a:latin typeface="Consolas"/>
                <a:cs typeface="Consolas"/>
              </a:rPr>
              <a:t>, </a:t>
            </a:r>
            <a:r>
              <a:rPr lang="nl-NL" sz="1700" spc="-5" dirty="0" err="1">
                <a:latin typeface="Consolas"/>
                <a:cs typeface="Consolas"/>
              </a:rPr>
              <a:t>GoogleService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5144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"cities": 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{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  "id": 1,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  "name": "Groningen",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  "province": "Groningen",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  "rating": 0,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  "highlights": "</a:t>
            </a:r>
            <a:r>
              <a:rPr lang="en-US" sz="2000" dirty="0" err="1">
                <a:latin typeface="Consolas"/>
                <a:cs typeface="Consolas"/>
              </a:rPr>
              <a:t>Martinitoren</a:t>
            </a:r>
            <a:r>
              <a:rPr lang="en-US" sz="2000" dirty="0">
                <a:latin typeface="Consolas"/>
                <a:cs typeface="Consolas"/>
              </a:rPr>
              <a:t>"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},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    …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lang="en-US" sz="2000" dirty="0">
                <a:latin typeface="Consolas"/>
                <a:cs typeface="Consolas"/>
              </a:rPr>
              <a:t>]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4403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endParaRPr lang="en-NL" sz="1600"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{ Observable } from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rxjs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} from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'@angular/common/http'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constructor(private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retourneer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alle cities</a:t>
            </a:r>
            <a:b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getCities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Observable&lt;City[]&gt;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this.http.get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&lt;City[] &gt;(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cities.json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7536548" cy="499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AppComponent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OnInit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Properties </a:t>
            </a:r>
            <a:r>
              <a:rPr lang="en-US" sz="16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component/class</a:t>
            </a:r>
            <a:b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City;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cities: City[];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cityPhoto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string;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constructor(private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 {}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ngOnInit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this.cityService.getCities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cityData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=&gt; {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cityData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},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err   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('FOUT: ', err),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()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('Getting   cities complete'));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736882" y="3175635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26732" y="3421091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10" dirty="0" err="1">
                <a:solidFill>
                  <a:srgbClr val="C00000"/>
                </a:solidFill>
                <a:latin typeface="Verdana"/>
                <a:cs typeface="Verdana"/>
              </a:rPr>
              <a:t>subscribe</a:t>
            </a:r>
            <a:r>
              <a:rPr lang="nl-NL" sz="1950" b="1" spc="-10" dirty="0">
                <a:solidFill>
                  <a:srgbClr val="C00000"/>
                </a:solidFill>
                <a:latin typeface="Verdana"/>
                <a:cs typeface="Verdana"/>
              </a:rPr>
              <a:t>() has 3</a:t>
            </a:r>
            <a:r>
              <a:rPr sz="1950" b="1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pa</a:t>
            </a:r>
            <a:r>
              <a:rPr sz="1950" b="1" spc="-5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950" b="1" spc="-15" dirty="0">
                <a:solidFill>
                  <a:srgbClr val="C00000"/>
                </a:solidFill>
                <a:latin typeface="Verdana"/>
                <a:cs typeface="Verdana"/>
              </a:rPr>
              <a:t>meters: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solidFill>
                  <a:srgbClr val="00B050"/>
                </a:solidFill>
                <a:latin typeface="Verdana"/>
                <a:cs typeface="Verdana"/>
              </a:rPr>
              <a:t>success</a:t>
            </a:r>
            <a:endParaRPr sz="16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error</a:t>
            </a:r>
            <a:endParaRPr sz="16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solidFill>
                  <a:schemeClr val="accent6"/>
                </a:solidFill>
                <a:latin typeface="Verdana"/>
                <a:cs typeface="Verdana"/>
              </a:rPr>
              <a:t>complete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789831" y="3640111"/>
            <a:ext cx="3705757" cy="1097254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7251700" y="227361"/>
            <a:ext cx="3414343" cy="810864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944659" y="384001"/>
            <a:ext cx="1752618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CB667-DDD4-2A46-888C-C8D6B01E3A32}"/>
              </a:ext>
            </a:extLst>
          </p:cNvPr>
          <p:cNvSpPr txBox="1"/>
          <p:nvPr/>
        </p:nvSpPr>
        <p:spPr>
          <a:xfrm>
            <a:off x="1151607" y="1156700"/>
            <a:ext cx="82894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retry, delay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from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rxjs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/operators’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Properties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component/class</a:t>
            </a:r>
            <a:b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currentCity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City;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public cities: City[];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cityPhoto:string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constructor(private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CityService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ngOnInit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void   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this.cityService.getCities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retry(10), delay(2000))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.subscribe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cityData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this.cities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cityData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err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('FOUT: ', err),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()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('Getting   cities complete'));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5927452" y="2105025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33123" y="938054"/>
            <a:ext cx="8686800" cy="6749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z="1200" dirty="0"/>
              <a:t>import { City } from '../model/</a:t>
            </a:r>
            <a:r>
              <a:rPr lang="en-US" sz="1200" dirty="0" err="1"/>
              <a:t>city.model</a:t>
            </a:r>
            <a:r>
              <a:rPr lang="en-US" sz="1200" dirty="0"/>
              <a:t>';</a:t>
            </a:r>
            <a:br>
              <a:rPr lang="en-US" sz="1200" dirty="0"/>
            </a:br>
            <a:r>
              <a:rPr lang="en-US" sz="1200" dirty="0"/>
              <a:t>import { </a:t>
            </a:r>
            <a:r>
              <a:rPr lang="en-US" sz="1200" dirty="0" err="1"/>
              <a:t>HttpClient</a:t>
            </a:r>
            <a:r>
              <a:rPr lang="en-US" sz="1200" dirty="0"/>
              <a:t> } from  '@angular/common/http';</a:t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import { </a:t>
            </a:r>
            <a:r>
              <a:rPr lang="en-US" sz="1200" b="1" i="1" dirty="0" err="1">
                <a:solidFill>
                  <a:srgbClr val="C00000"/>
                </a:solidFill>
              </a:rPr>
              <a:t>catchError</a:t>
            </a:r>
            <a:r>
              <a:rPr lang="en-US" sz="1200" b="1" dirty="0">
                <a:solidFill>
                  <a:srgbClr val="C00000"/>
                </a:solidFill>
              </a:rPr>
              <a:t>, </a:t>
            </a:r>
            <a:r>
              <a:rPr lang="en-US" sz="1200" b="1" i="1" dirty="0">
                <a:solidFill>
                  <a:srgbClr val="C00000"/>
                </a:solidFill>
              </a:rPr>
              <a:t>tap </a:t>
            </a:r>
            <a:r>
              <a:rPr lang="en-US" sz="1200" b="1" dirty="0">
                <a:solidFill>
                  <a:srgbClr val="C00000"/>
                </a:solidFill>
              </a:rPr>
              <a:t>} from '</a:t>
            </a:r>
            <a:r>
              <a:rPr lang="en-US" sz="1200" b="1" dirty="0" err="1">
                <a:solidFill>
                  <a:srgbClr val="C00000"/>
                </a:solidFill>
              </a:rPr>
              <a:t>rxjs</a:t>
            </a:r>
            <a:r>
              <a:rPr lang="en-US" sz="1200" b="1" dirty="0">
                <a:solidFill>
                  <a:srgbClr val="C00000"/>
                </a:solidFill>
              </a:rPr>
              <a:t>/operators';</a:t>
            </a:r>
            <a:br>
              <a:rPr lang="en-US" sz="1200" dirty="0"/>
            </a:br>
            <a:r>
              <a:rPr lang="en-US" sz="1200" dirty="0"/>
              <a:t>import { Observable, </a:t>
            </a:r>
            <a:r>
              <a:rPr lang="en-US" sz="1200" i="1" dirty="0" err="1"/>
              <a:t>throwError</a:t>
            </a:r>
            <a:r>
              <a:rPr lang="en-US" sz="1200" i="1" dirty="0"/>
              <a:t> </a:t>
            </a:r>
            <a:r>
              <a:rPr lang="en-US" sz="1200" dirty="0"/>
              <a:t>} from '</a:t>
            </a:r>
            <a:r>
              <a:rPr lang="en-US" sz="1200" dirty="0" err="1"/>
              <a:t>rxjs</a:t>
            </a:r>
            <a:r>
              <a:rPr lang="en-US" sz="1200" dirty="0"/>
              <a:t>';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@Injectable()</a:t>
            </a:r>
            <a:br>
              <a:rPr lang="en-US" sz="1200" dirty="0"/>
            </a:br>
            <a:r>
              <a:rPr lang="en-US" sz="1200" dirty="0"/>
              <a:t>export class </a:t>
            </a:r>
            <a:r>
              <a:rPr lang="en-US" sz="1200" dirty="0" err="1"/>
              <a:t>CityService</a:t>
            </a:r>
            <a:r>
              <a:rPr lang="en-US" sz="1200" dirty="0"/>
              <a:t> {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constructor(private http: </a:t>
            </a:r>
            <a:r>
              <a:rPr lang="en-US" sz="1200" dirty="0" err="1"/>
              <a:t>HttpClient</a:t>
            </a:r>
            <a:r>
              <a:rPr lang="en-US" sz="1200" dirty="0"/>
              <a:t>) {}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i="1" dirty="0">
                <a:solidFill>
                  <a:srgbClr val="00B050"/>
                </a:solidFill>
              </a:rPr>
              <a:t>// </a:t>
            </a:r>
            <a:r>
              <a:rPr lang="en-US" sz="1200" i="1" dirty="0" err="1">
                <a:solidFill>
                  <a:srgbClr val="00B050"/>
                </a:solidFill>
              </a:rPr>
              <a:t>retourneer</a:t>
            </a:r>
            <a:r>
              <a:rPr lang="en-US" sz="1200" i="1" dirty="0">
                <a:solidFill>
                  <a:srgbClr val="00B050"/>
                </a:solidFill>
              </a:rPr>
              <a:t> alle cities</a:t>
            </a:r>
            <a:br>
              <a:rPr lang="en-US" sz="1200" i="1" dirty="0"/>
            </a:br>
            <a:r>
              <a:rPr lang="en-US" sz="1200" i="1" dirty="0"/>
              <a:t>    </a:t>
            </a:r>
            <a:r>
              <a:rPr lang="en-US" sz="1200" dirty="0"/>
              <a:t>public </a:t>
            </a:r>
            <a:r>
              <a:rPr lang="en-US" sz="1200" dirty="0" err="1"/>
              <a:t>getCities</a:t>
            </a:r>
            <a:r>
              <a:rPr lang="en-US" sz="1200" dirty="0"/>
              <a:t>(): Observable&lt;City[]&gt; {</a:t>
            </a:r>
            <a:br>
              <a:rPr lang="en-US" sz="1200" dirty="0"/>
            </a:br>
            <a:r>
              <a:rPr lang="en-US" sz="1200" dirty="0"/>
              <a:t>        return </a:t>
            </a:r>
            <a:r>
              <a:rPr lang="en-US" sz="1200" dirty="0" err="1"/>
              <a:t>this.http.get</a:t>
            </a:r>
            <a:r>
              <a:rPr lang="en-US" sz="1200" dirty="0"/>
              <a:t>&lt;City[]&gt;('app/</a:t>
            </a:r>
            <a:r>
              <a:rPr lang="en-US" sz="1200" dirty="0" err="1"/>
              <a:t>cities.json</a:t>
            </a:r>
            <a:r>
              <a:rPr lang="en-US" sz="1200" dirty="0"/>
              <a:t>')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C00000"/>
                </a:solidFill>
              </a:rPr>
              <a:t>.pipe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i="1" dirty="0">
                <a:solidFill>
                  <a:srgbClr val="C00000"/>
                </a:solidFill>
              </a:rPr>
              <a:t>tap</a:t>
            </a:r>
            <a:r>
              <a:rPr lang="en-US" sz="1200" dirty="0"/>
              <a:t>(cities =&gt; {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console.log</a:t>
            </a:r>
            <a:r>
              <a:rPr lang="en-US" sz="1200" dirty="0"/>
              <a:t>('this is my city', cities[0]);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localStorage.setItem</a:t>
            </a:r>
            <a:r>
              <a:rPr lang="en-US" sz="1200" dirty="0"/>
              <a:t>('KEY', cities[0]);</a:t>
            </a:r>
            <a:br>
              <a:rPr lang="en-US" sz="1200" dirty="0"/>
            </a:br>
            <a:r>
              <a:rPr lang="en-US" sz="1200" dirty="0"/>
              <a:t>                }),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i="1" dirty="0" err="1">
                <a:solidFill>
                  <a:srgbClr val="C00000"/>
                </a:solidFill>
              </a:rPr>
              <a:t>catchError</a:t>
            </a:r>
            <a:r>
              <a:rPr lang="en-US" sz="1200" dirty="0"/>
              <a:t>(err =&gt; </a:t>
            </a:r>
            <a:r>
              <a:rPr lang="en-US" sz="1200" i="1" dirty="0" err="1"/>
              <a:t>throwError</a:t>
            </a:r>
            <a:r>
              <a:rPr lang="en-US" sz="1200" dirty="0"/>
              <a:t>(err))</a:t>
            </a:r>
            <a:br>
              <a:rPr lang="en-US" sz="1200" dirty="0"/>
            </a:br>
            <a:r>
              <a:rPr lang="en-US" sz="1200" dirty="0"/>
              <a:t>            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sz="1200" spc="-15" dirty="0"/>
          </a:p>
        </p:txBody>
      </p:sp>
      <p:sp>
        <p:nvSpPr>
          <p:cNvPr id="7" name="object 7"/>
          <p:cNvSpPr/>
          <p:nvPr/>
        </p:nvSpPr>
        <p:spPr>
          <a:xfrm>
            <a:off x="6388502" y="5757018"/>
            <a:ext cx="4191158" cy="1244330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4081" y="6036750"/>
            <a:ext cx="1644650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lang="nl-NL" sz="1500" b="1" spc="-85" dirty="0">
                <a:solidFill>
                  <a:srgbClr val="FFFFFF"/>
                </a:solidFill>
                <a:latin typeface="Arial"/>
                <a:cs typeface="Arial"/>
              </a:rPr>
              <a:t>Tap: </a:t>
            </a: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2EFE29E-D0D6-0B4E-8313-5544A13F0102}"/>
              </a:ext>
            </a:extLst>
          </p:cNvPr>
          <p:cNvSpPr txBox="1"/>
          <p:nvPr/>
        </p:nvSpPr>
        <p:spPr>
          <a:xfrm>
            <a:off x="8232998" y="2451613"/>
            <a:ext cx="1752618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07089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>
                <a:solidFill>
                  <a:schemeClr val="accent6"/>
                </a:solidFill>
              </a:rPr>
              <a:t>: string</a:t>
            </a:r>
            <a:r>
              <a:rPr lang="en-US" sz="2000" dirty="0"/>
              <a:t>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/>
              <a:t>);</a:t>
            </a:r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45012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90625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| Async also </a:t>
            </a: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lang="en-US" sz="2400" b="1" dirty="0">
                <a:latin typeface="Verdana"/>
                <a:cs typeface="Verdana"/>
              </a:rPr>
              <a:t>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24069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service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30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@Injectable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providedIn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'root'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sz="195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endParaRPr lang="nl-NL" sz="1950" i="1" spc="-20" dirty="0">
              <a:solidFill>
                <a:srgbClr val="46C249"/>
              </a:solidFill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2169</Words>
  <Application>Microsoft Macintosh PowerPoint</Application>
  <PresentationFormat>Custom</PresentationFormat>
  <Paragraphs>368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104</cp:revision>
  <dcterms:created xsi:type="dcterms:W3CDTF">2019-02-17T16:58:35Z</dcterms:created>
  <dcterms:modified xsi:type="dcterms:W3CDTF">2022-01-08T19:00:10Z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