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300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9" r:id="rId3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7"/>
    <p:restoredTop sz="77190"/>
  </p:normalViewPr>
  <p:slideViewPr>
    <p:cSldViewPr>
      <p:cViewPr varScale="1">
        <p:scale>
          <a:sx n="107" d="100"/>
          <a:sy n="107" d="100"/>
        </p:scale>
        <p:origin x="108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Courier New"/>
                <a:cs typeface="Courier New"/>
              </a:rPr>
              <a:t>even</a:t>
            </a:r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nie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strongl</a:t>
            </a:r>
            <a:r>
              <a:rPr lang="en-US" sz="1200" dirty="0">
                <a:latin typeface="Arial"/>
                <a:cs typeface="Arial"/>
              </a:rPr>
              <a:t>y</a:t>
            </a:r>
            <a:r>
              <a:rPr lang="en-US" sz="1200" spc="-1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typed</a:t>
            </a:r>
            <a:r>
              <a:rPr lang="en-US" sz="1200" dirty="0">
                <a:latin typeface="Arial"/>
                <a:cs typeface="Arial"/>
              </a:rPr>
              <a:t>.</a:t>
            </a:r>
            <a:r>
              <a:rPr lang="en-US" sz="1200" spc="-1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Al</a:t>
            </a:r>
            <a:r>
              <a:rPr lang="en-US" sz="1200" dirty="0" err="1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j</a:t>
            </a:r>
            <a:r>
              <a:rPr lang="en-US" sz="1200" dirty="0" err="1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da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echte</a:t>
            </a:r>
            <a:r>
              <a:rPr lang="en-US" sz="1200" dirty="0" err="1">
                <a:latin typeface="Arial"/>
                <a:cs typeface="Arial"/>
              </a:rPr>
              <a:t>r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doet</a:t>
            </a:r>
            <a:r>
              <a:rPr lang="en-US" sz="1200" dirty="0">
                <a:latin typeface="Arial"/>
                <a:cs typeface="Arial"/>
              </a:rPr>
              <a:t>,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word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e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cl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vee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minde</a:t>
            </a:r>
            <a:r>
              <a:rPr lang="en-US" sz="1200" dirty="0">
                <a:latin typeface="Arial"/>
                <a:cs typeface="Arial"/>
              </a:rPr>
              <a:t>r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portable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-5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gebrui</a:t>
            </a:r>
            <a:r>
              <a:rPr lang="en-US" sz="1200" dirty="0" err="1">
                <a:latin typeface="Arial"/>
                <a:cs typeface="Arial"/>
              </a:rPr>
              <a:t>k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loca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l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templat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e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variable (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ze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g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maa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ee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n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soor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“id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”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voo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he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element)</a:t>
            </a:r>
            <a:endParaRPr lang="en-US" sz="12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/>
              <a:cs typeface="Arial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01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12/22/21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12/22/21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12/22/21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12/22/21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12/22/21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12/22/21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9700" y="5915025"/>
            <a:ext cx="50995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724025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155700" y="504825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spc="-50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Loops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Courier New"/>
                <a:cs typeface="Courier New"/>
              </a:rPr>
              <a:t>See 2a + 2b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Make a </a:t>
            </a:r>
            <a:r>
              <a:rPr spc="15" dirty="0"/>
              <a:t>Model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b="1" spc="-20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Export</a:t>
            </a:r>
            <a:r>
              <a:rPr lang="nl-NL" sz="1950" spc="-20" dirty="0">
                <a:latin typeface="Verdana"/>
                <a:cs typeface="Verdana"/>
              </a:rPr>
              <a:t> a </a:t>
            </a: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lang="nl-NL" sz="1950" spc="-1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a </a:t>
            </a:r>
            <a:r>
              <a:rPr spc="15" dirty="0"/>
              <a:t>Model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4759060" cy="702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lang="nl-NL" sz="1950" spc="-5" dirty="0">
                <a:latin typeface="Arial"/>
                <a:cs typeface="Arial"/>
              </a:rPr>
              <a:t>Import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lang="nl-NL" sz="1950" spc="-10" dirty="0">
                <a:latin typeface="Arial"/>
                <a:cs typeface="Arial"/>
              </a:rPr>
              <a:t> in </a:t>
            </a:r>
            <a:r>
              <a:rPr lang="nl-NL" sz="1950" spc="-10" dirty="0" err="1">
                <a:latin typeface="Arial"/>
                <a:cs typeface="Arial"/>
              </a:rPr>
              <a:t>your</a:t>
            </a:r>
            <a:r>
              <a:rPr lang="nl-NL" sz="1950" spc="-10" dirty="0">
                <a:latin typeface="Arial"/>
                <a:cs typeface="Arial"/>
              </a:rPr>
              <a:t> Component</a:t>
            </a:r>
            <a:endParaRPr sz="1950" dirty="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lang="nl-NL" sz="1950" spc="-20" dirty="0">
                <a:latin typeface="Arial"/>
                <a:cs typeface="Arial"/>
              </a:rPr>
              <a:t>Change </a:t>
            </a: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endParaRPr lang="nl-NL" sz="1700" spc="-10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lang="nl-NL" sz="1950" spc="-55" dirty="0">
                <a:latin typeface="Arial"/>
                <a:cs typeface="Arial"/>
              </a:rPr>
              <a:t>Change </a:t>
            </a: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Conditional</a:t>
            </a:r>
            <a:r>
              <a:rPr lang="nl-NL" spc="15" dirty="0"/>
              <a:t> statement 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15" dirty="0" err="1">
                <a:latin typeface="Arial"/>
                <a:cs typeface="Arial"/>
              </a:rPr>
              <a:t>Use</a:t>
            </a:r>
            <a:r>
              <a:rPr lang="nl-NL" sz="1950" spc="-1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Courier New"/>
                <a:cs typeface="Courier New"/>
              </a:rPr>
              <a:t>*</a:t>
            </a:r>
            <a:r>
              <a:rPr sz="1950" spc="-20" dirty="0" err="1">
                <a:highlight>
                  <a:srgbClr val="FFFF00"/>
                </a:highlight>
                <a:latin typeface="Courier New"/>
                <a:cs typeface="Courier New"/>
              </a:rPr>
              <a:t>ngI</a:t>
            </a:r>
            <a:r>
              <a:rPr sz="1950" spc="-15" dirty="0" err="1">
                <a:highlight>
                  <a:srgbClr val="FFFF00"/>
                </a:highlight>
                <a:latin typeface="Courier New"/>
                <a:cs typeface="Courier New"/>
              </a:rPr>
              <a:t>f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*ngIf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Extern</a:t>
            </a:r>
            <a:r>
              <a:rPr lang="nl-NL" spc="15" dirty="0"/>
              <a:t>al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10" dirty="0">
                <a:latin typeface="Verdana"/>
                <a:cs typeface="Verdana"/>
              </a:rPr>
              <a:t>Call </a:t>
            </a:r>
            <a:r>
              <a:rPr lang="nl-NL" sz="1950" spc="-10" dirty="0" err="1">
                <a:latin typeface="Verdana"/>
                <a:cs typeface="Verdana"/>
              </a:rPr>
              <a:t>external</a:t>
            </a:r>
            <a:r>
              <a:rPr lang="nl-NL" sz="1950" spc="-10" dirty="0">
                <a:latin typeface="Verdana"/>
                <a:cs typeface="Verdana"/>
              </a:rPr>
              <a:t> templates</a:t>
            </a:r>
            <a:r>
              <a:rPr sz="1950" spc="-2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'app/app.html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endParaRPr sz="1700" dirty="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20" dirty="0">
                <a:latin typeface="Arial"/>
                <a:cs typeface="Arial"/>
              </a:rPr>
              <a:t>Make </a:t>
            </a:r>
            <a:r>
              <a:rPr lang="nl-NL" sz="1950" spc="-20" dirty="0" err="1">
                <a:latin typeface="Arial"/>
                <a:cs typeface="Arial"/>
              </a:rPr>
              <a:t>external</a:t>
            </a:r>
            <a:r>
              <a:rPr lang="nl-NL" sz="1950" spc="-20" dirty="0">
                <a:latin typeface="Arial"/>
                <a:cs typeface="Arial"/>
              </a:rPr>
              <a:t> template</a:t>
            </a:r>
            <a:r>
              <a:rPr lang="nl-NL" sz="1950" spc="-10" dirty="0">
                <a:latin typeface="Arial"/>
                <a:cs typeface="Arial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app.html</a:t>
            </a:r>
            <a:r>
              <a:rPr lang="nl-NL" sz="1950" spc="-20" dirty="0">
                <a:latin typeface="Courier New"/>
                <a:cs typeface="Courier New"/>
              </a:rPr>
              <a:t>:</a:t>
            </a:r>
            <a:endParaRPr sz="1950" dirty="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1946100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Conditional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1950" spc="-15" dirty="0" err="1">
                <a:highlight>
                  <a:srgbClr val="FFFF00"/>
                </a:highlight>
                <a:latin typeface="Verdana"/>
                <a:cs typeface="Verdana"/>
              </a:rPr>
              <a:t>xtern</a:t>
            </a:r>
            <a:r>
              <a:rPr lang="nl-NL" sz="1950" spc="-15" dirty="0">
                <a:highlight>
                  <a:srgbClr val="FFFF00"/>
                </a:highlight>
                <a:latin typeface="Verdana"/>
                <a:cs typeface="Verdana"/>
              </a:rPr>
              <a:t>al</a:t>
            </a:r>
            <a:r>
              <a:rPr sz="1950" spc="1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HTM</a:t>
            </a:r>
            <a:r>
              <a:rPr sz="1950" spc="-165" dirty="0">
                <a:highlight>
                  <a:srgbClr val="FFFF00"/>
                </a:highlight>
                <a:latin typeface="Verdana"/>
                <a:cs typeface="Verdana"/>
              </a:rPr>
              <a:t>L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-templates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highlight>
                  <a:srgbClr val="FFFF00"/>
                </a:highlight>
                <a:latin typeface="Verdana"/>
                <a:cs typeface="Verdana"/>
              </a:rPr>
              <a:t>Use Model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2c + 2d + 2e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22539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45" dirty="0" err="1">
                <a:latin typeface="Verdana"/>
                <a:cs typeface="Verdana"/>
              </a:rPr>
              <a:t>React</a:t>
            </a:r>
            <a:r>
              <a:rPr lang="nl-NL" sz="2350" spc="-45" dirty="0">
                <a:latin typeface="Verdana"/>
                <a:cs typeface="Verdana"/>
              </a:rPr>
              <a:t> on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Verdana"/>
                <a:cs typeface="Verdana"/>
              </a:rPr>
              <a:t>mouse</a:t>
            </a:r>
            <a:r>
              <a:rPr lang="nl-NL" sz="2350" b="1" spc="10" dirty="0">
                <a:latin typeface="Verdana"/>
                <a:cs typeface="Verdana"/>
              </a:rPr>
              <a:t>-clicks</a:t>
            </a:r>
            <a:r>
              <a:rPr sz="2350" b="1" spc="10" dirty="0">
                <a:latin typeface="Verdana"/>
                <a:cs typeface="Verdana"/>
              </a:rPr>
              <a:t>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k</a:t>
            </a:r>
            <a:r>
              <a:rPr sz="2350" b="1" spc="10" dirty="0">
                <a:latin typeface="Verdana"/>
                <a:cs typeface="Verdana"/>
              </a:rPr>
              <a:t>eyboard,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h</a:t>
            </a:r>
            <a:r>
              <a:rPr sz="2350" b="1" spc="10" dirty="0">
                <a:latin typeface="Verdana"/>
                <a:cs typeface="Verdana"/>
              </a:rPr>
              <a:t>yperlinks</a:t>
            </a:r>
            <a:r>
              <a:rPr sz="2350" b="1" spc="270" dirty="0">
                <a:latin typeface="Times New Roman"/>
                <a:cs typeface="Times New Roman"/>
              </a:rPr>
              <a:t> </a:t>
            </a:r>
            <a:r>
              <a:rPr lang="nl-NL" sz="2350" spc="10" dirty="0">
                <a:latin typeface="Verdana"/>
                <a:cs typeface="Verdana"/>
              </a:rPr>
              <a:t>ect</a:t>
            </a:r>
            <a:r>
              <a:rPr lang="nl-NL" sz="2350" spc="15" dirty="0">
                <a:latin typeface="Verdana"/>
                <a:cs typeface="Verdana"/>
              </a:rPr>
              <a:t>…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7368" y="2308805"/>
            <a:ext cx="4283722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b="1" i="1" spc="-20" dirty="0" err="1">
                <a:latin typeface="Verdana"/>
                <a:cs typeface="Verdana"/>
              </a:rPr>
              <a:t>round</a:t>
            </a:r>
            <a:r>
              <a:rPr lang="nl-NL" sz="1950" b="1" i="1" spc="-20" dirty="0">
                <a:latin typeface="Verdana"/>
                <a:cs typeface="Verdana"/>
              </a:rPr>
              <a:t> </a:t>
            </a:r>
            <a:r>
              <a:rPr lang="nl-NL" sz="1950" b="1" i="1" spc="-20" dirty="0" err="1">
                <a:latin typeface="Verdana"/>
                <a:cs typeface="Verdana"/>
              </a:rPr>
              <a:t>brackets</a:t>
            </a:r>
            <a:r>
              <a:rPr lang="nl-NL" sz="1950" b="1" i="1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2400" u="sng" spc="-20" dirty="0">
                <a:latin typeface="Verdana"/>
                <a:cs typeface="Verdana"/>
              </a:rPr>
              <a:t>e</a:t>
            </a:r>
            <a:r>
              <a:rPr sz="2400" u="sng" spc="-35" dirty="0">
                <a:latin typeface="Verdana"/>
                <a:cs typeface="Verdana"/>
              </a:rPr>
              <a:t>v</a:t>
            </a:r>
            <a:r>
              <a:rPr sz="2400" u="sng" spc="-20" dirty="0">
                <a:latin typeface="Verdana"/>
                <a:cs typeface="Verdana"/>
              </a:rPr>
              <a:t>ents</a:t>
            </a:r>
            <a:r>
              <a:rPr sz="1950" spc="-2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225" y="3951334"/>
            <a:ext cx="929640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600" spc="-25" dirty="0">
                <a:latin typeface="Courier New"/>
                <a:cs typeface="Courier New"/>
              </a:rPr>
              <a:t>&lt;button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</a:t>
            </a:r>
            <a:r>
              <a:rPr sz="2600" spc="-25" dirty="0" err="1">
                <a:latin typeface="Courier New"/>
                <a:cs typeface="Courier New"/>
              </a:rPr>
              <a:t>handleClick</a:t>
            </a:r>
            <a:r>
              <a:rPr sz="2600" spc="-25" dirty="0">
                <a:latin typeface="Courier New"/>
                <a:cs typeface="Courier New"/>
              </a:rPr>
              <a:t>()”&gt;…&lt;/</a:t>
            </a:r>
            <a:r>
              <a:rPr lang="nl-NL" sz="2600" spc="-25" dirty="0">
                <a:latin typeface="Courier New"/>
                <a:cs typeface="Courier New"/>
              </a:rPr>
              <a:t>button</a:t>
            </a:r>
            <a:r>
              <a:rPr sz="2600" spc="-25" dirty="0">
                <a:latin typeface="Courier New"/>
                <a:cs typeface="Courier New"/>
              </a:rPr>
              <a:t>&gt;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6447" y="422267"/>
            <a:ext cx="693241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</a:t>
            </a:r>
            <a:r>
              <a:rPr lang="nl-NL" sz="2750" b="1" spc="15" dirty="0">
                <a:latin typeface="Verdana"/>
                <a:cs typeface="Verdana"/>
              </a:rPr>
              <a:t>h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r>
              <a:rPr lang="nl-NL" sz="2750" b="1" spc="15" dirty="0">
                <a:latin typeface="Verdana"/>
                <a:cs typeface="Verdana"/>
              </a:rPr>
              <a:t>?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3000" dirty="0">
                <a:latin typeface="Verdana"/>
                <a:cs typeface="Verdana"/>
              </a:rPr>
              <a:t>Show data in </a:t>
            </a:r>
            <a:r>
              <a:rPr lang="nl-NL" sz="3000" dirty="0" err="1">
                <a:latin typeface="Verdana"/>
                <a:cs typeface="Verdana"/>
              </a:rPr>
              <a:t>the</a:t>
            </a:r>
            <a:r>
              <a:rPr lang="nl-NL" sz="30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4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lang="nl-NL" sz="3000" dirty="0" err="1">
                <a:latin typeface="Verdana"/>
                <a:cs typeface="Verdana"/>
              </a:rPr>
              <a:t>comes</a:t>
            </a:r>
            <a:r>
              <a:rPr lang="nl-NL" sz="3000" dirty="0">
                <a:latin typeface="Verdana"/>
                <a:cs typeface="Verdana"/>
              </a:rPr>
              <a:t> </a:t>
            </a:r>
            <a:r>
              <a:rPr lang="nl-NL" sz="3000" dirty="0" err="1">
                <a:latin typeface="Verdana"/>
                <a:cs typeface="Verdana"/>
              </a:rPr>
              <a:t>from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:</a:t>
            </a: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</a:t>
            </a:r>
            <a:r>
              <a:rPr lang="nl-NL" sz="2150" spc="-5" dirty="0" err="1">
                <a:latin typeface="Verdana"/>
                <a:cs typeface="Verdana"/>
              </a:rPr>
              <a:t>mponent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 dirty="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lang="nl-NL" sz="2150" dirty="0" err="1">
                <a:latin typeface="Verdana"/>
                <a:cs typeface="Verdana"/>
              </a:rPr>
              <a:t>Other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</a:t>
            </a:r>
            <a:r>
              <a:rPr lang="nl-NL" sz="2150" spc="-5" dirty="0">
                <a:latin typeface="Verdana"/>
                <a:cs typeface="Verdana"/>
              </a:rPr>
              <a:t>s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E</a:t>
            </a:r>
            <a:r>
              <a:rPr spc="10" dirty="0"/>
              <a:t>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937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dirty="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class=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dirty="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pc="5" dirty="0">
                <a:solidFill>
                  <a:srgbClr val="C00000"/>
                </a:solidFill>
                <a:latin typeface="Consolas"/>
                <a:cs typeface="Consolas"/>
              </a:rPr>
              <a:t>(click)</a:t>
            </a:r>
            <a:r>
              <a:rPr spc="5" dirty="0">
                <a:latin typeface="Consolas"/>
                <a:cs typeface="Consolas"/>
              </a:rPr>
              <a:t>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pc="5" dirty="0">
                <a:latin typeface="Consolas"/>
                <a:cs typeface="Consolas"/>
              </a:rPr>
              <a:t>&gt;I</a:t>
            </a:r>
            <a:r>
              <a:rPr dirty="0">
                <a:latin typeface="Consolas"/>
                <a:cs typeface="Consolas"/>
              </a:rPr>
              <a:t>k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be</a:t>
            </a:r>
            <a:r>
              <a:rPr dirty="0">
                <a:latin typeface="Consolas"/>
                <a:cs typeface="Consolas"/>
              </a:rPr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ee</a:t>
            </a:r>
            <a:r>
              <a:rPr dirty="0">
                <a:latin typeface="Consolas"/>
                <a:cs typeface="Consolas"/>
              </a:rPr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button&lt;</a:t>
            </a:r>
            <a:r>
              <a:rPr dirty="0">
                <a:latin typeface="Consolas"/>
                <a:cs typeface="Consolas"/>
              </a:rPr>
              <a:t>/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lang="nl-NL" sz="2150" spc="-5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pc="5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{</a:t>
            </a:r>
            <a:endParaRPr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pc="-5" dirty="0">
                <a:latin typeface="Consolas"/>
                <a:cs typeface="Consolas"/>
              </a:rPr>
              <a:t>counter</a:t>
            </a:r>
            <a:r>
              <a:rPr spc="5" dirty="0">
                <a:latin typeface="Consolas"/>
                <a:cs typeface="Consolas"/>
              </a:rPr>
              <a:t>: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latin typeface="Consolas"/>
                <a:cs typeface="Consolas"/>
              </a:rPr>
              <a:t>=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pc="5" dirty="0">
                <a:latin typeface="Consolas"/>
                <a:cs typeface="Consolas"/>
              </a:rPr>
              <a:t>;</a:t>
            </a:r>
            <a:endParaRPr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dirty="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pc="-5" dirty="0">
                <a:latin typeface="Consolas"/>
                <a:cs typeface="Consolas"/>
              </a:rPr>
              <a:t>btnClick(){</a:t>
            </a:r>
            <a:endParaRPr dirty="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pc="-5" dirty="0">
                <a:latin typeface="Consolas"/>
                <a:cs typeface="Consolas"/>
              </a:rPr>
              <a:t>alert(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pc="5" dirty="0">
                <a:latin typeface="Consolas"/>
                <a:cs typeface="Consolas"/>
              </a:rPr>
              <a:t>+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+</a:t>
            </a:r>
            <a:r>
              <a:rPr spc="-5" dirty="0">
                <a:latin typeface="Consolas"/>
                <a:cs typeface="Consolas"/>
              </a:rPr>
              <a:t>+</a:t>
            </a: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pc="-5" dirty="0">
                <a:latin typeface="Consolas"/>
                <a:cs typeface="Consolas"/>
              </a:rPr>
              <a:t>.counte</a:t>
            </a:r>
            <a:r>
              <a:rPr spc="5" dirty="0">
                <a:latin typeface="Consolas"/>
                <a:cs typeface="Consolas"/>
              </a:rPr>
              <a:t>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nsolas"/>
                <a:cs typeface="Consolas"/>
              </a:rPr>
              <a:t>+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pc="-5" dirty="0">
                <a:latin typeface="Consolas"/>
                <a:cs typeface="Consolas"/>
              </a:rPr>
              <a:t>);</a:t>
            </a:r>
            <a:endParaRPr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pc="5" dirty="0"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pc="5" dirty="0"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9257906" cy="515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type=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class</a:t>
            </a:r>
            <a:r>
              <a:rPr dirty="0">
                <a:latin typeface="Consolas"/>
                <a:cs typeface="Consolas"/>
              </a:rPr>
              <a:t>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placeholder=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spc="5" dirty="0" err="1">
                <a:solidFill>
                  <a:srgbClr val="008000"/>
                </a:solidFill>
                <a:latin typeface="Consolas"/>
                <a:cs typeface="Consolas"/>
              </a:rPr>
              <a:t>Plaatsnaam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..."</a:t>
            </a:r>
            <a:r>
              <a:rPr lang="en-NL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C00000"/>
                </a:solidFill>
                <a:latin typeface="Consolas"/>
                <a:cs typeface="Consolas"/>
              </a:rPr>
              <a:t>(keyup)</a:t>
            </a:r>
            <a:r>
              <a:rPr spc="5" dirty="0">
                <a:latin typeface="Consolas"/>
                <a:cs typeface="Consolas"/>
              </a:rPr>
              <a:t>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spc="5" dirty="0" err="1">
                <a:solidFill>
                  <a:srgbClr val="008000"/>
                </a:solidFill>
                <a:latin typeface="Consolas"/>
                <a:cs typeface="Consolas"/>
              </a:rPr>
              <a:t>onKeyUp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b="1" spc="5" dirty="0">
                <a:solidFill>
                  <a:srgbClr val="C00000"/>
                </a:solidFill>
                <a:latin typeface="Consolas"/>
                <a:cs typeface="Consolas"/>
              </a:rPr>
              <a:t>$event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pc="5" dirty="0">
                <a:latin typeface="Consolas"/>
                <a:cs typeface="Consolas"/>
              </a:rPr>
              <a:t>&gt;{</a:t>
            </a:r>
            <a:r>
              <a:rPr dirty="0">
                <a:latin typeface="Consolas"/>
                <a:cs typeface="Consolas"/>
              </a:rPr>
              <a:t>{</a:t>
            </a:r>
            <a:r>
              <a:rPr spc="5" dirty="0" err="1">
                <a:latin typeface="Consolas"/>
                <a:cs typeface="Consolas"/>
              </a:rPr>
              <a:t>txtKeyUp</a:t>
            </a:r>
            <a:r>
              <a:rPr spc="5" dirty="0">
                <a:latin typeface="Consolas"/>
                <a:cs typeface="Consolas"/>
              </a:rPr>
              <a:t>}}&lt;</a:t>
            </a:r>
            <a:r>
              <a:rPr spc="-5" dirty="0">
                <a:latin typeface="Consolas"/>
                <a:cs typeface="Consolas"/>
              </a:rPr>
              <a:t>/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pc="5" dirty="0" err="1">
                <a:latin typeface="Consolas"/>
                <a:cs typeface="Consolas"/>
              </a:rPr>
              <a:t>onKeyUp</a:t>
            </a:r>
            <a:r>
              <a:rPr spc="5" dirty="0">
                <a:latin typeface="Consolas"/>
                <a:cs typeface="Consolas"/>
              </a:rPr>
              <a:t>(</a:t>
            </a:r>
            <a:r>
              <a:rPr spc="5" dirty="0" err="1">
                <a:highlight>
                  <a:srgbClr val="FFFF00"/>
                </a:highlight>
                <a:latin typeface="Consolas"/>
                <a:cs typeface="Consolas"/>
              </a:rPr>
              <a:t>event:</a:t>
            </a:r>
            <a:r>
              <a:rPr b="1" dirty="0" err="1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an</a:t>
            </a:r>
            <a:r>
              <a:rPr b="1" spc="5" dirty="0" err="1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pc="5" dirty="0">
                <a:latin typeface="Consolas"/>
                <a:cs typeface="Consolas"/>
              </a:rPr>
              <a:t>.txtKeyU</a:t>
            </a:r>
            <a:r>
              <a:rPr dirty="0">
                <a:latin typeface="Consolas"/>
                <a:cs typeface="Consolas"/>
              </a:rPr>
              <a:t>p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event.target.valu</a:t>
            </a:r>
            <a:r>
              <a:rPr dirty="0">
                <a:latin typeface="Consolas"/>
                <a:cs typeface="Consolas"/>
              </a:rPr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+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1456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with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dirty="0" err="1">
                <a:latin typeface="Verdana"/>
                <a:cs typeface="Verdana"/>
              </a:rPr>
              <a:t>Use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 err="1">
                <a:latin typeface="Verdana"/>
                <a:cs typeface="Verdana"/>
              </a:rPr>
              <a:t>functi</a:t>
            </a:r>
            <a:r>
              <a:rPr lang="nl-NL" sz="2150" dirty="0">
                <a:latin typeface="Verdana"/>
                <a:cs typeface="Verdana"/>
              </a:rPr>
              <a:t>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3a + 3b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00000"/>
                </a:solidFill>
              </a:rPr>
              <a:t>lo</a:t>
            </a:r>
            <a:r>
              <a:rPr spc="10" dirty="0">
                <a:solidFill>
                  <a:srgbClr val="C00000"/>
                </a:solidFill>
              </a:rPr>
              <a:t>cal</a:t>
            </a:r>
            <a:r>
              <a:rPr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template</a:t>
            </a:r>
            <a:r>
              <a:rPr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</a:t>
            </a:r>
            <a:r>
              <a:rPr lang="nl-NL" sz="1950" spc="-15" dirty="0">
                <a:latin typeface="Verdana"/>
                <a:cs typeface="Verdana"/>
              </a:rPr>
              <a:t> a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loca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template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variable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>
                <a:latin typeface="Verdana"/>
                <a:cs typeface="Verdana"/>
              </a:rPr>
              <a:t>The </a:t>
            </a:r>
            <a:r>
              <a:rPr lang="en-GB" sz="1950" spc="-15" dirty="0">
                <a:latin typeface="Verdana"/>
                <a:cs typeface="Verdana"/>
              </a:rPr>
              <a:t>whole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20" dirty="0">
                <a:latin typeface="Verdana"/>
                <a:cs typeface="Verdana"/>
              </a:rPr>
              <a:t>is </a:t>
            </a:r>
            <a:r>
              <a:rPr lang="nl-NL" sz="1950" spc="-20" dirty="0" err="1">
                <a:latin typeface="Verdana"/>
                <a:cs typeface="Verdana"/>
              </a:rPr>
              <a:t>then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available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lang="nl-NL" sz="1950" i="1" spc="-10" dirty="0">
                <a:solidFill>
                  <a:srgbClr val="C00000"/>
                </a:solidFill>
                <a:latin typeface="Verdana"/>
                <a:cs typeface="Verdana"/>
              </a:rPr>
              <a:t>Attention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bind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to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nl-NL"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the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950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ent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!</a:t>
            </a:r>
            <a:endParaRPr lang="nl-NL" sz="1950" spc="-15" dirty="0">
              <a:latin typeface="Verdana"/>
              <a:cs typeface="Verdana"/>
            </a:endParaRPr>
          </a:p>
          <a:p>
            <a:pPr marR="1454785" algn="ctr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r>
              <a:rPr lang="nl-NL" sz="1700" i="1" dirty="0">
                <a:solidFill>
                  <a:srgbClr val="46C249"/>
                </a:solidFill>
                <a:latin typeface="Consolas"/>
                <a:cs typeface="Consolas"/>
              </a:rPr>
              <a:t> but </a:t>
            </a:r>
            <a:r>
              <a:rPr lang="nl-NL" sz="1700" i="1" dirty="0" err="1">
                <a:solidFill>
                  <a:srgbClr val="46C249"/>
                </a:solidFill>
                <a:latin typeface="Consolas"/>
                <a:cs typeface="Consolas"/>
              </a:rPr>
              <a:t>rerenders</a:t>
            </a:r>
            <a:r>
              <a:rPr lang="nl-NL" sz="1700" i="1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lang="nl-NL" sz="1700" i="1" dirty="0" err="1">
                <a:solidFill>
                  <a:srgbClr val="46C249"/>
                </a:solidFill>
                <a:latin typeface="Consolas"/>
                <a:cs typeface="Consolas"/>
              </a:rPr>
              <a:t>the</a:t>
            </a:r>
            <a:r>
              <a:rPr lang="nl-NL" sz="1700" i="1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lang="nl-NL" sz="1700" i="1" dirty="0" err="1">
                <a:solidFill>
                  <a:srgbClr val="46C249"/>
                </a:solidFill>
                <a:latin typeface="Consolas"/>
                <a:cs typeface="Consolas"/>
              </a:rPr>
              <a:t>txtCity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en-US" spc="10" dirty="0">
                <a:solidFill>
                  <a:srgbClr val="C00000"/>
                </a:solidFill>
              </a:rPr>
              <a:t>Local</a:t>
            </a:r>
            <a:r>
              <a:rPr lang="en-US"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template</a:t>
            </a:r>
            <a:r>
              <a:rPr lang="en-US"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variable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9423006" cy="6676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type=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class</a:t>
            </a:r>
            <a:r>
              <a:rPr dirty="0">
                <a:latin typeface="Consolas"/>
                <a:cs typeface="Consolas"/>
              </a:rPr>
              <a:t>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placeholder=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#txtCity</a:t>
            </a:r>
            <a:r>
              <a:rPr spc="5" dirty="0">
                <a:latin typeface="Consolas"/>
                <a:cs typeface="Consolas"/>
              </a:rPr>
              <a:t>&gt;</a:t>
            </a:r>
            <a:endParaRPr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class=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pc="5" dirty="0">
                <a:latin typeface="Consolas"/>
                <a:cs typeface="Consolas"/>
              </a:rPr>
              <a:t>(click)=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pc="5" dirty="0">
                <a:latin typeface="Consolas"/>
                <a:cs typeface="Consolas"/>
              </a:rPr>
              <a:t>&gt;Toevoegen</a:t>
            </a:r>
            <a:endParaRPr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dirty="0">
                <a:latin typeface="Consolas"/>
                <a:cs typeface="Consolas"/>
              </a:rPr>
              <a:t>&lt;/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AppComponen</a:t>
            </a:r>
            <a:r>
              <a:rPr dirty="0">
                <a:latin typeface="Consolas"/>
                <a:cs typeface="Consolas"/>
              </a:rPr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pc="5" dirty="0">
                <a:latin typeface="Consolas"/>
                <a:cs typeface="Consolas"/>
              </a:rPr>
              <a:t>addCity(</a:t>
            </a:r>
            <a:r>
              <a:rPr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dirty="0">
                <a:latin typeface="Consolas"/>
                <a:cs typeface="Consolas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lang="nl-NL" b="1" spc="5" dirty="0">
                <a:solidFill>
                  <a:srgbClr val="000080"/>
                </a:solidFill>
                <a:latin typeface="Consolas"/>
                <a:cs typeface="Consolas"/>
              </a:rPr>
              <a:t>let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newI</a:t>
            </a:r>
            <a:r>
              <a:rPr dirty="0">
                <a:latin typeface="Consolas"/>
                <a:cs typeface="Consolas"/>
              </a:rPr>
              <a:t>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onsolas"/>
                <a:cs typeface="Consolas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pc="5" dirty="0">
                <a:latin typeface="Consolas"/>
                <a:cs typeface="Consolas"/>
              </a:rPr>
              <a:t>.cities.lengt</a:t>
            </a:r>
            <a:r>
              <a:rPr dirty="0">
                <a:latin typeface="Consolas"/>
                <a:cs typeface="Consolas"/>
              </a:rPr>
              <a:t>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+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lang="nl-NL" b="1" spc="5" dirty="0" err="1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newCity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City(newID</a:t>
            </a:r>
            <a:r>
              <a:rPr dirty="0">
                <a:latin typeface="Consolas"/>
                <a:cs typeface="Consolas"/>
              </a:rPr>
              <a:t>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pc="5" dirty="0">
                <a:latin typeface="Consolas"/>
                <a:cs typeface="Consolas"/>
              </a:rPr>
              <a:t>.</a:t>
            </a:r>
            <a:r>
              <a:rPr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dirty="0">
                <a:latin typeface="Consolas"/>
                <a:cs typeface="Consolas"/>
              </a:rPr>
              <a:t>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pc="5" dirty="0">
                <a:latin typeface="Consolas"/>
                <a:cs typeface="Consolas"/>
              </a:rPr>
              <a:t>);</a:t>
            </a:r>
            <a:r>
              <a:rPr spc="5" dirty="0">
                <a:latin typeface="Times New Roman"/>
                <a:cs typeface="Times New Roman"/>
              </a:rPr>
              <a:t> </a:t>
            </a:r>
            <a:endParaRPr lang="nl-NL" spc="5" dirty="0">
              <a:latin typeface="Times New Roman"/>
              <a:cs typeface="Times New Roman"/>
            </a:endParaRPr>
          </a:p>
          <a:p>
            <a:pPr marL="1134745" marR="1066165" indent="-635">
              <a:lnSpc>
                <a:spcPct val="151000"/>
              </a:lnSpc>
            </a:pPr>
            <a:r>
              <a:rPr b="1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b="1" spc="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pc="5" dirty="0" err="1">
                <a:latin typeface="Consolas"/>
                <a:cs typeface="Consolas"/>
              </a:rPr>
              <a:t>.cities.push</a:t>
            </a:r>
            <a:r>
              <a:rPr spc="5" dirty="0">
                <a:latin typeface="Consolas"/>
                <a:cs typeface="Consolas"/>
              </a:rPr>
              <a:t>(newCity);</a:t>
            </a:r>
            <a:endParaRPr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pc="5" dirty="0">
                <a:latin typeface="Consolas"/>
                <a:cs typeface="Consolas"/>
              </a:rPr>
              <a:t>txtCity.valu</a:t>
            </a:r>
            <a:r>
              <a:rPr dirty="0">
                <a:latin typeface="Consolas"/>
                <a:cs typeface="Consolas"/>
              </a:rPr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dirty="0">
                <a:latin typeface="Consolas"/>
                <a:cs typeface="Consolas"/>
              </a:rPr>
              <a:t>;</a:t>
            </a:r>
            <a:endParaRPr lang="nl-NL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141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with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dirty="0" err="1">
                <a:latin typeface="Verdana"/>
                <a:cs typeface="Verdana"/>
              </a:rPr>
              <a:t>Use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 err="1">
                <a:latin typeface="Verdana"/>
                <a:cs typeface="Verdana"/>
              </a:rPr>
              <a:t>functi</a:t>
            </a:r>
            <a:r>
              <a:rPr lang="nl-NL" sz="2150" dirty="0">
                <a:latin typeface="Verdana"/>
                <a:cs typeface="Verdana"/>
              </a:rPr>
              <a:t>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 err="1">
                <a:latin typeface="Verdana"/>
                <a:cs typeface="Verdana"/>
              </a:rPr>
              <a:t>Use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to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declare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>
                <a:latin typeface="Verdana"/>
                <a:cs typeface="Verdana"/>
              </a:rPr>
              <a:t>Make </a:t>
            </a:r>
            <a:r>
              <a:rPr lang="nl-NL" sz="2150" spc="-5" dirty="0" err="1">
                <a:latin typeface="Verdana"/>
                <a:cs typeface="Verdana"/>
              </a:rPr>
              <a:t>simple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3c + 3d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58122"/>
            <a:ext cx="7214870" cy="1740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lang="nl-NL" sz="1950" spc="-70" dirty="0">
                <a:latin typeface="Verdana"/>
                <a:cs typeface="Verdana"/>
              </a:rPr>
              <a:t>Bind </a:t>
            </a:r>
            <a:r>
              <a:rPr lang="nl-NL" sz="1950" spc="-70" dirty="0" err="1">
                <a:latin typeface="Verdana"/>
                <a:cs typeface="Verdana"/>
              </a:rPr>
              <a:t>to</a:t>
            </a:r>
            <a:r>
              <a:rPr lang="en-GB" sz="1950" spc="175" dirty="0">
                <a:latin typeface="Times New Roman"/>
                <a:cs typeface="Times New Roman"/>
              </a:rPr>
              <a:t> </a:t>
            </a:r>
            <a:r>
              <a:rPr lang="en-GB" sz="1950" spc="-10" dirty="0">
                <a:latin typeface="Verdana"/>
                <a:cs typeface="Verdana"/>
              </a:rPr>
              <a:t>properties</a:t>
            </a:r>
            <a:r>
              <a:rPr lang="en-GB" sz="1950" spc="204" dirty="0">
                <a:latin typeface="Times New Roman"/>
                <a:cs typeface="Times New Roman"/>
              </a:rPr>
              <a:t> </a:t>
            </a:r>
            <a:r>
              <a:rPr lang="en-GB" sz="1950" spc="-50" dirty="0">
                <a:latin typeface="Verdana"/>
                <a:cs typeface="Verdana"/>
              </a:rPr>
              <a:t>of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r>
              <a:rPr sz="1950" spc="-20" dirty="0">
                <a:latin typeface="Verdana"/>
                <a:cs typeface="Verdana"/>
              </a:rPr>
              <a:t>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endParaRPr lang="nl-NL" sz="195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Also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called</a:t>
            </a:r>
            <a:r>
              <a:rPr lang="nl-NL" sz="1950" spc="-20" dirty="0">
                <a:latin typeface="Verdana"/>
                <a:cs typeface="Verdana"/>
              </a:rPr>
              <a:t>:</a:t>
            </a:r>
            <a:r>
              <a:rPr lang="nl-NL" sz="1950" spc="-2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nl-NL" sz="2000" spc="-20" dirty="0" err="1">
                <a:latin typeface="Verdana"/>
                <a:cs typeface="Verdana"/>
              </a:rPr>
              <a:t>Use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lang="nl-NL" sz="2000" spc="-20" dirty="0">
                <a:latin typeface="Verdana"/>
                <a:cs typeface="Verdana"/>
              </a:rPr>
              <a:t>these </a:t>
            </a:r>
            <a:r>
              <a:rPr lang="nl-NL" sz="2000" b="1" i="1" spc="-20" dirty="0">
                <a:latin typeface="Verdana"/>
                <a:cs typeface="Verdana"/>
              </a:rPr>
              <a:t>square</a:t>
            </a:r>
            <a:r>
              <a:rPr lang="nl-NL" sz="2000" spc="-20" dirty="0">
                <a:latin typeface="Verdana"/>
                <a:cs typeface="Verdana"/>
              </a:rPr>
              <a:t> </a:t>
            </a: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brackets</a:t>
            </a:r>
            <a:r>
              <a:rPr lang="nl-NL" sz="1950" spc="-15" dirty="0">
                <a:latin typeface="Verdana"/>
                <a:cs typeface="Verdana"/>
              </a:rPr>
              <a:t>:  </a:t>
            </a:r>
            <a:r>
              <a:rPr lang="nl-NL" sz="1950" b="1" spc="-15" dirty="0">
                <a:solidFill>
                  <a:srgbClr val="C00000"/>
                </a:solidFill>
                <a:latin typeface="Verdana"/>
                <a:cs typeface="Verdana"/>
              </a:rPr>
              <a:t>[]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hidden</a:t>
            </a:r>
            <a:r>
              <a:rPr sz="2150" spc="-5" dirty="0">
                <a:latin typeface="Courier New"/>
                <a:cs typeface="Courier New"/>
              </a:rPr>
              <a:t>=</a:t>
            </a:r>
            <a:r>
              <a:rPr lang="nl-NL" sz="2150" spc="-5" dirty="0" err="1">
                <a:latin typeface="Courier New"/>
                <a:cs typeface="Courier New"/>
              </a:rPr>
              <a:t>false</a:t>
            </a:r>
            <a:r>
              <a:rPr sz="2150" spc="-5" dirty="0">
                <a:latin typeface="Courier New"/>
                <a:cs typeface="Courier New"/>
              </a:rPr>
              <a:t>&gt;…&lt;/div&gt;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5" dirty="0">
                <a:latin typeface="Verdana"/>
                <a:cs typeface="Verdana"/>
              </a:rPr>
              <a:t>O</a:t>
            </a:r>
            <a:r>
              <a:rPr lang="nl-NL" sz="1950" b="1" spc="-10" dirty="0">
                <a:latin typeface="Verdana"/>
                <a:cs typeface="Verdana"/>
              </a:rPr>
              <a:t>r</a:t>
            </a:r>
            <a:r>
              <a:rPr sz="1950" b="1" spc="19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Verdana"/>
                <a:cs typeface="Verdana"/>
              </a:rPr>
              <a:t>:</a:t>
            </a:r>
            <a:endParaRPr lang="nl-NL" sz="1950" b="1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person.hasEmail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5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style.background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lang="nl-NL" sz="2150" spc="-5" dirty="0" err="1">
                <a:solidFill>
                  <a:srgbClr val="C00000"/>
                </a:solidFill>
                <a:latin typeface="Courier New"/>
                <a:cs typeface="Courier New"/>
              </a:rPr>
              <a:t>color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Example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NL" sz="1500" b="1" spc="5" dirty="0">
                <a:solidFill>
                  <a:srgbClr val="C00000"/>
                </a:solidFill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hidden</a:t>
            </a:r>
            <a:r>
              <a:rPr lang="en-US" sz="1500" b="1" spc="5" dirty="0">
                <a:solidFill>
                  <a:srgbClr val="C00000"/>
                </a:solidFill>
                <a:latin typeface="Consolas"/>
                <a:cs typeface="Consolas"/>
              </a:rPr>
              <a:t>]</a:t>
            </a:r>
            <a:r>
              <a:rPr lang="en-US" sz="1500" spc="5" dirty="0">
                <a:latin typeface="Consolas"/>
                <a:cs typeface="Consolas"/>
              </a:rPr>
              <a:t>=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500" b="1" spc="5" dirty="0" err="1">
                <a:solidFill>
                  <a:srgbClr val="008000"/>
                </a:solidFill>
                <a:latin typeface="Consolas"/>
                <a:cs typeface="Consolas"/>
              </a:rPr>
              <a:t>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72" y="428625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Declarative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2418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lang="nl-NL" sz="2000" spc="-20" dirty="0"/>
              <a:t>New syntax </a:t>
            </a:r>
            <a:r>
              <a:rPr sz="2000" spc="-15" dirty="0"/>
              <a:t>in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20" dirty="0"/>
              <a:t>HTM</a:t>
            </a:r>
            <a:r>
              <a:rPr sz="2000" spc="-165" dirty="0"/>
              <a:t>L</a:t>
            </a:r>
            <a:r>
              <a:rPr sz="2000" spc="-50" dirty="0"/>
              <a:t>-</a:t>
            </a:r>
            <a:r>
              <a:rPr sz="2000" spc="-15" dirty="0"/>
              <a:t>views/partials.</a:t>
            </a:r>
            <a:endParaRPr sz="2000" dirty="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2000" spc="-10" dirty="0">
                <a:latin typeface="Verdana"/>
                <a:cs typeface="Verdana"/>
              </a:rPr>
              <a:t>Simple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dat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25" dirty="0">
                <a:latin typeface="Verdana"/>
                <a:cs typeface="Verdana"/>
              </a:rPr>
              <a:t>v</a:t>
            </a:r>
            <a:r>
              <a:rPr sz="2000" spc="-15" dirty="0">
                <a:latin typeface="Verdana"/>
                <a:cs typeface="Verdana"/>
              </a:rPr>
              <a:t>en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2000" spc="-20" dirty="0">
                <a:latin typeface="Verdana"/>
                <a:cs typeface="Verdana"/>
              </a:rPr>
              <a:t>One</a:t>
            </a:r>
            <a:r>
              <a:rPr sz="2000" spc="-30" dirty="0">
                <a:latin typeface="Verdana"/>
                <a:cs typeface="Verdana"/>
              </a:rPr>
              <a:t>-</a:t>
            </a:r>
            <a:r>
              <a:rPr sz="2000" spc="-35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y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dat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2000" spc="-170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wo</a:t>
            </a:r>
            <a:r>
              <a:rPr sz="2000" spc="-30" dirty="0">
                <a:latin typeface="Verdana"/>
                <a:cs typeface="Verdana"/>
              </a:rPr>
              <a:t>-</a:t>
            </a:r>
            <a:r>
              <a:rPr sz="2000" spc="-35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y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dat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Example</a:t>
            </a:r>
            <a:r>
              <a:rPr spc="1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 dirty="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 dirty="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 dirty="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6500" y="4229711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 dirty="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 dirty="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</a:t>
            </a:r>
            <a:r>
              <a:rPr spc="10" dirty="0" err="1"/>
              <a:t>opti</a:t>
            </a:r>
            <a:r>
              <a:rPr lang="nl-NL" spc="10" dirty="0"/>
              <a:t>ons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7700" y="5076825"/>
            <a:ext cx="7543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10" dirty="0">
                <a:latin typeface="Verdana"/>
                <a:cs typeface="Verdana"/>
              </a:rPr>
              <a:t>Update </a:t>
            </a: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lang="nl-NL" sz="2350" b="1" i="1" spc="5" dirty="0">
                <a:latin typeface="Verdana"/>
                <a:cs typeface="Verdana"/>
              </a:rPr>
              <a:t>state</a:t>
            </a:r>
            <a:r>
              <a:rPr lang="nl-NL" sz="2350" spc="5" dirty="0">
                <a:latin typeface="Verdana"/>
                <a:cs typeface="Verdana"/>
              </a:rPr>
              <a:t> </a:t>
            </a:r>
            <a:r>
              <a:rPr lang="nl-NL" sz="2350" spc="5" dirty="0" err="1">
                <a:latin typeface="Verdana"/>
                <a:cs typeface="Verdana"/>
              </a:rPr>
              <a:t>directly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02882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8300" y="2030730"/>
            <a:ext cx="6529070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</a:t>
            </a:r>
            <a:r>
              <a:rPr sz="2600" b="1" spc="-25" dirty="0" err="1">
                <a:solidFill>
                  <a:srgbClr val="FF0000"/>
                </a:solidFill>
                <a:latin typeface="Courier New"/>
                <a:cs typeface="Courier New"/>
              </a:rPr>
              <a:t>ngModel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</a:t>
            </a:r>
            <a:r>
              <a:rPr lang="nl-NL" sz="2600" spc="-25" dirty="0" err="1">
                <a:latin typeface="Courier New"/>
                <a:cs typeface="Courier New"/>
              </a:rPr>
              <a:t>newCity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lang="nl-NL" sz="2600" spc="-2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121400" algn="l"/>
              </a:tabLst>
            </a:pPr>
            <a:endParaRPr lang="en-NL" sz="2600" spc="-2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lang="en-NL" sz="2600" spc="-25" dirty="0">
                <a:latin typeface="Courier New"/>
                <a:cs typeface="Courier New"/>
              </a:rPr>
              <a:t>&lt;div&gt; {{newCity}} &lt;/div&gt;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[(</a:t>
            </a:r>
            <a:r>
              <a:rPr spc="10" dirty="0" err="1"/>
              <a:t>ngModel</a:t>
            </a:r>
            <a:r>
              <a:rPr spc="10" dirty="0"/>
              <a:t>)</a:t>
            </a:r>
            <a:r>
              <a:rPr spc="15" dirty="0"/>
              <a:t>]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150" b="1" u="sng" spc="-5" dirty="0">
                <a:latin typeface="Arial"/>
                <a:cs typeface="Arial"/>
              </a:rPr>
              <a:t>This</a:t>
            </a:r>
            <a:r>
              <a:rPr lang="en-US" sz="2150" b="1" u="sng" dirty="0">
                <a:latin typeface="Arial"/>
                <a:cs typeface="Arial"/>
              </a:rPr>
              <a:t> </a:t>
            </a:r>
            <a:r>
              <a:rPr lang="en-US" sz="2150" b="1" u="sng" spc="-5" dirty="0">
                <a:latin typeface="Arial"/>
                <a:cs typeface="Arial"/>
              </a:rPr>
              <a:t>i</a:t>
            </a:r>
            <a:r>
              <a:rPr lang="en-US" sz="2150" b="1" u="sng" dirty="0">
                <a:latin typeface="Arial"/>
                <a:cs typeface="Arial"/>
              </a:rPr>
              <a:t>s </a:t>
            </a:r>
            <a:r>
              <a:rPr lang="en-US" sz="2150" b="1" u="sng" spc="-5" dirty="0">
                <a:latin typeface="Arial"/>
                <a:cs typeface="Arial"/>
              </a:rPr>
              <a:t>shorthand-notation for:</a:t>
            </a:r>
            <a:endParaRPr lang="en-US" sz="2150" b="1" u="sng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lang="en-US" sz="1950" i="1" spc="-30" dirty="0" err="1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 </a:t>
            </a:r>
            <a:r>
              <a:rPr lang="en-US" sz="1950" spc="-20" dirty="0">
                <a:latin typeface="Consolas"/>
                <a:cs typeface="Consolas"/>
              </a:rPr>
              <a:t>type=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</a:t>
            </a:r>
            <a:r>
              <a:rPr lang="en-US" sz="1950" spc="-30" dirty="0">
                <a:latin typeface="Consolas"/>
                <a:cs typeface="Consolas"/>
              </a:rPr>
              <a:t>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[value]=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newCityExtended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lang="en-US" sz="1950" spc="-20" dirty="0">
                <a:latin typeface="Consolas"/>
                <a:cs typeface="Consolas"/>
              </a:rPr>
              <a:t>(input)=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</a:t>
            </a:r>
            <a:r>
              <a:rPr lang="en-US" sz="1950" b="1" spc="-15" dirty="0" err="1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$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event.target.value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5" dirty="0">
                <a:latin typeface="Consolas"/>
                <a:cs typeface="Consolas"/>
              </a:rPr>
              <a:t>/&gt;</a:t>
            </a:r>
            <a:endParaRPr lang="en-US"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20" dirty="0">
                <a:latin typeface="Consolas"/>
                <a:cs typeface="Consolas"/>
              </a:rPr>
              <a:t>&gt;{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 err="1">
                <a:latin typeface="Consolas"/>
                <a:cs typeface="Consolas"/>
              </a:rPr>
              <a:t>newCityExtende</a:t>
            </a:r>
            <a:r>
              <a:rPr lang="en-US" sz="1950" spc="-15" dirty="0" err="1">
                <a:latin typeface="Consolas"/>
                <a:cs typeface="Consolas"/>
              </a:rPr>
              <a:t>d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}}&lt;</a:t>
            </a:r>
            <a:r>
              <a:rPr lang="en-US" sz="1950" spc="-30" dirty="0">
                <a:latin typeface="Consolas"/>
                <a:cs typeface="Consolas"/>
              </a:rPr>
              <a:t>/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0" dirty="0"/>
              <a:t>Import </a:t>
            </a: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for</a:t>
            </a:r>
            <a:r>
              <a:rPr lang="nl-NL" spc="10" dirty="0"/>
              <a:t>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 in </a:t>
            </a:r>
            <a:r>
              <a:rPr lang="en-US" spc="15" dirty="0" err="1"/>
              <a:t>app.module.ts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1079500" y="2292294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834" y="2299337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0144" y="2314002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5" dirty="0" err="1"/>
              <a:t>Usage</a:t>
            </a:r>
            <a:r>
              <a:rPr lang="nl-NL" spc="5" dirty="0"/>
              <a:t> in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}}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}}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lang="nl-NL" sz="1700" spc="5" dirty="0">
                <a:latin typeface="Consolas"/>
                <a:cs typeface="Consolas"/>
              </a:rPr>
              <a:t>: string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O</a:t>
            </a:r>
            <a:r>
              <a:rPr lang="nl-NL" spc="10" dirty="0"/>
              <a:t>r</a:t>
            </a:r>
            <a:r>
              <a:rPr spc="10" dirty="0"/>
              <a:t>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/>
              <a:t>a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loop</a:t>
            </a:r>
            <a:r>
              <a:rPr spc="10" dirty="0"/>
              <a:t>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9900" y="1029679"/>
            <a:ext cx="10223500" cy="5752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lang="nl-NL" sz="15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endParaRPr sz="1500" dirty="0">
              <a:latin typeface="Consolas"/>
              <a:cs typeface="Consolas"/>
            </a:endParaRPr>
          </a:p>
          <a:p>
            <a:pPr marL="19050">
              <a:spcBef>
                <a:spcPts val="635"/>
              </a:spcBef>
            </a:pPr>
            <a:r>
              <a:rPr lang="nl-NL" sz="2150" spc="-5" dirty="0">
                <a:latin typeface="Arial"/>
                <a:cs typeface="Arial"/>
              </a:rPr>
              <a:t>   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683260" marR="3937635" indent="-318770"/>
            <a:endParaRPr lang="nl-NL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683260" marR="3937635" indent="-318770"/>
            <a:r>
              <a:rPr lang="en-US" dirty="0"/>
              <a:t>export  class  </a:t>
            </a:r>
            <a:r>
              <a:rPr lang="en-US" dirty="0" err="1"/>
              <a:t>AppComponent</a:t>
            </a: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name:string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cities:string</a:t>
            </a:r>
            <a:r>
              <a:rPr lang="en-US" dirty="0"/>
              <a:t>[];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constructor() 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this.name</a:t>
            </a:r>
            <a:r>
              <a:rPr lang="en-US" dirty="0"/>
              <a:t> = 'Peter  Eijgermans’;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this.cities</a:t>
            </a:r>
            <a:r>
              <a:rPr lang="en-US" dirty="0"/>
              <a:t> = ['Groningen',  '</a:t>
            </a:r>
            <a:r>
              <a:rPr lang="en-US" dirty="0" err="1"/>
              <a:t>Hengelo','Den</a:t>
            </a:r>
            <a:r>
              <a:rPr lang="en-US" dirty="0"/>
              <a:t>  Haag'];</a:t>
            </a:r>
            <a:br>
              <a:rPr lang="en-US" dirty="0"/>
            </a:br>
            <a:r>
              <a:rPr lang="en-US" dirty="0"/>
              <a:t>  }</a:t>
            </a:r>
          </a:p>
          <a:p>
            <a:pPr marL="683260" marR="3937635" indent="-318770"/>
            <a:r>
              <a:rPr lang="en-US" dirty="0"/>
              <a:t>}</a:t>
            </a:r>
            <a:br>
              <a:rPr lang="en-US" sz="1600" dirty="0"/>
            </a:br>
            <a:endParaRPr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highlight>
                <a:srgbClr val="FFFF00"/>
              </a:highlight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900" y="1029679"/>
            <a:ext cx="9905999" cy="582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lang="nl-NL"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lang="nl-NL" sz="2150" spc="-5" dirty="0">
                <a:latin typeface="Arial"/>
                <a:cs typeface="Arial"/>
              </a:rPr>
              <a:t>   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683260" marR="3937635" indent="-318770">
              <a:lnSpc>
                <a:spcPct val="151000"/>
              </a:lnSpc>
            </a:pPr>
            <a:endParaRPr lang="nl-NL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683260" marR="3937635" indent="-318770"/>
            <a:r>
              <a:rPr lang="en-US" dirty="0"/>
              <a:t>export  class  </a:t>
            </a:r>
            <a:r>
              <a:rPr lang="en-US" dirty="0" err="1"/>
              <a:t>AppComponent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implements </a:t>
            </a:r>
            <a:r>
              <a:rPr lang="en-US" sz="1600" dirty="0" err="1">
                <a:highlight>
                  <a:srgbClr val="FFFF00"/>
                </a:highlight>
              </a:rPr>
              <a:t>OnInit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dirty="0" err="1"/>
              <a:t>name</a:t>
            </a:r>
            <a:r>
              <a:rPr lang="en-US" sz="1600" dirty="0" err="1"/>
              <a:t>:</a:t>
            </a:r>
            <a:r>
              <a:rPr lang="en-US" dirty="0" err="1"/>
              <a:t>string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dirty="0" err="1"/>
              <a:t>cities</a:t>
            </a:r>
            <a:r>
              <a:rPr lang="en-US" sz="1600" dirty="0" err="1"/>
              <a:t>:</a:t>
            </a:r>
            <a:r>
              <a:rPr lang="en-US" dirty="0" err="1"/>
              <a:t>string</a:t>
            </a:r>
            <a:r>
              <a:rPr lang="en-US" sz="1600" dirty="0"/>
              <a:t>[];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</a:t>
            </a:r>
            <a:r>
              <a:rPr lang="en-US" dirty="0"/>
              <a:t>constructor</a:t>
            </a:r>
            <a:r>
              <a:rPr lang="en-US" sz="1600" dirty="0"/>
              <a:t>()  {}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</a:t>
            </a:r>
            <a:r>
              <a:rPr lang="en-US" dirty="0" err="1">
                <a:highlight>
                  <a:srgbClr val="FFFF00"/>
                </a:highlight>
              </a:rPr>
              <a:t>ngOnInit</a:t>
            </a:r>
            <a:r>
              <a:rPr lang="en-US" dirty="0"/>
              <a:t> </a:t>
            </a:r>
            <a:r>
              <a:rPr lang="en-US" sz="1600" dirty="0"/>
              <a:t>( ) 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dirty="0" err="1"/>
              <a:t>this</a:t>
            </a:r>
            <a:r>
              <a:rPr lang="en-US" sz="1600" dirty="0" err="1"/>
              <a:t>.</a:t>
            </a:r>
            <a:r>
              <a:rPr lang="en-US" dirty="0" err="1"/>
              <a:t>name</a:t>
            </a:r>
            <a:r>
              <a:rPr lang="en-US" dirty="0"/>
              <a:t> </a:t>
            </a:r>
            <a:r>
              <a:rPr lang="en-US" sz="1600" dirty="0"/>
              <a:t>= </a:t>
            </a:r>
            <a:r>
              <a:rPr lang="en-US" dirty="0"/>
              <a:t>'Peter  Eijgermans’; 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this</a:t>
            </a:r>
            <a:r>
              <a:rPr lang="en-US" sz="1600" dirty="0" err="1"/>
              <a:t>.</a:t>
            </a:r>
            <a:r>
              <a:rPr lang="en-US" dirty="0" err="1"/>
              <a:t>cities</a:t>
            </a:r>
            <a:r>
              <a:rPr lang="en-US" sz="1600" dirty="0"/>
              <a:t>=[</a:t>
            </a:r>
            <a:r>
              <a:rPr lang="en-US" dirty="0"/>
              <a:t>'Groningen'</a:t>
            </a:r>
            <a:r>
              <a:rPr lang="en-US" sz="1600" dirty="0"/>
              <a:t>,  </a:t>
            </a:r>
            <a:r>
              <a:rPr lang="en-US" dirty="0"/>
              <a:t>'</a:t>
            </a:r>
            <a:r>
              <a:rPr lang="en-US" dirty="0" err="1"/>
              <a:t>Hengelo'</a:t>
            </a:r>
            <a:r>
              <a:rPr lang="en-US" sz="1600" dirty="0" err="1"/>
              <a:t>,</a:t>
            </a:r>
            <a:r>
              <a:rPr lang="en-US" dirty="0" err="1"/>
              <a:t>'Den</a:t>
            </a:r>
            <a:r>
              <a:rPr lang="en-US" dirty="0"/>
              <a:t>  Haag'];</a:t>
            </a:r>
            <a:br>
              <a:rPr lang="en-US" dirty="0"/>
            </a:br>
            <a:r>
              <a:rPr lang="en-US" dirty="0"/>
              <a:t>  </a:t>
            </a:r>
            <a:r>
              <a:rPr lang="en-US" sz="1600" dirty="0"/>
              <a:t>}</a:t>
            </a:r>
          </a:p>
          <a:p>
            <a:pPr marL="683260" marR="3937635" indent="-318770"/>
            <a:r>
              <a:rPr lang="en-US" sz="1600" dirty="0"/>
              <a:t>}</a:t>
            </a:r>
            <a:endParaRPr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4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6796" y="352425"/>
            <a:ext cx="4559807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1808</Words>
  <Application>Microsoft Macintosh PowerPoint</Application>
  <PresentationFormat>Custom</PresentationFormat>
  <Paragraphs>299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Declarative syntaxis</vt:lpstr>
      <vt:lpstr>Simple data binding syntaxis</vt:lpstr>
      <vt:lpstr>Usage in component/class</vt:lpstr>
      <vt:lpstr>Or: properties via constructor</vt:lpstr>
      <vt:lpstr>Binden via a loop: *ngFor</vt:lpstr>
      <vt:lpstr>Use OnInit Lifecyclehook</vt:lpstr>
      <vt:lpstr>PowerPoint Presentation</vt:lpstr>
      <vt:lpstr>PowerPoint Presentation</vt:lpstr>
      <vt:lpstr>Checkpoint</vt:lpstr>
      <vt:lpstr>Make a Model</vt:lpstr>
      <vt:lpstr>Use a Model</vt:lpstr>
      <vt:lpstr>Conditional statement  *ngIf</vt:lpstr>
      <vt:lpstr>External templates</vt:lpstr>
      <vt:lpstr>Checkpoint</vt:lpstr>
      <vt:lpstr>PowerPoint Presentation</vt:lpstr>
      <vt:lpstr>Event binding syntaxis</vt:lpstr>
      <vt:lpstr>DOM-events</vt:lpstr>
      <vt:lpstr>Event binding</vt:lpstr>
      <vt:lpstr>Event binding with $event</vt:lpstr>
      <vt:lpstr>Checkpoint</vt:lpstr>
      <vt:lpstr>Binding with local template variable</vt:lpstr>
      <vt:lpstr>Local template variable</vt:lpstr>
      <vt:lpstr>PowerPoint Presentation</vt:lpstr>
      <vt:lpstr>Checkpoint Event binding </vt:lpstr>
      <vt:lpstr>PowerPoint Presentation</vt:lpstr>
      <vt:lpstr>Attribute binding syntaxis</vt:lpstr>
      <vt:lpstr>Example attribute binding</vt:lpstr>
      <vt:lpstr>Example…</vt:lpstr>
      <vt:lpstr>PowerPoint Presentation</vt:lpstr>
      <vt:lpstr>More binding-options</vt:lpstr>
      <vt:lpstr>Checkpoint Attribute &amp; property binding </vt:lpstr>
      <vt:lpstr>PowerPoint Presentation</vt:lpstr>
      <vt:lpstr>Two way binding syntaxis</vt:lpstr>
      <vt:lpstr>[(ngModel)]</vt:lpstr>
      <vt:lpstr>Import FormsModule for [(ngModel)] in app.module.ts </vt:lpstr>
      <vt:lpstr>Checkpoint two way databinding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69</cp:revision>
  <dcterms:created xsi:type="dcterms:W3CDTF">2019-02-17T16:57:44Z</dcterms:created>
  <dcterms:modified xsi:type="dcterms:W3CDTF">2021-12-22T11:46:25Z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