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395" r:id="rId20"/>
    <p:sldId id="270" r:id="rId21"/>
    <p:sldId id="271" r:id="rId22"/>
    <p:sldId id="392" r:id="rId23"/>
    <p:sldId id="272" r:id="rId24"/>
    <p:sldId id="39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394" r:id="rId36"/>
    <p:sldId id="283" r:id="rId37"/>
    <p:sldId id="284" r:id="rId38"/>
    <p:sldId id="285" r:id="rId39"/>
    <p:sldId id="286" r:id="rId40"/>
    <p:sldId id="287" r:id="rId41"/>
    <p:sldId id="288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6"/>
    <p:restoredTop sz="81627"/>
  </p:normalViewPr>
  <p:slideViewPr>
    <p:cSldViewPr>
      <p:cViewPr varScale="1">
        <p:scale>
          <a:sx n="113" d="100"/>
          <a:sy n="113" d="100"/>
        </p:scale>
        <p:origin x="24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subject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36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Subject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type of Observable that observers can also subscribe to it to receive published values but with one difference: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are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multicasted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many Observers.</a:t>
            </a:r>
            <a:endParaRPr lang="en-GB" b="0" dirty="0">
              <a:effectLst/>
            </a:endParaRPr>
          </a:p>
          <a:p>
            <a:pPr rtl="0"/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are also 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can also subscribe to other Observables and listen to published data.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 an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Observable is unicast.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Unicast simply means that each subscribed observer has an independent execution of the Observable while multicast means that the Observable execution is shared by multiple Observers.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5990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1/9/22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1/9/22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1/9/22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FF0000"/>
                </a:solidFill>
              </a:rPr>
              <a:t>@Input()</a:t>
            </a:r>
            <a:r>
              <a:rPr lang="nl-NL" i="1" spc="15" dirty="0">
                <a:solidFill>
                  <a:srgbClr val="FF0000"/>
                </a:solidFill>
              </a:rPr>
              <a:t> </a:t>
            </a:r>
            <a:r>
              <a:rPr lang="nl-NL" spc="15" dirty="0"/>
              <a:t>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1900" y="1612623"/>
            <a:ext cx="7673340" cy="512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 err="1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lang="en-US"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{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Consolas"/>
                <a:cs typeface="Consolas"/>
              </a:rPr>
              <a:t>,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lang="en-US"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2150" dirty="0">
                <a:latin typeface="Consolas"/>
                <a:cs typeface="Consolas"/>
              </a:rPr>
              <a:t>;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{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latin typeface="Consolas"/>
                <a:cs typeface="Consolas"/>
              </a:rPr>
              <a:t>Cit</a:t>
            </a:r>
            <a:r>
              <a:rPr lang="en-US" sz="2150" dirty="0">
                <a:latin typeface="Consolas"/>
                <a:cs typeface="Consolas"/>
              </a:rPr>
              <a:t>y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solidFill>
                  <a:srgbClr val="008000"/>
                </a:solidFill>
                <a:latin typeface="Consolas"/>
                <a:cs typeface="Consolas"/>
              </a:rPr>
              <a:t>"./</a:t>
            </a:r>
            <a:r>
              <a:rPr lang="en-US" sz="2150" dirty="0" err="1">
                <a:solidFill>
                  <a:srgbClr val="008000"/>
                </a:solidFill>
                <a:latin typeface="Consolas"/>
                <a:cs typeface="Consolas"/>
              </a:rPr>
              <a:t>city.model</a:t>
            </a:r>
            <a:r>
              <a:rPr lang="en-US"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endParaRPr lang="en-NL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150" spc="-5" dirty="0">
                <a:solidFill>
                  <a:srgbClr val="FF0000"/>
                </a:solidFill>
                <a:latin typeface="Consolas"/>
                <a:cs typeface="Consolas"/>
              </a:rPr>
              <a:t>  @Component</a:t>
            </a:r>
            <a:r>
              <a:rPr lang="en-US" sz="2150" spc="-5" dirty="0">
                <a:latin typeface="Consolas"/>
                <a:cs typeface="Consolas"/>
              </a:rPr>
              <a:t>({</a:t>
            </a:r>
            <a:endParaRPr lang="en-US"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lang="en-US" sz="2150" dirty="0">
                <a:latin typeface="Consolas"/>
                <a:cs typeface="Consolas"/>
              </a:rPr>
              <a:t>  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2150" dirty="0">
                <a:latin typeface="Consolas"/>
                <a:cs typeface="Consolas"/>
              </a:rPr>
              <a:t>  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 expor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 err="1">
                <a:latin typeface="Consolas"/>
                <a:cs typeface="Consolas"/>
              </a:rPr>
              <a:t>CityDetai</a:t>
            </a:r>
            <a:r>
              <a:rPr lang="en-US" sz="2150" dirty="0" err="1">
                <a:latin typeface="Consolas"/>
                <a:cs typeface="Consolas"/>
              </a:rPr>
              <a:t>lComponent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lang="en-US"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lang="en-US" sz="2150" b="1" spc="-5" dirty="0">
                <a:solidFill>
                  <a:srgbClr val="FF0000"/>
                </a:solidFill>
                <a:latin typeface="Consolas"/>
                <a:cs typeface="Consolas"/>
              </a:rPr>
              <a:t>   @Input(</a:t>
            </a:r>
            <a:r>
              <a:rPr lang="en-US"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5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1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50" spc="-5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21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150" spc="-5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2150" spc="-5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150" dirty="0">
                <a:latin typeface="Consolas"/>
                <a:cs typeface="Consolas"/>
              </a:rPr>
              <a:t>   }</a:t>
            </a: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endParaRPr sz="215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4714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getCity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latin typeface="Consolas"/>
                <a:cs typeface="Consolas"/>
              </a:rPr>
              <a:t>*</a:t>
            </a:r>
            <a:r>
              <a:rPr lang="en-US" sz="1700" spc="-5" dirty="0" err="1">
                <a:latin typeface="Consolas"/>
                <a:cs typeface="Consolas"/>
              </a:rPr>
              <a:t>ngIf</a:t>
            </a:r>
            <a:r>
              <a:rPr lang="en-US" sz="1700" spc="-5" dirty="0">
                <a:latin typeface="Consolas"/>
                <a:cs typeface="Consolas"/>
              </a:rPr>
              <a:t>=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b="1" spc="-5" dirty="0" err="1">
                <a:solidFill>
                  <a:srgbClr val="008000"/>
                </a:solidFill>
                <a:latin typeface="Consolas"/>
                <a:cs typeface="Consolas"/>
              </a:rPr>
              <a:t>currentCity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lang="en-US"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lang="en-US"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lang="en-US" sz="1700" spc="-5" dirty="0">
                <a:latin typeface="Consolas"/>
                <a:cs typeface="Consolas"/>
              </a:rPr>
              <a:t>=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currentCity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dirty="0">
                <a:latin typeface="Consolas"/>
                <a:cs typeface="Consolas"/>
              </a:rPr>
              <a:t>&gt;&lt;/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8899067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lang="nl-NL" sz="2150" b="1" spc="-5" dirty="0">
                <a:solidFill>
                  <a:srgbClr val="000080"/>
                </a:solidFill>
                <a:latin typeface="Consolas"/>
                <a:cs typeface="Consolas"/>
              </a:rPr>
              <a:t>private </a:t>
            </a:r>
            <a:r>
              <a:rPr sz="2150" dirty="0">
                <a:latin typeface="Consolas"/>
                <a:cs typeface="Consolas"/>
              </a:rPr>
              <a:t>cities:</a:t>
            </a:r>
            <a:r>
              <a:rPr lang="nl-NL" sz="2150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lang="nl-NL" sz="2150" b="1" spc="-5" dirty="0">
                <a:solidFill>
                  <a:srgbClr val="000080"/>
                </a:solidFill>
                <a:latin typeface="Consolas"/>
                <a:cs typeface="Consolas"/>
              </a:rPr>
              <a:t>private </a:t>
            </a:r>
            <a:r>
              <a:rPr sz="2150" spc="-5" dirty="0" err="1">
                <a:latin typeface="Consolas"/>
                <a:cs typeface="Consolas"/>
              </a:rPr>
              <a:t>currentCity</a:t>
            </a:r>
            <a:r>
              <a:rPr sz="2150" spc="-5" dirty="0">
                <a:latin typeface="Consolas"/>
                <a:cs typeface="Consolas"/>
              </a:rPr>
              <a:t>:</a:t>
            </a:r>
            <a:r>
              <a:rPr lang="nl-NL" sz="2150" spc="-5" dirty="0">
                <a:latin typeface="Consolas"/>
                <a:cs typeface="Consolas"/>
              </a:rPr>
              <a:t> 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lang="nl-NL" sz="2150" spc="-5" dirty="0">
                <a:latin typeface="Consolas"/>
                <a:cs typeface="Consolas"/>
              </a:rPr>
              <a:t>public </a:t>
            </a:r>
            <a:r>
              <a:rPr sz="2150" b="1" spc="-5" dirty="0" err="1">
                <a:latin typeface="Consolas"/>
                <a:cs typeface="Consolas"/>
              </a:rPr>
              <a:t>getCity</a:t>
            </a:r>
            <a:r>
              <a:rPr sz="2150" spc="-5" dirty="0">
                <a:latin typeface="Consolas"/>
                <a:cs typeface="Consolas"/>
              </a:rPr>
              <a:t>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lang="nl-NL" sz="2150" dirty="0">
                <a:latin typeface="Consolas"/>
                <a:cs typeface="Consolas"/>
              </a:rPr>
              <a:t>: </a:t>
            </a:r>
            <a:r>
              <a:rPr lang="nl-NL" sz="2150" dirty="0" err="1">
                <a:latin typeface="Consolas"/>
                <a:cs typeface="Consolas"/>
              </a:rPr>
              <a:t>void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1495425"/>
            <a:ext cx="9525000" cy="528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selector: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'city-detail'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template: `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	&lt;h2&gt;City details&lt;/h2&gt;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	&lt;div *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="city"&gt;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	&lt;ul class="list-group"&gt;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		    &lt;li class="list-group-item"&gt;Name: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city.name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		    &lt;li class="list-group-item"&gt;Province: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city.province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		    &lt;li class="list-group-item"&gt;Highlights: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city.highlights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	&lt;/ul&gt;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	  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="../assets/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city.name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.jpg" </a:t>
            </a:r>
          </a:p>
          <a:p>
            <a:pPr marL="12700">
              <a:lnSpc>
                <a:spcPts val="2335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alt="Photo of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city.name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" class="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-fluid"/&gt;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	&lt;/div&gt;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CityDetailComponent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5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@Input()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public city: City;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074" y="252984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2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</a:t>
            </a:r>
            <a:r>
              <a:rPr lang="nl-NL" spc="15" dirty="0"/>
              <a:t> =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Child-Parent</a:t>
            </a:r>
            <a:r>
              <a:rPr i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 algn="ctr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9300412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6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6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i="1" spc="-5" dirty="0" err="1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city.detail.ts</a:t>
            </a:r>
            <a:endParaRPr lang="en-NL" sz="1600" spc="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{ Component,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Input, Output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</a:p>
          <a:p>
            <a:pPr marL="12700">
              <a:spcBef>
                <a:spcPts val="35"/>
              </a:spcBef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spc="-20" dirty="0">
                <a:latin typeface="Consolas"/>
                <a:cs typeface="Consolas"/>
              </a:rPr>
              <a:t>selector</a:t>
            </a:r>
            <a:r>
              <a:rPr lang="en-US" sz="1600" spc="-15" dirty="0">
                <a:latin typeface="Consolas"/>
                <a:cs typeface="Consolas"/>
              </a:rPr>
              <a:t>: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lang="en-US" sz="160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60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lang="en-US" sz="1600" spc="-15" dirty="0">
                <a:latin typeface="Consolas"/>
                <a:cs typeface="Consolas"/>
              </a:rPr>
              <a:t>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template: `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&lt;h2&gt;City details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&lt;button (click)="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(1)"&gt;+1&lt;/button&gt;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&lt;button (click)="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(-1)"&gt;‐1&lt;/button&gt;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&lt;/h2&gt;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`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CityDetailComponent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@Input()  public city: City;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@Output()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rating: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&lt;number&gt; =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&lt;number&gt;();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rate(num)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void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('rating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this.city.name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 ', num);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this.rating.emit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(num);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746" y="2509040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2879153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51668" y="5544495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5238" y="5741854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00" y="511366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700" b="1" spc="-5" dirty="0">
                <a:solidFill>
                  <a:srgbClr val="FF0000"/>
                </a:solidFill>
                <a:latin typeface="Consolas"/>
                <a:cs typeface="Consolas"/>
              </a:rPr>
              <a:t>rating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4391025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nl-NL" sz="1950" spc="-20" dirty="0">
                <a:latin typeface="Consolas"/>
                <a:cs typeface="Consolas"/>
              </a:rPr>
              <a:t>public</a:t>
            </a:r>
            <a:r>
              <a:rPr lang="nl-NL" sz="195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950" spc="-20" dirty="0" err="1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</a:t>
            </a:r>
            <a:r>
              <a:rPr lang="nl-NL" sz="1950" spc="-20" dirty="0">
                <a:latin typeface="Consolas"/>
                <a:cs typeface="Consolas"/>
              </a:rPr>
              <a:t>: </a:t>
            </a:r>
            <a:r>
              <a:rPr lang="nl-NL" sz="1950" spc="-20" dirty="0" err="1">
                <a:latin typeface="Consolas"/>
                <a:cs typeface="Consolas"/>
              </a:rPr>
              <a:t>void</a:t>
            </a:r>
            <a:r>
              <a:rPr sz="1950" spc="-20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491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en-GB" spc="10" dirty="0"/>
              <a:t>Angular</a:t>
            </a:r>
            <a:r>
              <a:rPr lang="en-GB" spc="15" dirty="0"/>
              <a:t>-app =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Tree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of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0" dirty="0"/>
              <a:t>components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solidFill>
                  <a:srgbClr val="FF0000"/>
                </a:solidFill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6038" y="3728841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39179" y="3721983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2525" y="1571625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pPr algn="ctr"/>
            <a:r>
              <a:rPr lang="nl-NL" sz="3200" dirty="0"/>
              <a:t>Parent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685668" y="1564767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824" y="2329053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7392" y="2300859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3085" y="3728841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6227" y="3721983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7380" y="2354199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9186" y="2329054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7247523" y="3956389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5325" y="3956389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6211" y="3969089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73989642-EF56-1D4F-9E74-C321A6F190FD}"/>
              </a:ext>
            </a:extLst>
          </p:cNvPr>
          <p:cNvSpPr/>
          <p:nvPr/>
        </p:nvSpPr>
        <p:spPr>
          <a:xfrm>
            <a:off x="7039327" y="5460733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9F41DC34-0EF7-B940-8CF9-4A7136003D4E}"/>
              </a:ext>
            </a:extLst>
          </p:cNvPr>
          <p:cNvSpPr txBox="1"/>
          <p:nvPr/>
        </p:nvSpPr>
        <p:spPr>
          <a:xfrm>
            <a:off x="8025482" y="5601447"/>
            <a:ext cx="2101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r>
              <a:rPr lang="nl-NL" sz="3200" spc="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4FB77A30-956D-594E-A5B1-F9FE5F839742}"/>
              </a:ext>
            </a:extLst>
          </p:cNvPr>
          <p:cNvSpPr/>
          <p:nvPr/>
        </p:nvSpPr>
        <p:spPr>
          <a:xfrm>
            <a:off x="6807256" y="423202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C3AF4EF8-9F62-E749-8C8A-6E2B838B3A3C}"/>
              </a:ext>
            </a:extLst>
          </p:cNvPr>
          <p:cNvSpPr/>
          <p:nvPr/>
        </p:nvSpPr>
        <p:spPr>
          <a:xfrm>
            <a:off x="6779824" y="420383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lang="nl-NL" spc="10" dirty="0"/>
              <a:t>Subject = </a:t>
            </a:r>
            <a:r>
              <a:rPr lang="nl-NL" spc="10" dirty="0" err="1"/>
              <a:t>Eventbus</a:t>
            </a:r>
            <a:r>
              <a:rPr lang="nl-NL" spc="10" dirty="0"/>
              <a:t> = queue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EA7B-DD5B-F347-9222-D40161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075"/>
            <a:ext cx="4686300" cy="3568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C7F611-5104-734E-AC66-16CA336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61CC0AB-B1BA-B44F-B808-2EEB2F95B031}"/>
              </a:ext>
            </a:extLst>
          </p:cNvPr>
          <p:cNvSpPr txBox="1">
            <a:spLocks/>
          </p:cNvSpPr>
          <p:nvPr/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4184" algn="ctr"/>
            <a:r>
              <a:rPr lang="nl-NL" kern="0" spc="15"/>
              <a:t>Use Subject</a:t>
            </a:r>
            <a:endParaRPr lang="nl-NL" kern="0" spc="15" dirty="0"/>
          </a:p>
        </p:txBody>
      </p:sp>
    </p:spTree>
    <p:extLst>
      <p:ext uri="{BB962C8B-B14F-4D97-AF65-F5344CB8AC3E}">
        <p14:creationId xmlns:p14="http://schemas.microsoft.com/office/powerpoint/2010/main" val="268778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192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3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i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i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i="1" spc="-15" dirty="0">
                <a:solidFill>
                  <a:srgbClr val="C00000"/>
                </a:solidFill>
              </a:rPr>
              <a:t>and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endParaRPr lang="en-GB" b="1" i="1" spc="-15" dirty="0">
              <a:solidFill>
                <a:srgbClr val="C00000"/>
              </a:solidFill>
            </a:endParaRP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8941815" cy="4827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7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order.service.ts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rxjs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/Subject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{Injectable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@angular/core</a:t>
            </a:r>
            <a:r>
              <a:rPr lang="nl-NL" sz="17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{City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../model/</a:t>
            </a:r>
            <a:r>
              <a:rPr sz="1700" spc="-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city.model</a:t>
            </a:r>
            <a:r>
              <a:rPr lang="nl-NL" sz="17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OrderServic</a:t>
            </a:r>
            <a:r>
              <a:rPr sz="1700" b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lang="en-NL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tream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&lt;City&gt;;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</a:pPr>
            <a:r>
              <a:rPr lang="nl-NL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lang="nl-NL"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trea</a:t>
            </a:r>
            <a:r>
              <a:rPr sz="17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&lt;City&gt;();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9301982" cy="504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 HTML:</a:t>
            </a:r>
            <a:endParaRPr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&lt;h2&gt;Prij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weekendj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weg: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city.pric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currency:'EUR':true:'1.2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7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2404110" indent="-360680">
              <a:lnSpc>
                <a:spcPct val="101499"/>
              </a:lnSpc>
            </a:pPr>
            <a:endParaRPr lang="nl-NL" sz="1400" spc="-5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lang="nl-NL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class="bt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sz="14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‐l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btn‐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info"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(click)="</a:t>
            </a:r>
            <a:r>
              <a:rPr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(city)"&gt;Bo</a:t>
            </a:r>
            <a:r>
              <a:rPr lang="nl-NL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7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endParaRPr lang="en-US" sz="1400" spc="-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Class: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plaatsen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9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emitte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9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dez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9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stad.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gaa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opvange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 err="1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city.orders.ts</a:t>
            </a:r>
            <a:endParaRPr lang="nl-NL" sz="1400" i="1" spc="-5" dirty="0">
              <a:solidFill>
                <a:srgbClr val="46C2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CityDetailComponent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9900" lvl="1">
              <a:spcBef>
                <a:spcPts val="1065"/>
              </a:spcBef>
            </a:pPr>
            <a:r>
              <a:rPr lang="nl-NL"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(city</a:t>
            </a:r>
            <a:r>
              <a:rPr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sz="14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9945" marR="5080" lvl="1">
              <a:lnSpc>
                <a:spcPct val="152400"/>
              </a:lnSpc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`Stedentripj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7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geboek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4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.city.name});</a:t>
            </a:r>
            <a:r>
              <a:rPr sz="1400" spc="-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.orderService</a:t>
            </a:r>
            <a:r>
              <a:rPr sz="1400" b="1" spc="-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1400" b="1" spc="-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tream.next</a:t>
            </a:r>
            <a:r>
              <a:rPr sz="1400" b="1" spc="-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(city);</a:t>
            </a:r>
            <a:endParaRPr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9900" lvl="1">
              <a:spcBef>
                <a:spcPts val="1065"/>
              </a:spcBef>
            </a:pPr>
            <a:r>
              <a:rPr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lang="nl-NL" sz="1500" dirty="0">
                <a:latin typeface="Consolas"/>
                <a:cs typeface="Consolas"/>
              </a:rPr>
              <a:t>public </a:t>
            </a:r>
            <a:r>
              <a:rPr sz="1500" b="1" dirty="0" err="1">
                <a:latin typeface="Consolas"/>
                <a:cs typeface="Consolas"/>
              </a:rPr>
              <a:t>ngOnInit</a:t>
            </a:r>
            <a:r>
              <a:rPr sz="1500" b="1" dirty="0">
                <a:latin typeface="Consolas"/>
                <a:cs typeface="Consolas"/>
              </a:rPr>
              <a:t>()</a:t>
            </a:r>
            <a:r>
              <a:rPr lang="nl-NL" sz="1500" dirty="0">
                <a:latin typeface="Consolas"/>
                <a:cs typeface="Consolas"/>
              </a:rPr>
              <a:t>: </a:t>
            </a:r>
            <a:r>
              <a:rPr lang="nl-NL" sz="1500" dirty="0" err="1">
                <a:latin typeface="Consolas"/>
                <a:cs typeface="Consolas"/>
              </a:rPr>
              <a:t>void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3917310" y="4159191"/>
            <a:ext cx="2284111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992747" y="4159191"/>
            <a:ext cx="2678238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31866" y="3741803"/>
            <a:ext cx="2846506" cy="417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7339" y="1571625"/>
            <a:ext cx="8957945" cy="44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Componen</a:t>
            </a:r>
            <a:r>
              <a:rPr lang="en-US" sz="1950" spc="-15" dirty="0">
                <a:latin typeface="Consolas"/>
                <a:cs typeface="Consolas"/>
              </a:rPr>
              <a:t>t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15" dirty="0">
                <a:latin typeface="Consolas"/>
                <a:cs typeface="Consolas"/>
              </a:rPr>
              <a:t>}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950" spc="-15" dirty="0">
                <a:latin typeface="Consolas"/>
                <a:cs typeface="Consolas"/>
              </a:rPr>
              <a:t>;</a:t>
            </a: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lang="en-US" sz="1950" spc="-20" dirty="0">
                <a:latin typeface="Consolas"/>
                <a:cs typeface="Consolas"/>
              </a:rPr>
              <a:t>@Component({</a:t>
            </a:r>
            <a:endParaRPr lang="en-US" sz="1950" dirty="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20" dirty="0">
                <a:latin typeface="Consolas"/>
                <a:cs typeface="Consolas"/>
              </a:rPr>
              <a:t>selector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lang="en-US" sz="1950" spc="-15" dirty="0">
                <a:latin typeface="Consolas"/>
                <a:cs typeface="Consolas"/>
              </a:rPr>
              <a:t>,</a:t>
            </a: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template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lang="en-US" sz="1950" dirty="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lang="en-US"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lang="nl-NL" sz="1950" spc="-2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 err="1">
                <a:latin typeface="Consolas"/>
                <a:cs typeface="Consolas"/>
              </a:rPr>
              <a:t>CityDetail</a:t>
            </a:r>
            <a:r>
              <a:rPr lang="nl-NL" sz="1950" b="1" spc="-20" dirty="0">
                <a:latin typeface="Consolas"/>
                <a:cs typeface="Consolas"/>
              </a:rPr>
              <a:t>Component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{</a:t>
            </a:r>
            <a:r>
              <a:rPr lang="nl-NL" sz="1950" spc="-20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7300" y="228488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1393" y="247179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 err="1">
                <a:latin typeface="Consolas"/>
                <a:cs typeface="Consolas"/>
              </a:rPr>
              <a:t>CityDetail</a:t>
            </a:r>
            <a:r>
              <a:rPr lang="nl-NL" sz="1700" b="1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./</a:t>
            </a:r>
            <a:r>
              <a:rPr sz="1700" spc="-5" dirty="0" err="1">
                <a:solidFill>
                  <a:srgbClr val="008000"/>
                </a:solidFill>
                <a:latin typeface="Consolas"/>
                <a:cs typeface="Consolas"/>
              </a:rPr>
              <a:t>city.detail</a:t>
            </a:r>
            <a:r>
              <a:rPr lang="nl-NL"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490931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-5" dirty="0">
                <a:latin typeface="Consolas"/>
                <a:cs typeface="Consolas"/>
              </a:rPr>
              <a:t>[…,</a:t>
            </a:r>
            <a:r>
              <a:rPr sz="1700" b="1" spc="-5" dirty="0" err="1">
                <a:latin typeface="Consolas"/>
                <a:cs typeface="Consolas"/>
              </a:rPr>
              <a:t>CityDetail</a:t>
            </a:r>
            <a:r>
              <a:rPr lang="nl-NL" sz="1700" b="1" spc="-5" dirty="0">
                <a:latin typeface="Consolas"/>
                <a:cs typeface="Consolas"/>
              </a:rPr>
              <a:t>Component</a:t>
            </a:r>
            <a:r>
              <a:rPr sz="1700" spc="-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lang="nl-NL"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0" y="3248025"/>
            <a:ext cx="403860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i="1" spc="-5" dirty="0">
                <a:solidFill>
                  <a:srgbClr val="46C249"/>
                </a:solidFill>
                <a:latin typeface="Consolas"/>
                <a:cs typeface="Consolas"/>
              </a:rPr>
              <a:t>// </a:t>
            </a:r>
            <a:r>
              <a:rPr sz="1700" i="1" spc="-5" dirty="0" err="1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 err="1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88" y="4320588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198897" y="1952625"/>
            <a:ext cx="4492625" cy="317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tabLst>
                <a:tab pos="1095375" algn="l"/>
              </a:tabLst>
            </a:pPr>
            <a:endParaRPr lang="nl-NL" sz="1950" spc="-2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2038</Words>
  <Application>Microsoft Macintosh PowerPoint</Application>
  <PresentationFormat>Custom</PresentationFormat>
  <Paragraphs>324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 = Tree of components</vt:lpstr>
      <vt:lpstr>Angular-app =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1. Create a separate City-detail component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Subject = Eventbus = queue</vt:lpstr>
      <vt:lpstr>PowerPoint Presentation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58</cp:revision>
  <dcterms:created xsi:type="dcterms:W3CDTF">2019-02-17T16:59:04Z</dcterms:created>
  <dcterms:modified xsi:type="dcterms:W3CDTF">2022-01-09T12:00:45Z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