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9" r:id="rId4"/>
    <p:sldId id="260" r:id="rId5"/>
    <p:sldId id="261" r:id="rId6"/>
    <p:sldId id="262" r:id="rId7"/>
    <p:sldId id="44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94" r:id="rId16"/>
    <p:sldId id="273" r:id="rId17"/>
    <p:sldId id="274" r:id="rId18"/>
    <p:sldId id="405" r:id="rId19"/>
    <p:sldId id="429" r:id="rId20"/>
    <p:sldId id="401" r:id="rId21"/>
    <p:sldId id="400" r:id="rId22"/>
    <p:sldId id="406" r:id="rId23"/>
    <p:sldId id="407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434" r:id="rId32"/>
    <p:sldId id="430" r:id="rId33"/>
    <p:sldId id="431" r:id="rId34"/>
    <p:sldId id="432" r:id="rId35"/>
    <p:sldId id="286" r:id="rId36"/>
    <p:sldId id="448" r:id="rId37"/>
    <p:sldId id="433" r:id="rId38"/>
    <p:sldId id="290" r:id="rId39"/>
    <p:sldId id="435" r:id="rId40"/>
    <p:sldId id="444" r:id="rId41"/>
    <p:sldId id="445" r:id="rId42"/>
    <p:sldId id="446" r:id="rId43"/>
    <p:sldId id="447" r:id="rId44"/>
    <p:sldId id="437" r:id="rId45"/>
    <p:sldId id="438" r:id="rId46"/>
    <p:sldId id="291" r:id="rId47"/>
    <p:sldId id="439" r:id="rId48"/>
    <p:sldId id="441" r:id="rId49"/>
    <p:sldId id="440" r:id="rId50"/>
    <p:sldId id="442" r:id="rId51"/>
    <p:sldId id="292" r:id="rId52"/>
    <p:sldId id="293" r:id="rId5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3"/>
  </p:normalViewPr>
  <p:slideViewPr>
    <p:cSldViewPr>
      <p:cViewPr varScale="1">
        <p:scale>
          <a:sx n="78" d="100"/>
          <a:sy n="78" d="100"/>
        </p:scale>
        <p:origin x="8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Subscribe</a:t>
            </a:r>
            <a:r>
              <a:rPr lang="en-US" b="1" baseline="0" dirty="0"/>
              <a:t> always on the incoming data-stream !!!  (= PUSH BERICHT)</a:t>
            </a:r>
            <a:endParaRPr lang="en-US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ES6</a:t>
            </a:r>
            <a:r>
              <a:rPr lang="en-US" baseline="0" dirty="0"/>
              <a:t> </a:t>
            </a:r>
            <a:r>
              <a:rPr lang="en-US" b="1" dirty="0"/>
              <a:t>arrow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887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4187749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2/22/19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2/22/19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22-02-19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ehungrymind.com/observable-cheat-shee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Services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Ho</a:t>
            </a:r>
            <a:r>
              <a:rPr spc="10" dirty="0"/>
              <a:t>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ho,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gaat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snel!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08720" cy="1669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0" dirty="0">
                <a:latin typeface="Verdana"/>
                <a:cs typeface="Verdana"/>
              </a:rPr>
              <a:t>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Service!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Services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zijn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Singletons</a:t>
            </a:r>
            <a:endParaRPr sz="1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0" dirty="0">
                <a:latin typeface="Verdana"/>
                <a:cs typeface="Verdana"/>
              </a:rPr>
              <a:t>W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rden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opgehaal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u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Module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25" dirty="0">
                <a:latin typeface="Verdana"/>
                <a:cs typeface="Verdana"/>
              </a:rPr>
              <a:t>/</a:t>
            </a:r>
            <a:r>
              <a:rPr sz="1600" i="1" spc="-15" dirty="0">
                <a:latin typeface="Verdana"/>
                <a:cs typeface="Verdana"/>
              </a:rPr>
              <a:t>o</a:t>
            </a:r>
            <a:r>
              <a:rPr sz="1600" i="1" spc="-10" dirty="0">
                <a:latin typeface="Verdana"/>
                <a:cs typeface="Verdana"/>
              </a:rPr>
              <a:t>f</a:t>
            </a:r>
            <a:r>
              <a:rPr sz="1600" i="1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Verdana"/>
                <a:cs typeface="Verdana"/>
              </a:rPr>
              <a:t>geïnstantieer</a:t>
            </a:r>
            <a:r>
              <a:rPr sz="1600" spc="-10" dirty="0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constructor()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759460">
              <a:lnSpc>
                <a:spcPct val="100000"/>
              </a:lnSpc>
              <a:tabLst>
                <a:tab pos="3465829" algn="l"/>
                <a:tab pos="6849109" algn="l"/>
                <a:tab pos="7120255" algn="l"/>
                <a:tab pos="739076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cityService:CityService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7720" y="4219166"/>
            <a:ext cx="7298055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2600" i="1" spc="-20" dirty="0">
                <a:latin typeface="Verdana"/>
                <a:cs typeface="Verdana"/>
              </a:rPr>
              <a:t>“The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constructo</a:t>
            </a:r>
            <a:r>
              <a:rPr sz="2600" i="1" spc="-15" dirty="0">
                <a:latin typeface="Verdana"/>
                <a:cs typeface="Verdana"/>
              </a:rPr>
              <a:t>r</a:t>
            </a:r>
            <a:r>
              <a:rPr sz="2600" i="1" spc="30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itsel</a:t>
            </a:r>
            <a:r>
              <a:rPr sz="2600" i="1" spc="-10" dirty="0">
                <a:latin typeface="Verdana"/>
                <a:cs typeface="Verdana"/>
              </a:rPr>
              <a:t>f</a:t>
            </a:r>
            <a:r>
              <a:rPr sz="2600" i="1" spc="28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doe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nothing.</a:t>
            </a:r>
            <a:endParaRPr sz="2600">
              <a:latin typeface="Verdana"/>
              <a:cs typeface="Verdana"/>
            </a:endParaRPr>
          </a:p>
          <a:p>
            <a:pPr marL="12065" marR="5080" algn="ctr">
              <a:lnSpc>
                <a:spcPct val="149400"/>
              </a:lnSpc>
              <a:spcBef>
                <a:spcPts val="615"/>
              </a:spcBef>
            </a:pPr>
            <a:r>
              <a:rPr sz="2600" i="1" spc="-25" dirty="0">
                <a:latin typeface="Verdana"/>
                <a:cs typeface="Verdana"/>
              </a:rPr>
              <a:t>Th</a:t>
            </a:r>
            <a:r>
              <a:rPr sz="2600" i="1" spc="-20" dirty="0">
                <a:latin typeface="Verdana"/>
                <a:cs typeface="Verdana"/>
              </a:rPr>
              <a:t>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paramete</a:t>
            </a:r>
            <a:r>
              <a:rPr sz="2600" i="1" spc="-15" dirty="0">
                <a:latin typeface="Verdana"/>
                <a:cs typeface="Verdana"/>
              </a:rPr>
              <a:t>r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simultaneously</a:t>
            </a:r>
            <a:r>
              <a:rPr sz="2600" i="1" spc="29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define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private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cityService</a:t>
            </a:r>
            <a:r>
              <a:rPr sz="2600" i="1" spc="24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</a:t>
            </a:r>
            <a:r>
              <a:rPr sz="2600" i="1" spc="-15" dirty="0">
                <a:latin typeface="Verdana"/>
                <a:cs typeface="Verdana"/>
              </a:rPr>
              <a:t>roperty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and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identifie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30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it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as</a:t>
            </a:r>
            <a:r>
              <a:rPr sz="2600" i="1" spc="2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</a:t>
            </a:r>
            <a:r>
              <a:rPr sz="2600" i="1" spc="2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CityService</a:t>
            </a:r>
            <a:r>
              <a:rPr sz="2600" i="1" spc="24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injection</a:t>
            </a:r>
            <a:r>
              <a:rPr sz="2600" i="1" spc="28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service.”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21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Alleen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referentie</a:t>
            </a:r>
            <a:r>
              <a:rPr sz="1950" i="1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CityService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ldoende.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moet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injecteren</a:t>
            </a:r>
            <a:r>
              <a:rPr sz="1950" i="1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module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sz="1950" spc="-25" dirty="0">
                <a:latin typeface="Verdana"/>
                <a:cs typeface="Verdana"/>
              </a:rPr>
              <a:t>G</a:t>
            </a:r>
            <a:r>
              <a:rPr sz="1950" spc="-15" dirty="0">
                <a:latin typeface="Verdana"/>
                <a:cs typeface="Verdana"/>
              </a:rPr>
              <a:t>ebruik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</a:t>
            </a:r>
            <a:r>
              <a:rPr lang="en-US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injecteren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El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class</a:t>
            </a:r>
            <a:endParaRPr sz="260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83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importere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hem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gebruikt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Instantiëren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00B050"/>
                </a:solidFill>
                <a:latin typeface="Courier New"/>
                <a:cs typeface="Courier New"/>
              </a:rPr>
              <a:t>constructor()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ervice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spc="-35" dirty="0">
                <a:solidFill>
                  <a:srgbClr val="00B050"/>
                </a:solidFill>
                <a:latin typeface="Verdana"/>
                <a:cs typeface="Verdana"/>
              </a:rPr>
              <a:t>nv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oegen</a:t>
            </a:r>
            <a:r>
              <a:rPr sz="19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e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Module</a:t>
            </a:r>
            <a:r>
              <a:rPr lang="nl-NL" sz="1950" spc="-20" dirty="0">
                <a:solidFill>
                  <a:srgbClr val="00B050"/>
                </a:solidFill>
                <a:latin typeface="Verdana"/>
                <a:cs typeface="Verdana"/>
              </a:rPr>
              <a:t> (</a:t>
            </a:r>
            <a:r>
              <a:rPr lang="nl-NL" sz="1950" b="1" spc="-20" dirty="0" err="1">
                <a:solidFill>
                  <a:srgbClr val="00B050"/>
                </a:solidFill>
                <a:latin typeface="Verdana"/>
                <a:cs typeface="Verdana"/>
              </a:rPr>
              <a:t>app.module.js</a:t>
            </a:r>
            <a:r>
              <a:rPr lang="nl-NL" sz="1950" spc="-20" dirty="0">
                <a:solidFill>
                  <a:srgbClr val="00B050"/>
                </a:solidFill>
                <a:latin typeface="Verdana"/>
                <a:cs typeface="Verdana"/>
              </a:rPr>
              <a:t>)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Oefenin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5a)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299402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69680"/>
            <a:ext cx="7569834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S</a:t>
            </a:r>
            <a:r>
              <a:rPr sz="2800" spc="-5" dirty="0">
                <a:latin typeface="Verdana"/>
                <a:cs typeface="Verdana"/>
              </a:rPr>
              <a:t>tatisch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dat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ophalen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synchrone</a:t>
            </a:r>
            <a:r>
              <a:rPr sz="2800" i="1" spc="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800" spc="-140" dirty="0">
                <a:latin typeface="Verdana"/>
                <a:cs typeface="Verdana"/>
              </a:rPr>
              <a:t>W</a:t>
            </a:r>
            <a:r>
              <a:rPr sz="2800" dirty="0">
                <a:latin typeface="Verdana"/>
                <a:cs typeface="Verdana"/>
              </a:rPr>
              <a:t>er</a:t>
            </a:r>
            <a:r>
              <a:rPr sz="2800" spc="-30" dirty="0">
                <a:latin typeface="Verdana"/>
                <a:cs typeface="Verdana"/>
              </a:rPr>
              <a:t>k</a:t>
            </a:r>
            <a:r>
              <a:rPr sz="2800" dirty="0">
                <a:latin typeface="Verdana"/>
                <a:cs typeface="Verdana"/>
              </a:rPr>
              <a:t>en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v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1: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Bo</a:t>
            </a:r>
            <a:r>
              <a:rPr sz="2800" spc="-25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ndie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4900" y="1800225"/>
            <a:ext cx="565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</a:rPr>
              <a:t>values</a:t>
            </a:r>
            <a:r>
              <a:rPr lang="nl-NL" sz="2800" b="1" dirty="0">
                <a:solidFill>
                  <a:srgbClr val="FF0000"/>
                </a:solidFill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2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dirty="0">
                <a:latin typeface="Verdana"/>
                <a:cs typeface="Verdana"/>
              </a:rPr>
              <a:t>Doel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atafunctionality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herbruikbaar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</a:t>
            </a:r>
            <a:r>
              <a:rPr sz="2150" spc="-25" dirty="0">
                <a:latin typeface="Verdana"/>
                <a:cs typeface="Verdana"/>
              </a:rPr>
              <a:t>k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oor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rschillende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componenten</a:t>
            </a:r>
            <a:endParaRPr sz="215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265" y="3239316"/>
            <a:ext cx="1739264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caching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700" spc="5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5265" y="3686610"/>
            <a:ext cx="184467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Sto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5" dirty="0">
                <a:latin typeface="Verdana"/>
                <a:cs typeface="Verdana"/>
              </a:rPr>
              <a:t>age,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295910" algn="l"/>
              </a:tabLst>
            </a:pPr>
            <a:r>
              <a:rPr sz="1700" spc="5" dirty="0">
                <a:latin typeface="Wingdings"/>
                <a:cs typeface="Wingdings"/>
              </a:rPr>
              <a:t></a:t>
            </a:r>
            <a:r>
              <a:rPr sz="1700" spc="5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Verdana"/>
                <a:cs typeface="Verdana"/>
              </a:rPr>
              <a:t>…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76" y="5069987"/>
            <a:ext cx="5196840" cy="7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Angular: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één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optie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962660" algn="l"/>
                <a:tab pos="1885314" algn="l"/>
                <a:tab pos="2677160" algn="l"/>
                <a:tab pos="4524375" algn="l"/>
                <a:tab pos="4787900" algn="l"/>
                <a:tab pos="5052060" algn="l"/>
              </a:tabLst>
            </a:pPr>
            <a:r>
              <a:rPr sz="1700" spc="10" dirty="0">
                <a:latin typeface="Courier New"/>
                <a:cs typeface="Courier New"/>
              </a:rPr>
              <a:t>export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class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myDataService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{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…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648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r>
              <a:rPr lang="nl-NL" sz="2105" b="1" dirty="0" err="1"/>
              <a:t>Cancelable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>
                <a:solidFill>
                  <a:srgbClr val="FF0000"/>
                </a:solidFill>
              </a:rPr>
              <a:t>Returns a stream of </a:t>
            </a:r>
            <a:r>
              <a:rPr lang="nl-NL" sz="2105" b="1" dirty="0" err="1">
                <a:solidFill>
                  <a:srgbClr val="FF0000"/>
                </a:solidFill>
              </a:rPr>
              <a:t>values</a:t>
            </a:r>
            <a:r>
              <a:rPr lang="nl-NL" sz="2105" b="1" dirty="0">
                <a:solidFill>
                  <a:srgbClr val="FF0000"/>
                </a:solidFill>
              </a:rPr>
              <a:t> over time</a:t>
            </a:r>
          </a:p>
          <a:p>
            <a:pPr algn="ctr"/>
            <a:endParaRPr lang="nl-NL" sz="2105" b="1" dirty="0">
              <a:solidFill>
                <a:srgbClr val="FF0000"/>
              </a:solidFill>
            </a:endParaRPr>
          </a:p>
          <a:p>
            <a:pPr algn="ctr"/>
            <a:r>
              <a:rPr lang="nl-NL" sz="2105" b="1" dirty="0" err="1">
                <a:solidFill>
                  <a:schemeClr val="accent2"/>
                </a:solidFill>
              </a:rPr>
              <a:t>Lazy</a:t>
            </a:r>
            <a:endParaRPr lang="nl-NL" sz="2105" b="1" dirty="0">
              <a:solidFill>
                <a:schemeClr val="accent2"/>
              </a:solidFill>
            </a:endParaRPr>
          </a:p>
          <a:p>
            <a:pPr algn="ctr"/>
            <a:endParaRPr lang="nl-NL" sz="2105" b="1" dirty="0"/>
          </a:p>
          <a:p>
            <a:pPr algn="ctr"/>
            <a:r>
              <a:rPr lang="nl-NL" sz="3200" b="1" i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stream (push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mechanism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nl-NL" sz="2105" b="1" dirty="0"/>
          </a:p>
          <a:p>
            <a:pPr algn="ctr"/>
            <a:r>
              <a:rPr lang="nl-NL" sz="2105" b="1" dirty="0">
                <a:solidFill>
                  <a:schemeClr val="accent2"/>
                </a:solidFill>
              </a:rPr>
              <a:t>Array-</a:t>
            </a:r>
            <a:r>
              <a:rPr lang="nl-NL" sz="2105" b="1" dirty="0" err="1">
                <a:solidFill>
                  <a:schemeClr val="accent2"/>
                </a:solidFill>
              </a:rPr>
              <a:t>methods</a:t>
            </a:r>
            <a:r>
              <a:rPr lang="nl-NL" sz="2105" b="1" dirty="0">
                <a:solidFill>
                  <a:schemeClr val="accent2"/>
                </a:solidFill>
              </a:rPr>
              <a:t> on stream </a:t>
            </a:r>
            <a:r>
              <a:rPr lang="nl-NL" sz="2105" b="1" dirty="0">
                <a:sym typeface="Wingdings"/>
              </a:rPr>
              <a:t> map(), filter(), </a:t>
            </a:r>
            <a:r>
              <a:rPr lang="nl-NL" sz="2105" b="1" dirty="0" err="1">
                <a:sym typeface="Wingdings"/>
              </a:rPr>
              <a:t>reduce</a:t>
            </a:r>
            <a:r>
              <a:rPr lang="nl-NL" sz="2105" b="1" dirty="0">
                <a:sym typeface="Wingdings"/>
              </a:rPr>
              <a:t>()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02" y="3419410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00" y="1188049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809996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hlinkClick r:id="rId2"/>
              </a:rPr>
              <a:t>http://rxmarbles.com/</a:t>
            </a:r>
            <a:endParaRPr lang="en-US" sz="2807" b="1" dirty="0">
              <a:solidFill>
                <a:srgbClr val="C00000"/>
              </a:solidFill>
            </a:endParaRPr>
          </a:p>
          <a:p>
            <a:pPr algn="ctr"/>
            <a:endParaRPr lang="en-US" sz="2807" b="1" dirty="0">
              <a:solidFill>
                <a:srgbClr val="C00000"/>
              </a:solidFill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</a:rPr>
              <a:t>RXFiddle.net</a:t>
            </a:r>
            <a:endParaRPr lang="en-US" sz="2807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syntax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66585" y="2603593"/>
            <a:ext cx="8423516" cy="35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105" dirty="0"/>
              <a:t>let </a:t>
            </a:r>
            <a:r>
              <a:rPr lang="nl-NL" sz="2105" b="1" dirty="0">
                <a:solidFill>
                  <a:schemeClr val="accent2"/>
                </a:solidFill>
              </a:rPr>
              <a:t>source </a:t>
            </a:r>
            <a:r>
              <a:rPr lang="nl-NL" sz="2105" dirty="0"/>
              <a:t>= </a:t>
            </a:r>
            <a:r>
              <a:rPr lang="nl-NL" sz="2105" dirty="0" err="1"/>
              <a:t>Rx.Observable</a:t>
            </a:r>
            <a:endParaRPr lang="nl-NL" sz="2105" dirty="0"/>
          </a:p>
          <a:p>
            <a:pPr algn="ctr"/>
            <a:r>
              <a:rPr lang="nl-NL" sz="2105" b="1" dirty="0"/>
              <a:t>		.Operators()  (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map(), </a:t>
            </a:r>
            <a:r>
              <a:rPr lang="nl-NL" sz="1579" b="1" i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reduce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()</a:t>
            </a:r>
            <a:r>
              <a:rPr lang="nl-NL" sz="2105" b="1" dirty="0">
                <a:sym typeface="Wingdings"/>
              </a:rPr>
              <a:t>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/>
              <a:t>let </a:t>
            </a:r>
            <a:r>
              <a:rPr lang="nl-NL" sz="2105" b="1" dirty="0" err="1">
                <a:solidFill>
                  <a:srgbClr val="00B050"/>
                </a:solidFill>
              </a:rPr>
              <a:t>result</a:t>
            </a:r>
            <a:r>
              <a:rPr lang="nl-NL" sz="2105" b="1" dirty="0">
                <a:solidFill>
                  <a:schemeClr val="accent2"/>
                </a:solidFill>
              </a:rPr>
              <a:t> </a:t>
            </a:r>
            <a:r>
              <a:rPr lang="nl-NL" sz="2105" b="1" dirty="0"/>
              <a:t>= </a:t>
            </a:r>
            <a:r>
              <a:rPr lang="nl-NL" sz="2105" b="1" dirty="0" err="1">
                <a:solidFill>
                  <a:schemeClr val="accent2"/>
                </a:solidFill>
              </a:rPr>
              <a:t>source</a:t>
            </a:r>
            <a:r>
              <a:rPr lang="nl-NL" sz="2105" b="1" dirty="0" err="1"/>
              <a:t>.</a:t>
            </a:r>
            <a:r>
              <a:rPr lang="nl-NL" sz="2800" b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/>
              <a:t>(</a:t>
            </a:r>
            <a:r>
              <a:rPr lang="nl-NL" sz="3158" b="1" dirty="0"/>
              <a:t>x =&gt;</a:t>
            </a:r>
            <a:r>
              <a:rPr lang="nl-NL" sz="2105" b="1" dirty="0"/>
              <a:t> </a:t>
            </a:r>
            <a:r>
              <a:rPr lang="nl-NL" sz="2105" b="1" dirty="0" err="1"/>
              <a:t>console.log</a:t>
            </a:r>
            <a:r>
              <a:rPr lang="nl-NL" sz="2105" b="1" dirty="0"/>
              <a:t>(x))</a:t>
            </a:r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01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28" y="597912"/>
            <a:ext cx="55581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Voorbeeld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57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Arial"/>
                <a:cs typeface="Arial"/>
              </a:rPr>
              <a:t>Maa</a:t>
            </a:r>
            <a:r>
              <a:rPr sz="2600" spc="-1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ee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data-bestand</a:t>
            </a:r>
            <a:r>
              <a:rPr sz="2600" spc="-10" dirty="0">
                <a:latin typeface="Arial"/>
                <a:cs typeface="Arial"/>
              </a:rPr>
              <a:t>;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hier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  <a:endParaRPr sz="2150">
              <a:latin typeface="Consolas"/>
              <a:cs typeface="Consolas"/>
            </a:endParaRP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H</a:t>
            </a:r>
            <a:r>
              <a:rPr spc="10" dirty="0"/>
              <a:t>ttp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injecteren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cityData.json()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Meer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over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Onderdee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RxJs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0" dirty="0" err="1">
                <a:latin typeface="Verdana"/>
                <a:cs typeface="Verdana"/>
              </a:rPr>
              <a:t>subscibe</a:t>
            </a:r>
            <a:r>
              <a:rPr lang="nl-NL" sz="1950" spc="-10" dirty="0">
                <a:latin typeface="Verdana"/>
                <a:cs typeface="Verdana"/>
              </a:rPr>
              <a:t>() heeft 3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latin typeface="Verdana"/>
                <a:cs typeface="Verdana"/>
              </a:rPr>
              <a:t>success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error</a:t>
            </a:r>
            <a:endParaRPr sz="16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latin typeface="Verdana"/>
                <a:cs typeface="Verdana"/>
              </a:rPr>
              <a:t>complete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cityData.json();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spc="-5" dirty="0" err="1">
                <a:latin typeface="Verdana"/>
                <a:cs typeface="Verdana"/>
              </a:rPr>
              <a:t>zij</a:t>
            </a:r>
            <a:r>
              <a:rPr sz="3000" dirty="0" err="1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65" dirty="0" err="1">
                <a:latin typeface="Verdana"/>
                <a:cs typeface="Verdana"/>
              </a:rPr>
              <a:t>Z</a:t>
            </a:r>
            <a:r>
              <a:rPr sz="2150" dirty="0" err="1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alle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spc="-25" dirty="0">
                <a:latin typeface="Verdana"/>
                <a:cs typeface="Verdana"/>
              </a:rPr>
              <a:t>k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Instantiee</a:t>
            </a:r>
            <a:r>
              <a:rPr sz="2150" dirty="0" err="1">
                <a:latin typeface="Verdana"/>
                <a:cs typeface="Verdana"/>
              </a:rPr>
              <a:t>r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Observabl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Cheat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/>
          <p:nvPr/>
        </p:nvSpPr>
        <p:spPr>
          <a:xfrm>
            <a:off x="1461400" y="973988"/>
            <a:ext cx="8200644" cy="5565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2900" y="6680609"/>
            <a:ext cx="37268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http://onehungrymind.com/observable-cheat-sheet/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 err="1">
                <a:latin typeface="Verdana"/>
                <a:cs typeface="Verdana"/>
              </a:rPr>
              <a:t>Oefenin</a:t>
            </a:r>
            <a:r>
              <a:rPr sz="1950" spc="-15" dirty="0" err="1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lang="nl-NL" sz="1950" spc="-15" dirty="0">
                <a:latin typeface="Verdana"/>
                <a:cs typeface="Verdana"/>
              </a:rPr>
              <a:t>b</a:t>
            </a:r>
            <a:r>
              <a:rPr sz="1950" spc="-15" dirty="0">
                <a:latin typeface="Verdana"/>
                <a:cs typeface="Verdana"/>
              </a:rPr>
              <a:t>)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63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</a:t>
            </a:r>
            <a:r>
              <a:rPr lang="en-US" dirty="0">
                <a:latin typeface="Verdana"/>
                <a:cs typeface="Verdana"/>
              </a:rPr>
              <a:t>versus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</a:t>
            </a:r>
            <a:r>
              <a:rPr lang="en-US" sz="2400" b="1" dirty="0" err="1">
                <a:latin typeface="Verdana"/>
                <a:cs typeface="Verdana"/>
              </a:rPr>
              <a:t>async</a:t>
            </a:r>
            <a:endParaRPr lang="en-US" sz="24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72450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5204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sz="2800" spc="-85" dirty="0" err="1"/>
              <a:t>Asyn</a:t>
            </a:r>
            <a:r>
              <a:rPr lang="en-US" sz="2800" dirty="0" err="1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3516347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 err="1">
                <a:latin typeface="Verdana"/>
                <a:cs typeface="Verdana"/>
              </a:rPr>
              <a:t>Geen</a:t>
            </a:r>
            <a:r>
              <a:rPr lang="en-US" sz="2600" spc="-15" dirty="0">
                <a:latin typeface="Verdana"/>
                <a:cs typeface="Verdana"/>
              </a:rPr>
              <a:t> .subscribe() </a:t>
            </a:r>
            <a:r>
              <a:rPr lang="en-US" sz="2600" spc="-15" dirty="0" err="1">
                <a:latin typeface="Verdana"/>
                <a:cs typeface="Verdana"/>
              </a:rPr>
              <a:t>te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gebruiken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 err="1">
                <a:latin typeface="Verdana"/>
                <a:cs typeface="Verdana"/>
              </a:rPr>
              <a:t>Geen</a:t>
            </a:r>
            <a:r>
              <a:rPr lang="en-US" sz="2600" spc="-15" dirty="0">
                <a:latin typeface="Verdana"/>
                <a:cs typeface="Verdana"/>
              </a:rPr>
              <a:t> unsubscribe() </a:t>
            </a:r>
            <a:r>
              <a:rPr lang="en-US" sz="2600" spc="-15" dirty="0" err="1">
                <a:latin typeface="Verdana"/>
                <a:cs typeface="Verdana"/>
              </a:rPr>
              <a:t>uit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te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voeren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Easier and safer to program</a:t>
            </a: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90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Observable</a:t>
            </a:r>
            <a:r>
              <a:rPr spc="15" dirty="0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5" dirty="0"/>
              <a:t>-applicatie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55796"/>
            <a:ext cx="8734425" cy="4491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Importeer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x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applicatie</a:t>
            </a:r>
            <a:endParaRPr sz="2600" dirty="0">
              <a:latin typeface="Verdana"/>
              <a:cs typeface="Verdana"/>
            </a:endParaRPr>
          </a:p>
          <a:p>
            <a:pPr marL="962025" marR="1757045" lvl="1" indent="-283845" algn="ctr">
              <a:lnSpc>
                <a:spcPct val="100000"/>
              </a:lnSpc>
              <a:spcBef>
                <a:spcPts val="1785"/>
              </a:spcBef>
              <a:buFont typeface="Wingdings"/>
              <a:buChar char=""/>
              <a:tabLst>
                <a:tab pos="283210" algn="l"/>
                <a:tab pos="962660" algn="l"/>
              </a:tabLst>
            </a:pPr>
            <a:r>
              <a:rPr sz="1950" spc="-20" dirty="0">
                <a:latin typeface="Verdana"/>
                <a:cs typeface="Verdana"/>
              </a:rPr>
              <a:t>Geheel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benodigd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onderdelen</a:t>
            </a:r>
            <a:endParaRPr sz="1950" dirty="0">
              <a:latin typeface="Verdana"/>
              <a:cs typeface="Verdana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{Observable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  <a:endParaRPr lang="nl-NL" sz="2150" dirty="0">
              <a:latin typeface="Consolas"/>
              <a:cs typeface="Consolas"/>
            </a:endParaRP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300" spc="-25" dirty="0">
                <a:latin typeface="Verdana"/>
                <a:cs typeface="Verdana"/>
              </a:rPr>
              <a:t>G</a:t>
            </a:r>
            <a:r>
              <a:rPr sz="2300" spc="-15" dirty="0">
                <a:latin typeface="Verdana"/>
                <a:cs typeface="Verdana"/>
              </a:rPr>
              <a:t>ebruik</a:t>
            </a:r>
            <a:r>
              <a:rPr sz="2300" spc="22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obser</a:t>
            </a:r>
            <a:r>
              <a:rPr sz="2300" spc="-60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able</a:t>
            </a:r>
            <a:r>
              <a:rPr sz="2300" spc="220" dirty="0">
                <a:latin typeface="Times New Roman"/>
                <a:cs typeface="Times New Roman"/>
              </a:rPr>
              <a:t> </a:t>
            </a:r>
            <a:r>
              <a:rPr lang="nl-NL" sz="2300" b="1" i="1" spc="220" dirty="0" err="1">
                <a:latin typeface="Times New Roman"/>
                <a:cs typeface="Times New Roman"/>
              </a:rPr>
              <a:t>rx</a:t>
            </a:r>
            <a:r>
              <a:rPr lang="nl-NL" sz="2300" b="1" i="1" spc="220" dirty="0">
                <a:latin typeface="Times New Roman"/>
                <a:cs typeface="Times New Roman"/>
              </a:rPr>
              <a:t>-</a:t>
            </a:r>
            <a:r>
              <a:rPr sz="2300" b="1" i="1" spc="-15" dirty="0" err="1">
                <a:latin typeface="Verdana"/>
                <a:cs typeface="Verdana"/>
              </a:rPr>
              <a:t>functies</a:t>
            </a:r>
            <a:r>
              <a:rPr sz="2300" b="1" i="1" spc="21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als</a:t>
            </a:r>
            <a:r>
              <a:rPr sz="2300" spc="21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ourier New"/>
                <a:cs typeface="Courier New"/>
              </a:rPr>
              <a:t>.map()</a:t>
            </a:r>
            <a:r>
              <a:rPr sz="2300" spc="-10" dirty="0">
                <a:latin typeface="Verdana"/>
                <a:cs typeface="Verdana"/>
              </a:rPr>
              <a:t>,</a:t>
            </a:r>
            <a:r>
              <a:rPr sz="2300" spc="24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ourier New"/>
                <a:cs typeface="Courier New"/>
              </a:rPr>
              <a:t>.filter(</a:t>
            </a:r>
            <a:r>
              <a:rPr sz="2300" spc="-15" dirty="0">
                <a:latin typeface="Courier New"/>
                <a:cs typeface="Courier New"/>
              </a:rPr>
              <a:t>)</a:t>
            </a:r>
            <a:r>
              <a:rPr sz="2300" spc="25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etc.</a:t>
            </a:r>
            <a:endParaRPr sz="230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r>
              <a:rPr sz="2300" b="1" spc="-20" dirty="0">
                <a:latin typeface="Verdana"/>
                <a:cs typeface="Verdana"/>
              </a:rPr>
              <a:t>Piping</a:t>
            </a:r>
            <a:r>
              <a:rPr sz="2300" spc="-10" dirty="0">
                <a:latin typeface="Verdana"/>
                <a:cs typeface="Verdana"/>
              </a:rPr>
              <a:t>.</a:t>
            </a:r>
            <a:r>
              <a:rPr sz="2300" spc="235" dirty="0">
                <a:latin typeface="Times New Roman"/>
                <a:cs typeface="Times New Roman"/>
              </a:rPr>
              <a:t> </a:t>
            </a:r>
            <a:r>
              <a:rPr sz="2300" spc="-75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esultaat</a:t>
            </a:r>
            <a:r>
              <a:rPr sz="2300" spc="215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Verdana"/>
                <a:cs typeface="Verdana"/>
              </a:rPr>
              <a:t>v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15" dirty="0">
                <a:latin typeface="Verdana"/>
                <a:cs typeface="Verdana"/>
              </a:rPr>
              <a:t>n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de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een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functie</a:t>
            </a:r>
            <a:r>
              <a:rPr sz="2300" spc="20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dient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als</a:t>
            </a:r>
            <a:r>
              <a:rPr sz="2300" spc="22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40" dirty="0">
                <a:latin typeface="Verdana"/>
                <a:cs typeface="Verdana"/>
              </a:rPr>
              <a:t>n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oer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oor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de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</a:t>
            </a:r>
            <a:r>
              <a:rPr sz="2300" spc="-20" dirty="0">
                <a:latin typeface="Verdana"/>
                <a:cs typeface="Verdana"/>
              </a:rPr>
              <a:t>lgend</a:t>
            </a:r>
            <a:r>
              <a:rPr sz="2300" spc="-15" dirty="0">
                <a:latin typeface="Verdana"/>
                <a:cs typeface="Verdana"/>
              </a:rPr>
              <a:t>e</a:t>
            </a:r>
            <a:r>
              <a:rPr sz="2300" spc="24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functie.</a:t>
            </a:r>
            <a:endParaRPr sz="2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00" y="1188049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809996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hlinkClick r:id="rId2"/>
              </a:rPr>
              <a:t>http://rxmarbles.com/</a:t>
            </a:r>
            <a:endParaRPr lang="en-US" sz="2807" b="1" dirty="0">
              <a:solidFill>
                <a:srgbClr val="C00000"/>
              </a:solidFill>
            </a:endParaRPr>
          </a:p>
          <a:p>
            <a:pPr algn="ctr"/>
            <a:endParaRPr lang="en-US" sz="2807" b="1" dirty="0">
              <a:solidFill>
                <a:srgbClr val="C00000"/>
              </a:solidFill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</a:rPr>
              <a:t>RXFiddle.net</a:t>
            </a:r>
            <a:endParaRPr lang="en-US" sz="2807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54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300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';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6520815" cy="216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cityData.json()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9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 err="1">
                <a:latin typeface="Verdana"/>
                <a:cs typeface="Verdana"/>
              </a:rPr>
              <a:t>Oefenin</a:t>
            </a:r>
            <a:r>
              <a:rPr sz="1950" spc="-15" dirty="0" err="1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lang="nl-NL" sz="1950" spc="-15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)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sz="2150" spc="-5" dirty="0">
                <a:latin typeface="Arial"/>
                <a:cs typeface="Arial"/>
              </a:rPr>
              <a:t>Uiteindelijk</a:t>
            </a:r>
            <a:r>
              <a:rPr sz="2150" dirty="0">
                <a:latin typeface="Arial"/>
                <a:cs typeface="Arial"/>
              </a:rPr>
              <a:t>: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veili</a:t>
            </a:r>
            <a:r>
              <a:rPr sz="2150" dirty="0">
                <a:latin typeface="Arial"/>
                <a:cs typeface="Arial"/>
              </a:rPr>
              <a:t>g </a:t>
            </a:r>
            <a:r>
              <a:rPr sz="2150" spc="-5" dirty="0">
                <a:latin typeface="Arial"/>
                <a:cs typeface="Arial"/>
              </a:rPr>
              <a:t>stelle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in databas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vi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Ajax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addCity</a:t>
            </a:r>
            <a:r>
              <a:rPr lang="en-US" dirty="0"/>
              <a:t>(</a:t>
            </a:r>
            <a:r>
              <a:rPr lang="en-US" dirty="0" err="1"/>
              <a:t>cityName</a:t>
            </a:r>
            <a:r>
              <a:rPr lang="en-US" dirty="0"/>
              <a:t>: string): Observable&lt;City&gt; {</a:t>
            </a:r>
          </a:p>
          <a:p>
            <a:br>
              <a:rPr lang="en-US" dirty="0"/>
            </a:br>
            <a:r>
              <a:rPr lang="en-US" dirty="0"/>
              <a:t>	let </a:t>
            </a:r>
            <a:r>
              <a:rPr lang="en-US" dirty="0" err="1"/>
              <a:t>newCity</a:t>
            </a:r>
            <a:r>
              <a:rPr lang="en-US" dirty="0"/>
              <a:t> = new City(null, </a:t>
            </a:r>
            <a:r>
              <a:rPr lang="en-US" dirty="0" err="1"/>
              <a:t>cityName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this.http.post</a:t>
            </a:r>
            <a:r>
              <a:rPr lang="en-US" dirty="0"/>
              <a:t>&lt;City&gt;(</a:t>
            </a:r>
          </a:p>
          <a:p>
            <a:r>
              <a:rPr lang="en-US" dirty="0"/>
              <a:t>		API_URL,</a:t>
            </a:r>
          </a:p>
          <a:p>
            <a:r>
              <a:rPr lang="en-US" dirty="0"/>
              <a:t>		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newCity</a:t>
            </a:r>
            <a:r>
              <a:rPr lang="en-US" dirty="0"/>
              <a:t>),</a:t>
            </a:r>
          </a:p>
          <a:p>
            <a:r>
              <a:rPr lang="en-US" dirty="0"/>
              <a:t>		HEADERS</a:t>
            </a:r>
          </a:p>
          <a:p>
            <a:r>
              <a:rPr lang="en-US" dirty="0"/>
              <a:t>	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updateCity</a:t>
            </a:r>
            <a:r>
              <a:rPr lang="en-US" dirty="0"/>
              <a:t>(city: City): Observable&lt;City&gt;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  <a:r>
              <a:rPr lang="en-US" dirty="0" err="1"/>
              <a:t>url</a:t>
            </a:r>
            <a:r>
              <a:rPr lang="en-US" dirty="0"/>
              <a:t>, object,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 id)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 err="1">
                <a:latin typeface="Verdana"/>
                <a:cs typeface="Verdana"/>
              </a:rPr>
              <a:t>Oefenin</a:t>
            </a:r>
            <a:r>
              <a:rPr sz="1950" spc="-15" dirty="0" err="1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lang="nl-NL" sz="1950" spc="-15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)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/>
              <a:t>Werken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15" dirty="0"/>
              <a:t>me</a:t>
            </a:r>
            <a:r>
              <a:rPr sz="3600" spc="10" dirty="0"/>
              <a:t>t</a:t>
            </a: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2326" y="5145496"/>
            <a:ext cx="6616065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sz="2150" spc="-5" dirty="0">
                <a:latin typeface="Arial"/>
                <a:cs typeface="Arial"/>
              </a:rPr>
              <a:t>Uiteindelijk</a:t>
            </a:r>
            <a:r>
              <a:rPr sz="2150" dirty="0">
                <a:latin typeface="Arial"/>
                <a:cs typeface="Arial"/>
              </a:rPr>
              <a:t>: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veili</a:t>
            </a:r>
            <a:r>
              <a:rPr sz="2150" dirty="0">
                <a:latin typeface="Arial"/>
                <a:cs typeface="Arial"/>
              </a:rPr>
              <a:t>g </a:t>
            </a:r>
            <a:r>
              <a:rPr sz="2150" spc="-5" dirty="0">
                <a:latin typeface="Arial"/>
                <a:cs typeface="Arial"/>
              </a:rPr>
              <a:t>stelle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in databas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vi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Ajax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295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El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class</a:t>
            </a:r>
            <a:endParaRPr sz="260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83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hem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gebruikt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Instantiëren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constructor()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anbe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olen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RxJs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statische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 err="1">
                <a:latin typeface="Verdana"/>
                <a:cs typeface="Verdana"/>
              </a:rPr>
              <a:t>Oefenin</a:t>
            </a:r>
            <a:r>
              <a:rPr lang="en-US" sz="1950" spc="-15" dirty="0" err="1">
                <a:latin typeface="Verdana"/>
                <a:cs typeface="Verdana"/>
              </a:rPr>
              <a:t>g</a:t>
            </a:r>
            <a:r>
              <a:rPr lang="en-US" sz="1950" spc="215" dirty="0">
                <a:latin typeface="Times New Roman"/>
                <a:cs typeface="Times New Roman"/>
              </a:rPr>
              <a:t> </a:t>
            </a:r>
            <a:r>
              <a:rPr lang="en-US" sz="1950" spc="-15" dirty="0">
                <a:latin typeface="Verdana"/>
                <a:cs typeface="Verdana"/>
              </a:rPr>
              <a:t>5e)</a:t>
            </a:r>
            <a:endParaRPr lang="en-US"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5175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1:</a:t>
            </a:r>
            <a:endParaRPr sz="1950" dirty="0">
              <a:latin typeface="Verdana"/>
              <a:cs typeface="Verdana"/>
            </a:endParaRPr>
          </a:p>
          <a:p>
            <a:pPr marL="734060">
              <a:lnSpc>
                <a:spcPct val="100000"/>
              </a:lnSpc>
              <a:spcBef>
                <a:spcPts val="1590"/>
              </a:spcBef>
            </a:pPr>
            <a:r>
              <a:rPr sz="1950" spc="-25" dirty="0">
                <a:latin typeface="Courier New"/>
                <a:cs typeface="Courier New"/>
              </a:rPr>
              <a:t>angular.module(‘myApp’)</a:t>
            </a:r>
            <a:endParaRPr sz="1950" dirty="0">
              <a:latin typeface="Courier New"/>
              <a:cs typeface="Courier New"/>
            </a:endParaRPr>
          </a:p>
          <a:p>
            <a:pPr marL="999490">
              <a:lnSpc>
                <a:spcPct val="100000"/>
              </a:lnSpc>
              <a:spcBef>
                <a:spcPts val="1150"/>
              </a:spcBef>
            </a:pPr>
            <a:r>
              <a:rPr sz="1950" spc="-25" dirty="0">
                <a:latin typeface="Courier New"/>
                <a:cs typeface="Courier New"/>
              </a:rPr>
              <a:t>.service(…)</a:t>
            </a:r>
            <a:endParaRPr sz="1950" dirty="0">
              <a:latin typeface="Courier New"/>
              <a:cs typeface="Courier New"/>
            </a:endParaRPr>
          </a:p>
          <a:p>
            <a:pPr marL="999490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.factory(…)</a:t>
            </a:r>
            <a:endParaRPr sz="1950" dirty="0">
              <a:latin typeface="Courier New"/>
              <a:cs typeface="Courier New"/>
            </a:endParaRPr>
          </a:p>
          <a:p>
            <a:pPr marL="76200" indent="92265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.provider(…)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Stappen</a:t>
            </a:r>
            <a:r>
              <a:rPr lang="en-US" dirty="0"/>
              <a:t>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spc="10" dirty="0" err="1"/>
              <a:t>Sta</a:t>
            </a:r>
            <a:r>
              <a:rPr lang="en-US" spc="15" dirty="0" err="1"/>
              <a:t>p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1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service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20" dirty="0" err="1"/>
              <a:t>maken</a:t>
            </a:r>
            <a:endParaRPr lang="en-US" spc="20" dirty="0"/>
          </a:p>
          <a:p>
            <a:endParaRPr lang="en-US" spc="20" dirty="0"/>
          </a:p>
          <a:p>
            <a:endParaRPr lang="en-US" dirty="0"/>
          </a:p>
          <a:p>
            <a:r>
              <a:rPr lang="en-US" spc="10" dirty="0" err="1"/>
              <a:t>Sta</a:t>
            </a:r>
            <a:r>
              <a:rPr lang="en-US" spc="15" dirty="0" err="1"/>
              <a:t>p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2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0" dirty="0"/>
              <a:t>S</a:t>
            </a:r>
            <a:r>
              <a:rPr lang="en-US" spc="15" dirty="0"/>
              <a:t>ervice</a:t>
            </a:r>
            <a:r>
              <a:rPr lang="en-US" spc="270" dirty="0">
                <a:latin typeface="Times New Roman"/>
                <a:cs typeface="Times New Roman"/>
              </a:rPr>
              <a:t> </a:t>
            </a:r>
            <a:r>
              <a:rPr lang="en-US" spc="10" dirty="0" err="1"/>
              <a:t>consumeren</a:t>
            </a:r>
            <a:r>
              <a:rPr lang="en-US" spc="10" dirty="0"/>
              <a:t>/</a:t>
            </a:r>
            <a:r>
              <a:rPr lang="en-US" spc="10" dirty="0" err="1"/>
              <a:t>injecten</a:t>
            </a:r>
            <a:endParaRPr lang="en-US" spc="10" dirty="0"/>
          </a:p>
          <a:p>
            <a:endParaRPr lang="en-US" spc="10" dirty="0"/>
          </a:p>
          <a:p>
            <a:endParaRPr lang="en-US" spc="10" dirty="0"/>
          </a:p>
          <a:p>
            <a:r>
              <a:rPr lang="en-US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</a:t>
            </a:r>
            <a:r>
              <a:rPr lang="en-US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0" dirty="0"/>
              <a:t>Servic</a:t>
            </a:r>
            <a:r>
              <a:rPr lang="en-US" spc="15" dirty="0"/>
              <a:t>e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 err="1"/>
              <a:t>injecteren</a:t>
            </a:r>
            <a:r>
              <a:rPr lang="en-US" spc="250" dirty="0">
                <a:latin typeface="Times New Roman"/>
                <a:cs typeface="Times New Roman"/>
              </a:rPr>
              <a:t> </a:t>
            </a:r>
            <a:r>
              <a:rPr lang="en-US" spc="10" dirty="0"/>
              <a:t>in</a:t>
            </a:r>
            <a:r>
              <a:rPr lang="en-US" spc="260" dirty="0">
                <a:latin typeface="Times New Roman"/>
                <a:cs typeface="Times New Roman"/>
              </a:rPr>
              <a:t> </a:t>
            </a:r>
            <a:r>
              <a:rPr lang="en-US" spc="15" dirty="0"/>
              <a:t>Module (</a:t>
            </a:r>
            <a:r>
              <a:rPr lang="en-US" spc="15" dirty="0" err="1">
                <a:solidFill>
                  <a:srgbClr val="C00000"/>
                </a:solidFill>
              </a:rPr>
              <a:t>app.module.ts</a:t>
            </a:r>
            <a:r>
              <a:rPr lang="en-US" spc="15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24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getCities(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getCity(id: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.cities.find(</a:t>
            </a:r>
            <a:r>
              <a:rPr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id);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consumeren/injecten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1333</Words>
  <Application>Microsoft Macintosh PowerPoint</Application>
  <PresentationFormat>Custom</PresentationFormat>
  <Paragraphs>459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ＭＳ 明朝</vt:lpstr>
      <vt:lpstr>Arial</vt:lpstr>
      <vt:lpstr>Calibri</vt:lpstr>
      <vt:lpstr>Consolas</vt:lpstr>
      <vt:lpstr>Courier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Services in Angular</vt:lpstr>
      <vt:lpstr>Stappen Service</vt:lpstr>
      <vt:lpstr>Stap 1 – service maken (static data)</vt:lpstr>
      <vt:lpstr>Stap 2 – Service consumeren/injecten</vt:lpstr>
      <vt:lpstr>Ho, ho, dat gaat snel!</vt:lpstr>
      <vt:lpstr>“No provider for CityService”</vt:lpstr>
      <vt:lpstr>Stap 3 – Service injecteren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Observable syntax</vt:lpstr>
      <vt:lpstr>PowerPoint Presentation</vt:lpstr>
      <vt:lpstr>PowerPoint Presentation</vt:lpstr>
      <vt:lpstr>Stap 1 - Http injecteren in Service</vt:lpstr>
      <vt:lpstr>Stap 2 – Component aanpassen</vt:lpstr>
      <vt:lpstr>Stap 3 – Module aanpassen</vt:lpstr>
      <vt:lpstr>Meer over Observables</vt:lpstr>
      <vt:lpstr>Observable Cheat Sheet</vt:lpstr>
      <vt:lpstr>Checkpoint Async services</vt:lpstr>
      <vt:lpstr>PowerPoint Presentation</vt:lpstr>
      <vt:lpstr>DEMO 206 services–async-pipe</vt:lpstr>
      <vt:lpstr>Voordelen Async pipe </vt:lpstr>
      <vt:lpstr>Observables in een Angular -applicatie</vt:lpstr>
      <vt:lpstr>Interactive diagrams of Rx Observables </vt:lpstr>
      <vt:lpstr>PIPING</vt:lpstr>
      <vt:lpstr>RxJS-operators in de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Werken met Live API’s</vt:lpstr>
      <vt:lpstr>Movies services API call</vt:lpstr>
      <vt:lpstr>PowerPoint Presentation</vt:lpstr>
      <vt:lpstr>MovieModel</vt:lpstr>
      <vt:lpstr>Movies services API call</vt:lpstr>
      <vt:lpstr>Voorbeeld API’s</vt:lpstr>
      <vt:lpstr>Checkpoint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50</cp:revision>
  <dcterms:created xsi:type="dcterms:W3CDTF">2019-02-17T16:58:35Z</dcterms:created>
  <dcterms:modified xsi:type="dcterms:W3CDTF">2019-02-23T06:29:59Z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