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9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1407"/>
  </p:normalViewPr>
  <p:slideViewPr>
    <p:cSldViewPr>
      <p:cViewPr varScale="1">
        <p:scale>
          <a:sx n="134" d="100"/>
          <a:sy n="134" d="100"/>
        </p:scale>
        <p:origin x="28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4/29/19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100" y="5915025"/>
            <a:ext cx="40327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1815121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384300" y="472182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 err="1">
                <a:latin typeface="Verdana"/>
                <a:cs typeface="Verdana"/>
              </a:rPr>
              <a:t>L</a:t>
            </a:r>
            <a:r>
              <a:rPr sz="1950" spc="-15" dirty="0" err="1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Courier New"/>
                <a:cs typeface="Courier New"/>
              </a:rPr>
              <a:t>Oefening</a:t>
            </a:r>
            <a:r>
              <a:rPr lang="en-US" sz="1950" b="1" spc="-20" dirty="0">
                <a:latin typeface="Courier New"/>
                <a:cs typeface="Courier New"/>
              </a:rPr>
              <a:t> 1a + 1b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(al</a:t>
            </a:r>
            <a:r>
              <a:rPr spc="15" dirty="0"/>
              <a:t>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20" dirty="0"/>
              <a:t>MVC)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geëxporteerd: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69" y="4736825"/>
            <a:ext cx="4843780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Let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shorthand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notatie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bij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public</a:t>
            </a:r>
            <a:endParaRPr sz="19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lokale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508" y="4736825"/>
            <a:ext cx="1847214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  <a:tab pos="749300" algn="l"/>
              </a:tabLst>
            </a:pPr>
            <a:r>
              <a:rPr sz="1950" spc="-20" dirty="0">
                <a:latin typeface="Courier New"/>
                <a:cs typeface="Courier New"/>
              </a:rPr>
              <a:t>i</a:t>
            </a:r>
            <a:r>
              <a:rPr sz="1950" spc="-15" dirty="0">
                <a:latin typeface="Courier New"/>
                <a:cs typeface="Courier New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numbe</a:t>
            </a:r>
            <a:r>
              <a:rPr sz="1950" spc="-15" dirty="0">
                <a:latin typeface="Courier New"/>
                <a:cs typeface="Courier New"/>
              </a:rPr>
              <a:t>r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69" y="5743428"/>
            <a:ext cx="58178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2.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Maakt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publie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elfde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69" y="6246360"/>
            <a:ext cx="78505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3.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Initaliseert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instantiering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Model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398462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15" dirty="0">
                <a:latin typeface="Arial"/>
                <a:cs typeface="Arial"/>
              </a:rPr>
              <a:t> importeren</a:t>
            </a:r>
            <a:endParaRPr sz="1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1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aanpassen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Voorwaardelijk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Arial"/>
                <a:cs typeface="Arial"/>
              </a:rPr>
              <a:t>Gebrui</a:t>
            </a:r>
            <a:r>
              <a:rPr sz="1950" spc="-10" dirty="0">
                <a:latin typeface="Arial"/>
                <a:cs typeface="Arial"/>
              </a:rPr>
              <a:t>k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*ngI</a:t>
            </a:r>
            <a:r>
              <a:rPr sz="1950" spc="-15" dirty="0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(le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5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he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sterretje!)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Extern</a:t>
            </a:r>
            <a:r>
              <a:rPr spc="15" dirty="0"/>
              <a:t>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0" dirty="0">
                <a:latin typeface="Verdana"/>
                <a:cs typeface="Verdana"/>
              </a:rPr>
              <a:t>Als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inline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houdt: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 err="1">
                <a:latin typeface="Arial"/>
                <a:cs typeface="Arial"/>
              </a:rPr>
              <a:t>Bestan</a:t>
            </a:r>
            <a:r>
              <a:rPr sz="1950" spc="-15" dirty="0" err="1">
                <a:latin typeface="Arial"/>
                <a:cs typeface="Arial"/>
              </a:rPr>
              <a:t>d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lang="nl-NL" sz="1950" spc="-10" dirty="0">
                <a:latin typeface="Arial"/>
                <a:cs typeface="Arial"/>
              </a:rPr>
              <a:t>in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 plaatsen: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77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gebonden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ussen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0" dirty="0">
                <a:latin typeface="Verdana"/>
                <a:cs typeface="Verdana"/>
              </a:rPr>
              <a:t>ardelij</a:t>
            </a:r>
            <a:r>
              <a:rPr sz="1950" spc="-4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externe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Model </a:t>
            </a:r>
            <a:r>
              <a:rPr lang="en-US" sz="1950" spc="-20" dirty="0" err="1">
                <a:highlight>
                  <a:srgbClr val="FFFF00"/>
                </a:highlight>
                <a:latin typeface="Verdana"/>
                <a:cs typeface="Verdana"/>
              </a:rPr>
              <a:t>inzetten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2a + 2b + 2c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784796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45" dirty="0">
                <a:latin typeface="Verdana"/>
                <a:cs typeface="Verdana"/>
              </a:rPr>
              <a:t>R</a:t>
            </a:r>
            <a:r>
              <a:rPr sz="2350" spc="10" dirty="0">
                <a:latin typeface="Verdana"/>
                <a:cs typeface="Verdana"/>
              </a:rPr>
              <a:t>eageren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15" dirty="0" err="1">
                <a:latin typeface="Verdana"/>
                <a:cs typeface="Verdana"/>
              </a:rPr>
              <a:t>meer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28371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Gebrui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ronde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150" dirty="0">
                <a:latin typeface="Verdana"/>
                <a:cs typeface="Verdana"/>
              </a:rPr>
              <a:t>Angular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84" y="265697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089" y="2656977"/>
            <a:ext cx="63309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ng-click=“handleClick()”&gt;…&lt;/div&gt;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3577061"/>
            <a:ext cx="133667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2: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60" y="1302489"/>
            <a:ext cx="8679180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elk</a:t>
            </a:r>
            <a:r>
              <a:rPr sz="1950" i="1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luisteren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onder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aparte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nodi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37719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Gege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ens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(data</a:t>
            </a:r>
            <a:r>
              <a:rPr sz="3000" dirty="0">
                <a:latin typeface="Verdana"/>
                <a:cs typeface="Verdana"/>
              </a:rPr>
              <a:t>)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tonen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dirty="0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af</a:t>
            </a:r>
            <a:r>
              <a:rPr sz="3000" spc="-35" dirty="0">
                <a:latin typeface="Verdana"/>
                <a:cs typeface="Verdana"/>
              </a:rPr>
              <a:t>k</a:t>
            </a:r>
            <a:r>
              <a:rPr sz="3000" dirty="0">
                <a:latin typeface="Verdana"/>
                <a:cs typeface="Verdana"/>
              </a:rPr>
              <a:t>omstig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uit:</a:t>
            </a:r>
            <a:endParaRPr sz="300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Controlle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systemen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767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994"/>
              </a:spcBef>
            </a:pP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even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"/>
                <a:cs typeface="Arial"/>
              </a:rPr>
              <a:t>i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nie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strongl</a:t>
            </a:r>
            <a:r>
              <a:rPr sz="1500" dirty="0">
                <a:latin typeface="Arial"/>
                <a:cs typeface="Arial"/>
              </a:rPr>
              <a:t>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typed</a:t>
            </a:r>
            <a:r>
              <a:rPr sz="1500" dirty="0">
                <a:latin typeface="Arial"/>
                <a:cs typeface="Arial"/>
              </a:rPr>
              <a:t>.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Al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j</a:t>
            </a:r>
            <a:r>
              <a:rPr sz="1500" dirty="0">
                <a:latin typeface="Arial"/>
                <a:cs typeface="Arial"/>
              </a:rPr>
              <a:t>e </a:t>
            </a:r>
            <a:r>
              <a:rPr sz="1500" spc="-5" dirty="0">
                <a:latin typeface="Arial"/>
                <a:cs typeface="Arial"/>
              </a:rPr>
              <a:t>da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echte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doet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word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dirty="0">
                <a:latin typeface="Arial"/>
                <a:cs typeface="Arial"/>
              </a:rPr>
              <a:t>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cl</a:t>
            </a:r>
            <a:r>
              <a:rPr sz="1500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s </a:t>
            </a:r>
            <a:r>
              <a:rPr sz="1500" spc="-5" dirty="0">
                <a:latin typeface="Arial"/>
                <a:cs typeface="Arial"/>
              </a:rPr>
              <a:t>vee</a:t>
            </a:r>
            <a:r>
              <a:rPr sz="1500" dirty="0">
                <a:latin typeface="Arial"/>
                <a:cs typeface="Arial"/>
              </a:rPr>
              <a:t>l </a:t>
            </a:r>
            <a:r>
              <a:rPr sz="1500" spc="-5" dirty="0">
                <a:latin typeface="Arial"/>
                <a:cs typeface="Arial"/>
              </a:rPr>
              <a:t>minde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portable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643" y="6301055"/>
            <a:ext cx="37172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sz="1500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gebrui</a:t>
            </a:r>
            <a:r>
              <a:rPr sz="1500" dirty="0">
                <a:latin typeface="Arial"/>
                <a:cs typeface="Arial"/>
              </a:rPr>
              <a:t>k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sz="15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sz="15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sz="15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sz="15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b="1" spc="-5" dirty="0">
                <a:highlight>
                  <a:srgbClr val="FFFF00"/>
                </a:highlight>
                <a:latin typeface="Arial"/>
                <a:cs typeface="Arial"/>
              </a:rPr>
              <a:t>variable</a:t>
            </a:r>
            <a:endParaRPr sz="15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(ze</a:t>
            </a:r>
            <a:r>
              <a:rPr sz="1500" dirty="0">
                <a:latin typeface="Arial"/>
                <a:cs typeface="Arial"/>
              </a:rPr>
              <a:t>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maa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ee</a:t>
            </a:r>
            <a:r>
              <a:rPr sz="1500" dirty="0">
                <a:latin typeface="Arial"/>
                <a:cs typeface="Arial"/>
              </a:rPr>
              <a:t>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soor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“id</a:t>
            </a:r>
            <a:r>
              <a:rPr sz="1500" dirty="0">
                <a:latin typeface="Arial"/>
                <a:cs typeface="Arial"/>
              </a:rPr>
              <a:t>”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voo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he</a:t>
            </a:r>
            <a:r>
              <a:rPr sz="1500" dirty="0">
                <a:latin typeface="Arial"/>
                <a:cs typeface="Arial"/>
              </a:rPr>
              <a:t>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element)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95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Declareer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wordt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doorgege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Let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op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wé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binde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aan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ent,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anders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gebeur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 err="1">
                <a:solidFill>
                  <a:srgbClr val="C00000"/>
                </a:solidFill>
                <a:latin typeface="Verdana"/>
                <a:cs typeface="Verdana"/>
              </a:rPr>
              <a:t>er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niks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Putting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all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together…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64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aangege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worde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afgehandeld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>
                <a:latin typeface="Verdana"/>
                <a:cs typeface="Verdana"/>
              </a:rPr>
              <a:t>functie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declareren.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O</a:t>
            </a:r>
            <a:r>
              <a:rPr sz="2150" dirty="0">
                <a:latin typeface="Verdana"/>
                <a:cs typeface="Verdana"/>
              </a:rPr>
              <a:t>p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dez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manier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ee</a:t>
            </a:r>
            <a:r>
              <a:rPr sz="2150" spc="-25" dirty="0">
                <a:latin typeface="Verdana"/>
                <a:cs typeface="Verdana"/>
              </a:rPr>
              <a:t>n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udig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realiseren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115300" cy="70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699"/>
              </a:lnSpc>
            </a:pPr>
            <a:r>
              <a:rPr sz="2350" spc="5" dirty="0">
                <a:latin typeface="Verdana"/>
                <a:cs typeface="Verdana"/>
              </a:rPr>
              <a:t>Eigenschappe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binde</a:t>
            </a:r>
            <a:r>
              <a:rPr sz="2350" spc="10" dirty="0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aan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HTM</a:t>
            </a:r>
            <a:r>
              <a:rPr sz="2350" spc="-170" dirty="0">
                <a:latin typeface="Verdana"/>
                <a:cs typeface="Verdana"/>
              </a:rPr>
              <a:t>L</a:t>
            </a:r>
            <a:r>
              <a:rPr sz="2350" spc="-15" dirty="0">
                <a:latin typeface="Verdana"/>
                <a:cs typeface="Verdana"/>
              </a:rPr>
              <a:t>-</a:t>
            </a:r>
            <a:r>
              <a:rPr sz="2350" spc="10" dirty="0" err="1">
                <a:latin typeface="Verdana"/>
                <a:cs typeface="Verdana"/>
              </a:rPr>
              <a:t>a</a:t>
            </a:r>
            <a:r>
              <a:rPr sz="2350" spc="5" dirty="0" err="1">
                <a:latin typeface="Verdana"/>
                <a:cs typeface="Verdana"/>
              </a:rPr>
              <a:t>ttribute</a:t>
            </a:r>
            <a:r>
              <a:rPr sz="2350" spc="10" dirty="0" err="1">
                <a:latin typeface="Verdana"/>
                <a:cs typeface="Verdana"/>
              </a:rPr>
              <a:t>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endParaRPr lang="nl-NL" sz="2350" spc="25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1699"/>
              </a:lnSpc>
            </a:pPr>
            <a:r>
              <a:rPr sz="2350" spc="10" dirty="0" err="1">
                <a:latin typeface="Verdana"/>
                <a:cs typeface="Verdana"/>
              </a:rPr>
              <a:t>en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DOM-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properties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210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echtstreeks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-elementen.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binding.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nl-NL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50" spc="-20" dirty="0" err="1">
                <a:latin typeface="Verdana"/>
                <a:cs typeface="Verdana"/>
              </a:rPr>
              <a:t>Gebrui</a:t>
            </a:r>
            <a:r>
              <a:rPr sz="1950" spc="-15" dirty="0" err="1">
                <a:latin typeface="Verdana"/>
                <a:cs typeface="Verdana"/>
              </a:rPr>
              <a:t>k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blokha</a:t>
            </a:r>
            <a:r>
              <a:rPr sz="1950" spc="-30" dirty="0" err="1">
                <a:latin typeface="Verdana"/>
                <a:cs typeface="Verdana"/>
              </a:rPr>
              <a:t>k</a:t>
            </a:r>
            <a:r>
              <a:rPr sz="1950" spc="-15" dirty="0" err="1">
                <a:latin typeface="Verdana"/>
                <a:cs typeface="Verdana"/>
              </a:rPr>
              <a:t>en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syntaxis</a:t>
            </a:r>
            <a:r>
              <a:rPr lang="nl-NL" sz="1950" spc="-15" dirty="0">
                <a:latin typeface="Verdana"/>
                <a:cs typeface="Verdana"/>
              </a:rPr>
              <a:t>: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yellow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Declaratieve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4188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Nieuw</a:t>
            </a:r>
            <a:r>
              <a:rPr sz="1950" spc="-15" dirty="0"/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/>
              <a:t>notatiewijzen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1:</a:t>
            </a:r>
            <a:endParaRPr sz="1950" dirty="0">
              <a:latin typeface="Times New Roman"/>
              <a:cs typeface="Times New Roman"/>
            </a:endParaRPr>
          </a:p>
          <a:p>
            <a:pPr marL="1862455" marR="5080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5" dirty="0"/>
              <a:t>Views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jn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/>
              <a:t>op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/>
              <a:t>z</a:t>
            </a:r>
            <a:r>
              <a:rPr sz="1600" spc="-15" dirty="0"/>
              <a:t>i</a:t>
            </a:r>
            <a:r>
              <a:rPr sz="1600" spc="-10" dirty="0"/>
              <a:t>ch</a:t>
            </a:r>
            <a:r>
              <a:rPr sz="1600" spc="-25" dirty="0"/>
              <a:t>z</a:t>
            </a:r>
            <a:r>
              <a:rPr sz="1600" spc="-15" dirty="0"/>
              <a:t>el</a:t>
            </a:r>
            <a:r>
              <a:rPr sz="1600" spc="-10" dirty="0"/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staande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/>
              <a:t>HT</a:t>
            </a:r>
            <a:r>
              <a:rPr sz="1600" spc="-20" dirty="0"/>
              <a:t>M</a:t>
            </a:r>
            <a:r>
              <a:rPr sz="1600" spc="-135" dirty="0"/>
              <a:t>L</a:t>
            </a:r>
            <a:r>
              <a:rPr sz="1600" spc="-10" dirty="0"/>
              <a:t>-do</a:t>
            </a:r>
            <a:r>
              <a:rPr sz="1600" spc="-25" dirty="0"/>
              <a:t>c</a:t>
            </a:r>
            <a:r>
              <a:rPr sz="1600" spc="-20" dirty="0"/>
              <a:t>umenten</a:t>
            </a:r>
            <a:r>
              <a:rPr sz="1600" spc="-10" dirty="0"/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/>
              <a:t>Krijgen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/>
              <a:t>vi</a:t>
            </a:r>
            <a:r>
              <a:rPr sz="1600" spc="-10" dirty="0"/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/>
              <a:t>route</a:t>
            </a:r>
            <a:r>
              <a:rPr sz="1600" spc="-10" dirty="0"/>
              <a:t>r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i</a:t>
            </a:r>
            <a:r>
              <a:rPr sz="1600" spc="-15" dirty="0"/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/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/>
              <a:t>app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/>
              <a:t>onderling</a:t>
            </a:r>
            <a:r>
              <a:rPr sz="1600" spc="-10" dirty="0"/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/>
              <a:t>samenhang</a:t>
            </a:r>
            <a:endParaRPr sz="1600" dirty="0">
              <a:latin typeface="Times New Roman"/>
              <a:cs typeface="Times New Roman"/>
            </a:endParaRPr>
          </a:p>
          <a:p>
            <a:pPr marL="900430">
              <a:lnSpc>
                <a:spcPct val="100000"/>
              </a:lnSpc>
              <a:spcBef>
                <a:spcPts val="39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sz="1950" spc="-20" dirty="0"/>
              <a:t>A</a:t>
            </a:r>
            <a:r>
              <a:rPr sz="1950" spc="-15" dirty="0"/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/>
              <a:t>2</a:t>
            </a:r>
            <a:r>
              <a:rPr lang="nl-NL" sz="1950" spc="-15" dirty="0"/>
              <a:t>/7</a:t>
            </a:r>
            <a:r>
              <a:rPr sz="1950" spc="-15" dirty="0"/>
              <a:t>:</a:t>
            </a:r>
            <a:endParaRPr sz="1950" dirty="0">
              <a:latin typeface="Times New Roman"/>
              <a:cs typeface="Times New Roman"/>
            </a:endParaRPr>
          </a:p>
          <a:p>
            <a:pPr marL="186245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1863089" algn="l"/>
              </a:tabLst>
            </a:pPr>
            <a:r>
              <a:rPr sz="1600" spc="-10" dirty="0">
                <a:latin typeface="Verdana"/>
                <a:cs typeface="Verdana"/>
              </a:rPr>
              <a:t>Views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horen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</a:t>
            </a:r>
            <a:r>
              <a:rPr sz="1600" spc="-10" dirty="0">
                <a:latin typeface="Verdana"/>
                <a:cs typeface="Verdana"/>
              </a:rPr>
              <a:t>j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bepaald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component.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2589" y="6650211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10" dirty="0">
                <a:latin typeface="Arial"/>
                <a:cs typeface="Arial"/>
              </a:rPr>
              <a:t>8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Bijvoorbeeld…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Meer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binding-opties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102" y="5076825"/>
            <a:ext cx="667639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logic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gelijktijdig</a:t>
            </a:r>
            <a:r>
              <a:rPr sz="2350" spc="2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updaten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03285" cy="1485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0" dirty="0">
                <a:latin typeface="Verdana"/>
                <a:cs typeface="Verdana"/>
              </a:rPr>
              <a:t>Is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tijdje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geweest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2,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oek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toch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terugge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eerd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21958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580" y="5219585"/>
            <a:ext cx="65290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[(ngModel)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=“person.firstName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[(ngModel)</a:t>
            </a:r>
            <a:r>
              <a:rPr spc="15" dirty="0"/>
              <a:t>]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gebruiken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spc="-5" dirty="0" err="1">
                <a:latin typeface="Arial"/>
                <a:cs typeface="Arial"/>
              </a:rPr>
              <a:t>Da</a:t>
            </a:r>
            <a:r>
              <a:rPr lang="en-US" sz="2150" dirty="0" err="1">
                <a:latin typeface="Arial"/>
                <a:cs typeface="Arial"/>
              </a:rPr>
              <a:t>t</a:t>
            </a:r>
            <a:r>
              <a:rPr lang="en-US" sz="2150" dirty="0">
                <a:latin typeface="Arial"/>
                <a:cs typeface="Arial"/>
              </a:rPr>
              <a:t> </a:t>
            </a:r>
            <a:r>
              <a:rPr lang="en-US" sz="2150" spc="-5" dirty="0">
                <a:latin typeface="Arial"/>
                <a:cs typeface="Arial"/>
              </a:rPr>
              <a:t>i</a:t>
            </a:r>
            <a:r>
              <a:rPr lang="en-US" sz="2150" dirty="0">
                <a:latin typeface="Arial"/>
                <a:cs typeface="Arial"/>
              </a:rPr>
              <a:t>s </a:t>
            </a:r>
            <a:r>
              <a:rPr lang="en-US" sz="2150" spc="-5" dirty="0">
                <a:latin typeface="Arial"/>
                <a:cs typeface="Arial"/>
              </a:rPr>
              <a:t>shorthand-</a:t>
            </a:r>
            <a:r>
              <a:rPr lang="en-US" sz="2150" spc="-5" dirty="0" err="1">
                <a:latin typeface="Arial"/>
                <a:cs typeface="Arial"/>
              </a:rPr>
              <a:t>notati</a:t>
            </a:r>
            <a:r>
              <a:rPr lang="en-US" sz="2150" dirty="0" err="1">
                <a:latin typeface="Arial"/>
                <a:cs typeface="Arial"/>
              </a:rPr>
              <a:t>e</a:t>
            </a:r>
            <a:r>
              <a:rPr lang="en-US" sz="2150" spc="-20" dirty="0">
                <a:latin typeface="Arial"/>
                <a:cs typeface="Arial"/>
              </a:rPr>
              <a:t> </a:t>
            </a:r>
            <a:r>
              <a:rPr lang="en-US" sz="2150" dirty="0" err="1">
                <a:latin typeface="Arial"/>
                <a:cs typeface="Arial"/>
              </a:rPr>
              <a:t>v</a:t>
            </a:r>
            <a:r>
              <a:rPr lang="en-US" sz="2150" spc="-5" dirty="0" err="1">
                <a:latin typeface="Arial"/>
                <a:cs typeface="Arial"/>
              </a:rPr>
              <a:t>oor</a:t>
            </a:r>
            <a:r>
              <a:rPr lang="en-US" sz="2150" spc="-5" dirty="0">
                <a:latin typeface="Arial"/>
                <a:cs typeface="Arial"/>
              </a:rPr>
              <a:t>:</a:t>
            </a:r>
            <a:endParaRPr lang="en-US" sz="215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5" dirty="0" err="1"/>
              <a:t>i</a:t>
            </a:r>
            <a:r>
              <a:rPr spc="10" dirty="0" err="1"/>
              <a:t>mporteren</a:t>
            </a:r>
            <a:r>
              <a:rPr lang="nl-NL" spc="10" dirty="0"/>
              <a:t> voor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66584" y="4291456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6230" y="4291456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5036" y="4261064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627278"/>
            <a:ext cx="17462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imports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655" y="5627278"/>
            <a:ext cx="33756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2600" spc="-20" dirty="0">
                <a:latin typeface="Courier New"/>
                <a:cs typeface="Courier New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Courier New"/>
                <a:cs typeface="Courier New"/>
              </a:rPr>
              <a:t>[</a:t>
            </a:r>
            <a:r>
              <a:rPr sz="2600" spc="-25" dirty="0">
                <a:latin typeface="Courier New"/>
                <a:cs typeface="Courier New"/>
              </a:rPr>
              <a:t>BrowserModule,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19" y="5627278"/>
            <a:ext cx="258762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FormsModule],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D926CA-A026-0442-9430-3A0FE6AC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cheat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6647664"/>
            <a:ext cx="518223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.io/docs/ts/latest/guide/cheatsheet.html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972312"/>
            <a:ext cx="8426196" cy="5385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Ingebouwde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979535" cy="16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directi</a:t>
            </a:r>
            <a:r>
              <a:rPr sz="1950" b="1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b="1" i="1" spc="-15" dirty="0">
                <a:solidFill>
                  <a:srgbClr val="C00000"/>
                </a:solidFill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nde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allen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syntaxis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endParaRPr lang="nl-NL" sz="1950" spc="185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20" dirty="0" err="1">
                <a:latin typeface="Verdana"/>
                <a:cs typeface="Verdana"/>
              </a:rPr>
              <a:t>E</a:t>
            </a:r>
            <a:r>
              <a:rPr sz="1950" spc="-10" dirty="0" err="1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zijn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nog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weini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0" dirty="0">
                <a:latin typeface="Verdana"/>
                <a:cs typeface="Verdana"/>
              </a:rPr>
              <a:t>Directi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DOM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manipuleren: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enbaar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sterretje/asterisk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4156594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613" y="4156594"/>
            <a:ext cx="751332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6805" algn="l"/>
                <a:tab pos="3756025" algn="l"/>
                <a:tab pos="434721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*ngFor</a:t>
            </a:r>
            <a:r>
              <a:rPr sz="2600" spc="-25" dirty="0">
                <a:latin typeface="Courier New"/>
                <a:cs typeface="Courier New"/>
              </a:rPr>
              <a:t>=“le</a:t>
            </a:r>
            <a:r>
              <a:rPr sz="2600" spc="-20" dirty="0">
                <a:latin typeface="Courier New"/>
                <a:cs typeface="Courier New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</a:t>
            </a:r>
            <a:r>
              <a:rPr sz="2600" spc="-20" dirty="0">
                <a:latin typeface="Courier New"/>
                <a:cs typeface="Courier New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o</a:t>
            </a:r>
            <a:r>
              <a:rPr sz="2600" spc="-20" dirty="0">
                <a:latin typeface="Courier New"/>
                <a:cs typeface="Courier New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Persons”&gt;…&lt;/div&gt;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*ngI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600" spc="-25" dirty="0">
                <a:latin typeface="Courier New"/>
                <a:cs typeface="Courier New"/>
              </a:rPr>
              <a:t>=“showDiv”&gt;…&lt;/div&gt;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6584" y="4827928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5499263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5499265"/>
            <a:ext cx="63315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[ngClass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="setClasses()"&gt;…&lt;/div&gt;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6169837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6169840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[ngStyle</a:t>
            </a:r>
            <a:r>
              <a:rPr sz="2600" b="1" spc="-2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="setStyles()"&gt;…&lt;/div&gt;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98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950" spc="-20" dirty="0">
                <a:latin typeface="Verdana"/>
                <a:cs typeface="Verdana"/>
              </a:rPr>
              <a:t>Ongewijzig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opzichte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1.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Dus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nog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steeds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dubbele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accolades: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Samenvatting…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8843010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Databinding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2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rnieuwd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eer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nieuwe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notat</a:t>
            </a:r>
            <a:r>
              <a:rPr sz="1950" spc="-4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DOM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binding,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121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altijd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bijbehorende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View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Verdana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3695" marR="452120" indent="-340995">
              <a:lnSpc>
                <a:spcPct val="1492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concepte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omen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ereen,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uitwerking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totaa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nieu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ergelijking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 err="1">
                <a:latin typeface="Verdana"/>
                <a:cs typeface="Verdana"/>
              </a:rPr>
              <a:t>Oefening</a:t>
            </a:r>
            <a:r>
              <a:rPr lang="en-US" sz="2150" b="1" spc="-5" dirty="0">
                <a:latin typeface="Verdana"/>
                <a:cs typeface="Verdana"/>
              </a:rPr>
              <a:t>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5" dirty="0"/>
              <a:t>Altijd</a:t>
            </a:r>
            <a:r>
              <a:rPr spc="10" dirty="0"/>
              <a:t>: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samenwerkin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0" dirty="0"/>
              <a:t>Of: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3391" y="6985257"/>
            <a:ext cx="1413510" cy="0"/>
          </a:xfrm>
          <a:custGeom>
            <a:avLst/>
            <a:gdLst/>
            <a:ahLst/>
            <a:cxnLst/>
            <a:rect l="l" t="t" r="r" b="b"/>
            <a:pathLst>
              <a:path w="1413509">
                <a:moveTo>
                  <a:pt x="0" y="0"/>
                </a:moveTo>
                <a:lnTo>
                  <a:pt x="141350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44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lus: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met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39583" y="5610209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90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683260" marR="3937635" indent="-318770">
              <a:lnSpc>
                <a:spcPct val="151000"/>
              </a:lnSpc>
            </a:pP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400" y="435864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000" y="6176878"/>
            <a:ext cx="48755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1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nfo: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8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io/docs/ts/latest/guide/displaying-data.html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1679</Words>
  <Application>Microsoft Macintosh PowerPoint</Application>
  <PresentationFormat>Custom</PresentationFormat>
  <Paragraphs>379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Declaratieve syntaxis</vt:lpstr>
      <vt:lpstr>1. Simple data binding syntaxis</vt:lpstr>
      <vt:lpstr>Altijd: samenwerking met component/class</vt:lpstr>
      <vt:lpstr>Of: properties via constructor</vt:lpstr>
      <vt:lpstr>Binden via een lus: *ngFor</vt:lpstr>
      <vt:lpstr>Use OnInit Lifecyclehook</vt:lpstr>
      <vt:lpstr>PowerPoint Presentation</vt:lpstr>
      <vt:lpstr>PowerPoint Presentation</vt:lpstr>
      <vt:lpstr>Checkpoint</vt:lpstr>
      <vt:lpstr>Model maken (als in: MVC)</vt:lpstr>
      <vt:lpstr>Model gebruiken</vt:lpstr>
      <vt:lpstr>Voorwaardelijk tonen met *ngIf</vt:lpstr>
      <vt:lpstr>Externe templates</vt:lpstr>
      <vt:lpstr>Checkpoint</vt:lpstr>
      <vt:lpstr>PowerPoint Presentation</vt:lpstr>
      <vt:lpstr>Event binding syntaxis</vt:lpstr>
      <vt:lpstr>DOM-events</vt:lpstr>
      <vt:lpstr>Voorbeeld event binding</vt:lpstr>
      <vt:lpstr>Event binding met $event</vt:lpstr>
      <vt:lpstr>Checkpoint</vt:lpstr>
      <vt:lpstr>Binding met local template variable</vt:lpstr>
      <vt:lpstr>Putting it all together…</vt:lpstr>
      <vt:lpstr>PowerPoint Presentation</vt:lpstr>
      <vt:lpstr>Checkpoint Event binding </vt:lpstr>
      <vt:lpstr>PowerPoint Presentation</vt:lpstr>
      <vt:lpstr>Attribute binding syntaxis</vt:lpstr>
      <vt:lpstr>Voorbeeld attribute binding</vt:lpstr>
      <vt:lpstr>Bijvoorbeeld…</vt:lpstr>
      <vt:lpstr>PowerPoint Presentation</vt:lpstr>
      <vt:lpstr>Meer binding-opties</vt:lpstr>
      <vt:lpstr>Checkpoint Attribute &amp; property binding </vt:lpstr>
      <vt:lpstr>PowerPoint Presentation</vt:lpstr>
      <vt:lpstr>Two way binding syntaxis</vt:lpstr>
      <vt:lpstr>[(ngModel)] gebruiken</vt:lpstr>
      <vt:lpstr>FormsModule importeren voor [(ngModel)] </vt:lpstr>
      <vt:lpstr>Binding cheat sheet</vt:lpstr>
      <vt:lpstr>Ingebouwde directives</vt:lpstr>
      <vt:lpstr>Samenvatting…</vt:lpstr>
      <vt:lpstr>Checkpoint two way databinding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45</cp:revision>
  <dcterms:created xsi:type="dcterms:W3CDTF">2019-02-17T16:57:44Z</dcterms:created>
  <dcterms:modified xsi:type="dcterms:W3CDTF">2019-04-29T06:49:59Z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