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59" r:id="rId4"/>
    <p:sldId id="260" r:id="rId5"/>
    <p:sldId id="261" r:id="rId6"/>
    <p:sldId id="262" r:id="rId7"/>
    <p:sldId id="294" r:id="rId8"/>
    <p:sldId id="263" r:id="rId9"/>
    <p:sldId id="264" r:id="rId10"/>
    <p:sldId id="295" r:id="rId11"/>
    <p:sldId id="296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6" r:id="rId22"/>
    <p:sldId id="297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8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9" r:id="rId42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1407"/>
  </p:normalViewPr>
  <p:slideViewPr>
    <p:cSldViewPr>
      <p:cViewPr varScale="1">
        <p:scale>
          <a:sx n="134" d="100"/>
          <a:sy n="134" d="100"/>
        </p:scale>
        <p:origin x="283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19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is a description of each lifecycle hook.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ngOnChanges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When the value of a data bound property changes, then this method is called.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whenever the initialization of the directive/component after Angular first displays the data-bound properties happens.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ngDoCheck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for the detection and to act on changes that Angular can't or won't detect on its own.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projects external content into the component's view.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checks the content projected into the component.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initializes the component's views and child views.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checks the component's views and child views.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ngOnDestroy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the cleanup phase just before Angular destroys the directive/component.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29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1782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7048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72423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9951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001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71771-6CF3-0A4E-92CD-0AAA74C1AC74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4300" y="472182"/>
            <a:ext cx="8633854" cy="379730"/>
          </a:xfrm>
        </p:spPr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0C4A9-B9CF-204F-845A-78855C677058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A71EB-BBB9-284F-A0BA-D21452800DEF}" type="datetime1">
              <a:rPr lang="en-US" smtClean="0"/>
              <a:t>4/29/19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75FF-E717-2A40-AC09-B7D72BBC8572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69BC5-4D28-1B46-B364-F1D1817E9371}" type="datetime1">
              <a:rPr lang="en-US" smtClean="0"/>
              <a:t>4/29/19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5245" y="472182"/>
            <a:ext cx="9342909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6000" y="1612623"/>
            <a:ext cx="9961399" cy="4137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4B6BF-76F8-634E-A5E2-C7F984B93D64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05" y="7288395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98500" y="1929310"/>
            <a:ext cx="85344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50695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-</a:t>
            </a:r>
            <a:r>
              <a:rPr sz="4300" b="1" spc="10" dirty="0">
                <a:latin typeface="Arial"/>
                <a:cs typeface="Arial"/>
              </a:rPr>
              <a:t> </a:t>
            </a:r>
            <a:r>
              <a:rPr sz="4300" b="1" spc="-5" dirty="0">
                <a:latin typeface="Arial"/>
                <a:cs typeface="Arial"/>
              </a:rPr>
              <a:t>Databinding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5100" y="5915025"/>
            <a:ext cx="4032732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peter.eijgermans@ordina.nl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AFDB4-E373-5148-B3BD-560E54673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1815121"/>
            <a:ext cx="4210050" cy="4938104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99CC608B-08BA-EA41-9D0C-3F64587D816B}"/>
              </a:ext>
            </a:extLst>
          </p:cNvPr>
          <p:cNvSpPr txBox="1">
            <a:spLocks/>
          </p:cNvSpPr>
          <p:nvPr/>
        </p:nvSpPr>
        <p:spPr>
          <a:xfrm>
            <a:off x="1384300" y="472182"/>
            <a:ext cx="863385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603885" algn="ctr"/>
            <a:r>
              <a:rPr lang="en-US" sz="3600" b="1" kern="0" spc="15" dirty="0">
                <a:solidFill>
                  <a:sysClr val="windowText" lastClr="000000"/>
                </a:solidFill>
              </a:rPr>
              <a:t>Life Cycle Hooks</a:t>
            </a:r>
            <a:endParaRPr lang="en-US" sz="3600" b="1" kern="0" spc="2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2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5532755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362325" algn="l"/>
                <a:tab pos="3656965" algn="l"/>
              </a:tabLst>
            </a:pP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{</a:t>
            </a:r>
            <a:r>
              <a:rPr sz="1950" spc="-15" dirty="0">
                <a:latin typeface="Courier New"/>
                <a:cs typeface="Courier New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urier New"/>
                <a:cs typeface="Courier New"/>
              </a:rPr>
              <a:t>…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}}</a:t>
            </a:r>
            <a:endParaRPr sz="195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0" dirty="0">
                <a:latin typeface="Verdana"/>
                <a:cs typeface="Verdana"/>
              </a:rPr>
              <a:t>roperties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gebonden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619226"/>
            <a:ext cx="6426835" cy="90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 err="1">
                <a:latin typeface="Verdana"/>
                <a:cs typeface="Verdana"/>
              </a:rPr>
              <a:t>L</a:t>
            </a:r>
            <a:r>
              <a:rPr sz="1950" spc="-15" dirty="0" err="1">
                <a:latin typeface="Verdana"/>
                <a:cs typeface="Verdana"/>
              </a:rPr>
              <a:t>ussen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oor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0" dirty="0">
                <a:latin typeface="Verdana"/>
                <a:cs typeface="Verdana"/>
              </a:rPr>
              <a:t>ardelij</a:t>
            </a:r>
            <a:r>
              <a:rPr sz="1950" spc="-4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statemen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via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*</a:t>
            </a:r>
            <a:r>
              <a:rPr sz="1950" spc="-20" dirty="0" err="1">
                <a:latin typeface="Courier New"/>
                <a:cs typeface="Courier New"/>
              </a:rPr>
              <a:t>ngFor</a:t>
            </a:r>
            <a:endParaRPr lang="nl-NL" sz="1950" spc="-2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1950" spc="-2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 err="1">
                <a:latin typeface="Courier New"/>
                <a:cs typeface="Courier New"/>
              </a:rPr>
              <a:t>Oefening</a:t>
            </a:r>
            <a:r>
              <a:rPr lang="en-US" sz="1950" b="1" spc="-20" dirty="0">
                <a:latin typeface="Courier New"/>
                <a:cs typeface="Courier New"/>
              </a:rPr>
              <a:t> 1a + 1b</a:t>
            </a:r>
            <a:endParaRPr sz="1950" b="1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886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Model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maken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(al</a:t>
            </a:r>
            <a:r>
              <a:rPr spc="15" dirty="0"/>
              <a:t>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in: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20" dirty="0"/>
              <a:t>MVC)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0414" y="1524231"/>
            <a:ext cx="5694680" cy="238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properties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die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geëxporteerd: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City{</a:t>
            </a:r>
            <a:endParaRPr sz="1700" dirty="0">
              <a:latin typeface="Consolas"/>
              <a:cs typeface="Consolas"/>
            </a:endParaRPr>
          </a:p>
          <a:p>
            <a:pPr marL="43815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spc="5" dirty="0">
                <a:latin typeface="Consolas"/>
                <a:cs typeface="Consolas"/>
              </a:rPr>
              <a:t>(</a:t>
            </a:r>
            <a:endParaRPr sz="1700" dirty="0">
              <a:latin typeface="Consolas"/>
              <a:cs typeface="Consolas"/>
            </a:endParaRPr>
          </a:p>
          <a:p>
            <a:pPr marL="796925" marR="2010410">
              <a:lnSpc>
                <a:spcPct val="101499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796925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province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43815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)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7810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9269" y="4736825"/>
            <a:ext cx="4843780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Let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shorthand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notatie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bij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public</a:t>
            </a:r>
            <a:endParaRPr sz="19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1950" spc="-10" dirty="0">
                <a:latin typeface="Verdana"/>
                <a:cs typeface="Verdana"/>
              </a:rPr>
              <a:t>1.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Maakt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lokale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meter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2508" y="4736825"/>
            <a:ext cx="1847214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4025" algn="l"/>
                <a:tab pos="749300" algn="l"/>
              </a:tabLst>
            </a:pPr>
            <a:r>
              <a:rPr sz="1950" spc="-20" dirty="0">
                <a:latin typeface="Courier New"/>
                <a:cs typeface="Courier New"/>
              </a:rPr>
              <a:t>i</a:t>
            </a:r>
            <a:r>
              <a:rPr sz="1950" spc="-15" dirty="0">
                <a:latin typeface="Courier New"/>
                <a:cs typeface="Courier New"/>
              </a:rPr>
              <a:t>d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numbe</a:t>
            </a:r>
            <a:r>
              <a:rPr sz="1950" spc="-15" dirty="0">
                <a:latin typeface="Courier New"/>
                <a:cs typeface="Courier New"/>
              </a:rPr>
              <a:t>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69" y="5743428"/>
            <a:ext cx="581787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2.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Maakt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publie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elfde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naam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9269" y="6246360"/>
            <a:ext cx="7850505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3.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Initaliseert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</a:t>
            </a:r>
            <a:r>
              <a:rPr sz="1950" spc="-10" dirty="0">
                <a:latin typeface="Verdana"/>
                <a:cs typeface="Verdana"/>
              </a:rPr>
              <a:t>j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instantiering</a:t>
            </a:r>
            <a:r>
              <a:rPr sz="1950" spc="23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6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new</a:t>
            </a:r>
            <a:endParaRPr sz="1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Model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gebruiken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8240" y="1494880"/>
            <a:ext cx="3984625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Arial"/>
                <a:cs typeface="Arial"/>
              </a:rPr>
              <a:t>1</a:t>
            </a:r>
            <a:r>
              <a:rPr sz="1950" spc="-10" dirty="0">
                <a:latin typeface="Arial"/>
                <a:cs typeface="Arial"/>
              </a:rPr>
              <a:t>.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Model-clas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sz="1950" spc="-15" dirty="0">
                <a:latin typeface="Arial"/>
                <a:cs typeface="Arial"/>
              </a:rPr>
              <a:t> importeren</a:t>
            </a:r>
            <a:endParaRPr sz="195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109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'./city.model'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620" y="2848180"/>
            <a:ext cx="8211680" cy="3860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274320">
              <a:lnSpc>
                <a:spcPct val="100000"/>
              </a:lnSpc>
              <a:buFont typeface="Arial"/>
              <a:buAutoNum type="arabicPeriod" startAt="2"/>
              <a:tabLst>
                <a:tab pos="311150" algn="l"/>
              </a:tabLst>
            </a:pPr>
            <a:r>
              <a:rPr sz="1950" spc="-20" dirty="0">
                <a:latin typeface="Arial"/>
                <a:cs typeface="Arial"/>
              </a:rPr>
              <a:t>Componen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aanpassen</a:t>
            </a:r>
            <a:endParaRPr sz="1950" dirty="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73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55015" marR="3142615">
              <a:lnSpc>
                <a:spcPct val="101499"/>
              </a:lnSpc>
              <a:spcBef>
                <a:spcPts val="5"/>
              </a:spcBef>
              <a:tabLst>
                <a:tab pos="1595120" algn="l"/>
              </a:tabLst>
            </a:pPr>
            <a:r>
              <a:rPr sz="1700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lang="nl-NL" sz="1700" b="1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755015" marR="3142615">
              <a:lnSpc>
                <a:spcPct val="101499"/>
              </a:lnSpc>
              <a:spcBef>
                <a:spcPts val="5"/>
              </a:spcBef>
              <a:tabLst>
                <a:tab pos="1595120" algn="l"/>
              </a:tabLst>
            </a:pPr>
            <a:r>
              <a:rPr sz="1700" spc="-5" dirty="0">
                <a:latin typeface="Consolas"/>
                <a:cs typeface="Consolas"/>
              </a:rPr>
              <a:t>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=[</a:t>
            </a:r>
            <a:endParaRPr sz="1700" dirty="0">
              <a:latin typeface="Consolas"/>
              <a:cs typeface="Consolas"/>
            </a:endParaRPr>
          </a:p>
          <a:p>
            <a:pPr marL="1115695">
              <a:lnSpc>
                <a:spcPct val="100000"/>
              </a:lnSpc>
              <a:spcBef>
                <a:spcPts val="3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),</a:t>
            </a:r>
            <a:endParaRPr sz="1700" dirty="0">
              <a:latin typeface="Consolas"/>
              <a:cs typeface="Consolas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'Hengelo'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'Overijssel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latin typeface="Consolas"/>
                <a:cs typeface="Consolas"/>
              </a:rPr>
              <a:t>),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endParaRPr lang="nl-NL" sz="1700" spc="-5" dirty="0">
              <a:latin typeface="Times New Roman"/>
              <a:cs typeface="Times New Roman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3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'De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Haag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'Zuid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Holland'</a:t>
            </a:r>
            <a:r>
              <a:rPr sz="1700" spc="-5" dirty="0">
                <a:latin typeface="Consolas"/>
                <a:cs typeface="Consolas"/>
              </a:rPr>
              <a:t>),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endParaRPr lang="nl-NL" sz="1700" spc="-10" dirty="0">
              <a:latin typeface="Times New Roman"/>
              <a:cs typeface="Times New Roman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4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'Enschede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'Overijssel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),</a:t>
            </a:r>
            <a:endParaRPr sz="1700" dirty="0">
              <a:latin typeface="Consolas"/>
              <a:cs typeface="Consolas"/>
            </a:endParaRPr>
          </a:p>
          <a:p>
            <a:pPr marL="75501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]</a:t>
            </a:r>
            <a:endParaRPr sz="1700" dirty="0">
              <a:latin typeface="Consolas"/>
              <a:cs typeface="Consolas"/>
            </a:endParaRPr>
          </a:p>
          <a:p>
            <a:pPr marL="3556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319405" indent="-274320">
              <a:lnSpc>
                <a:spcPct val="100000"/>
              </a:lnSpc>
              <a:buFont typeface="Arial"/>
              <a:buAutoNum type="arabicPeriod" startAt="3"/>
              <a:tabLst>
                <a:tab pos="320040" algn="l"/>
              </a:tabLst>
            </a:pPr>
            <a:r>
              <a:rPr sz="1950" spc="-55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iew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aanpassen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lang="nl-NL" sz="1500" b="1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*ngFor=”le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cities"&gt;{{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city.id}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city.nam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}}&lt;/li&gt;</a:t>
            </a:r>
            <a:endParaRPr sz="15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Voorwaardelijk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tonen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Courier New"/>
                <a:cs typeface="Courier New"/>
              </a:rPr>
              <a:t>*ngIf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7668" y="1478117"/>
            <a:ext cx="7938770" cy="715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Arial"/>
                <a:cs typeface="Arial"/>
              </a:rPr>
              <a:t>Gebrui</a:t>
            </a:r>
            <a:r>
              <a:rPr sz="1950" spc="-10" dirty="0">
                <a:latin typeface="Arial"/>
                <a:cs typeface="Arial"/>
              </a:rPr>
              <a:t>k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d</a:t>
            </a:r>
            <a:r>
              <a:rPr sz="1950" spc="-15" dirty="0">
                <a:latin typeface="Arial"/>
                <a:cs typeface="Arial"/>
              </a:rPr>
              <a:t>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Arial"/>
                <a:cs typeface="Arial"/>
              </a:rPr>
              <a:t>directive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*ngI</a:t>
            </a:r>
            <a:r>
              <a:rPr sz="1950" spc="-15" dirty="0">
                <a:latin typeface="Courier New"/>
                <a:cs typeface="Courier New"/>
              </a:rPr>
              <a:t>f</a:t>
            </a:r>
            <a:r>
              <a:rPr sz="1950" spc="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Arial"/>
                <a:cs typeface="Arial"/>
              </a:rPr>
              <a:t>(le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p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he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sterretje!)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&lt;h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2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*ngIf="cities.lengt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3"&gt;Ji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j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heb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vee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steden!&lt;/h2&gt;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2068" y="2614422"/>
            <a:ext cx="3693413" cy="4227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Extern</a:t>
            </a:r>
            <a:r>
              <a:rPr spc="15" dirty="0"/>
              <a:t>e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templates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4370070" cy="151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Als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je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nie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inline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houdt:</a:t>
            </a:r>
            <a:endParaRPr sz="1950">
              <a:latin typeface="Verdana"/>
              <a:cs typeface="Verdana"/>
            </a:endParaRPr>
          </a:p>
          <a:p>
            <a:pPr marL="759460">
              <a:lnSpc>
                <a:spcPct val="100000"/>
              </a:lnSpc>
              <a:spcBef>
                <a:spcPts val="1335"/>
              </a:spcBef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>
              <a:latin typeface="Consolas"/>
              <a:cs typeface="Consolas"/>
            </a:endParaRPr>
          </a:p>
          <a:p>
            <a:pPr marL="1119505" marR="5080">
              <a:lnSpc>
                <a:spcPct val="101499"/>
              </a:lnSpc>
              <a:spcBef>
                <a:spcPts val="5"/>
              </a:spcBef>
              <a:tabLst>
                <a:tab pos="2437765" algn="l"/>
              </a:tabLst>
            </a:pPr>
            <a:r>
              <a:rPr sz="1700" spc="-5" dirty="0">
                <a:latin typeface="Consolas"/>
                <a:cs typeface="Consolas"/>
              </a:rPr>
              <a:t>selecto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'hello‐world'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templateUrl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'app/app.html'</a:t>
            </a:r>
            <a:endParaRPr sz="1700">
              <a:latin typeface="Consolas"/>
              <a:cs typeface="Consolas"/>
            </a:endParaRPr>
          </a:p>
          <a:p>
            <a:pPr marL="758825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9386" y="2411739"/>
            <a:ext cx="1243965" cy="466725"/>
          </a:xfrm>
          <a:custGeom>
            <a:avLst/>
            <a:gdLst/>
            <a:ahLst/>
            <a:cxnLst/>
            <a:rect l="l" t="t" r="r" b="b"/>
            <a:pathLst>
              <a:path w="1243965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243583" y="349757"/>
                </a:lnTo>
                <a:lnTo>
                  <a:pt x="124358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548" y="3837270"/>
            <a:ext cx="5204460" cy="1990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Arial"/>
                <a:cs typeface="Arial"/>
              </a:rPr>
              <a:t>Bestan</a:t>
            </a:r>
            <a:r>
              <a:rPr sz="1950" spc="-15" dirty="0">
                <a:latin typeface="Arial"/>
                <a:cs typeface="Arial"/>
              </a:rPr>
              <a:t>d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app.html</a:t>
            </a:r>
            <a:endParaRPr sz="1950">
              <a:latin typeface="Courier New"/>
              <a:cs typeface="Courier New"/>
            </a:endParaRPr>
          </a:p>
          <a:p>
            <a:pPr marL="634365">
              <a:lnSpc>
                <a:spcPct val="100000"/>
              </a:lnSpc>
              <a:spcBef>
                <a:spcPts val="980"/>
              </a:spcBef>
            </a:pP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 HTM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extern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templat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1</a:t>
            </a:r>
            <a:r>
              <a:rPr sz="1700" spc="-5" dirty="0">
                <a:latin typeface="Consolas"/>
                <a:cs typeface="Consolas"/>
              </a:rPr>
              <a:t>&gt;Hell</a:t>
            </a:r>
            <a:r>
              <a:rPr sz="1700" spc="5" dirty="0">
                <a:latin typeface="Consolas"/>
                <a:cs typeface="Consolas"/>
              </a:rPr>
              <a:t>o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Angula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2&lt;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h1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700" spc="-5" dirty="0">
                <a:latin typeface="Consolas"/>
                <a:cs typeface="Consolas"/>
              </a:rPr>
              <a:t>&gt;Di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ee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extern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template&lt;</a:t>
            </a:r>
            <a:r>
              <a:rPr sz="1700" spc="-10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&gt;Mij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naa</a:t>
            </a:r>
            <a:r>
              <a:rPr sz="1700" spc="5" dirty="0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5"/>
              </a:spcBef>
              <a:tabLst>
                <a:tab pos="3871595" algn="l"/>
              </a:tabLst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&gt;Mij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favoriet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stede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" dirty="0">
                <a:latin typeface="Consolas"/>
                <a:cs typeface="Consolas"/>
              </a:rPr>
              <a:t>zij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:&lt;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5532755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362325" algn="l"/>
                <a:tab pos="3656965" algn="l"/>
              </a:tabLst>
            </a:pP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{</a:t>
            </a:r>
            <a:r>
              <a:rPr sz="1950" spc="-15" dirty="0">
                <a:latin typeface="Courier New"/>
                <a:cs typeface="Courier New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urier New"/>
                <a:cs typeface="Courier New"/>
              </a:rPr>
              <a:t>…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}}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0" dirty="0">
                <a:latin typeface="Verdana"/>
                <a:cs typeface="Verdana"/>
              </a:rPr>
              <a:t>roperties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gebonden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619226"/>
            <a:ext cx="6426835" cy="2321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ussen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oor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0" dirty="0">
                <a:latin typeface="Verdana"/>
                <a:cs typeface="Verdana"/>
              </a:rPr>
              <a:t>ardelij</a:t>
            </a:r>
            <a:r>
              <a:rPr sz="1950" spc="-4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statemen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via</a:t>
            </a:r>
            <a:r>
              <a:rPr lang="en-US" sz="1950" spc="170" dirty="0">
                <a:latin typeface="Times New Roman"/>
                <a:cs typeface="Times New Roman"/>
              </a:rPr>
              <a:t> </a:t>
            </a:r>
            <a:r>
              <a:rPr lang="en-US" sz="1950" spc="-20" dirty="0">
                <a:latin typeface="Courier New"/>
                <a:cs typeface="Courier New"/>
              </a:rPr>
              <a:t>*</a:t>
            </a:r>
            <a:r>
              <a:rPr lang="en-US" sz="1950" spc="-20" dirty="0" err="1">
                <a:latin typeface="Courier New"/>
                <a:cs typeface="Courier New"/>
              </a:rPr>
              <a:t>ngIf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entueel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externe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65" dirty="0">
                <a:latin typeface="Verdana"/>
                <a:cs typeface="Verdana"/>
              </a:rPr>
              <a:t>L</a:t>
            </a:r>
            <a:r>
              <a:rPr sz="1950" spc="-20" dirty="0">
                <a:latin typeface="Verdana"/>
                <a:cs typeface="Verdana"/>
              </a:rPr>
              <a:t>-templates</a:t>
            </a:r>
            <a:endParaRPr lang="nl-NL" sz="1950" spc="-2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spc="-20" dirty="0">
                <a:latin typeface="Verdana"/>
                <a:cs typeface="Verdana"/>
              </a:rPr>
              <a:t>Model </a:t>
            </a:r>
            <a:r>
              <a:rPr lang="en-US" sz="1950" spc="-20" dirty="0" err="1">
                <a:latin typeface="Verdana"/>
                <a:cs typeface="Verdana"/>
              </a:rPr>
              <a:t>inzetten</a:t>
            </a:r>
            <a:endParaRPr lang="nl-NL" sz="1950" spc="-2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endParaRPr lang="en-US" sz="1950" spc="-2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 err="1">
                <a:latin typeface="Verdana"/>
                <a:cs typeface="Verdana"/>
              </a:rPr>
              <a:t>Oefening</a:t>
            </a:r>
            <a:r>
              <a:rPr lang="en-US" sz="1950" b="1" spc="-20" dirty="0">
                <a:latin typeface="Verdana"/>
                <a:cs typeface="Verdana"/>
              </a:rPr>
              <a:t> 2a + 2b + 2c + 2d + 2e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2333625"/>
            <a:ext cx="521398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spc="-5" dirty="0">
                <a:latin typeface="Verdana"/>
                <a:cs typeface="Verdana"/>
              </a:rPr>
              <a:t>Use</a:t>
            </a:r>
            <a:r>
              <a:rPr sz="5950" dirty="0">
                <a:latin typeface="Verdana"/>
                <a:cs typeface="Verdana"/>
              </a:rPr>
              <a:t>r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10" dirty="0">
                <a:latin typeface="Verdana"/>
                <a:cs typeface="Verdana"/>
              </a:rPr>
              <a:t>inpu</a:t>
            </a:r>
            <a:r>
              <a:rPr sz="5950" dirty="0">
                <a:latin typeface="Verdana"/>
                <a:cs typeface="Verdana"/>
              </a:rPr>
              <a:t>t</a:t>
            </a:r>
            <a:r>
              <a:rPr sz="5950" spc="645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en</a:t>
            </a:r>
            <a:r>
              <a:rPr sz="595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e</a:t>
            </a:r>
            <a:r>
              <a:rPr sz="5950" spc="-60" dirty="0">
                <a:latin typeface="Verdana"/>
                <a:cs typeface="Verdana"/>
              </a:rPr>
              <a:t>v</a:t>
            </a:r>
            <a:r>
              <a:rPr sz="5950" dirty="0">
                <a:latin typeface="Verdana"/>
                <a:cs typeface="Verdana"/>
              </a:rPr>
              <a:t>ent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binding</a:t>
            </a:r>
            <a:endParaRPr sz="59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104" y="5121217"/>
            <a:ext cx="7847965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-45" dirty="0">
                <a:latin typeface="Verdana"/>
                <a:cs typeface="Verdana"/>
              </a:rPr>
              <a:t>R</a:t>
            </a:r>
            <a:r>
              <a:rPr sz="2350" spc="10" dirty="0">
                <a:latin typeface="Verdana"/>
                <a:cs typeface="Verdana"/>
              </a:rPr>
              <a:t>eageren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op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b="1" spc="10" dirty="0">
                <a:latin typeface="Verdana"/>
                <a:cs typeface="Verdana"/>
              </a:rPr>
              <a:t>mouse,</a:t>
            </a:r>
            <a:r>
              <a:rPr sz="2350" b="1" spc="250" dirty="0">
                <a:latin typeface="Times New Roman"/>
                <a:cs typeface="Times New Roman"/>
              </a:rPr>
              <a:t> </a:t>
            </a:r>
            <a:r>
              <a:rPr sz="2350" b="1" spc="-15" dirty="0">
                <a:latin typeface="Verdana"/>
                <a:cs typeface="Verdana"/>
              </a:rPr>
              <a:t>k</a:t>
            </a:r>
            <a:r>
              <a:rPr sz="2350" b="1" spc="10" dirty="0">
                <a:latin typeface="Verdana"/>
                <a:cs typeface="Verdana"/>
              </a:rPr>
              <a:t>eyboard,</a:t>
            </a:r>
            <a:r>
              <a:rPr sz="2350" b="1" spc="250" dirty="0">
                <a:latin typeface="Times New Roman"/>
                <a:cs typeface="Times New Roman"/>
              </a:rPr>
              <a:t> </a:t>
            </a:r>
            <a:r>
              <a:rPr sz="2350" b="1" spc="-15" dirty="0">
                <a:latin typeface="Verdana"/>
                <a:cs typeface="Verdana"/>
              </a:rPr>
              <a:t>h</a:t>
            </a:r>
            <a:r>
              <a:rPr sz="2350" b="1" spc="10" dirty="0">
                <a:latin typeface="Verdana"/>
                <a:cs typeface="Verdana"/>
              </a:rPr>
              <a:t>yperlinks</a:t>
            </a:r>
            <a:r>
              <a:rPr sz="2350" b="1" spc="270" dirty="0">
                <a:latin typeface="Times New Roman"/>
                <a:cs typeface="Times New Roman"/>
              </a:rPr>
              <a:t> </a:t>
            </a:r>
            <a:r>
              <a:rPr sz="2350" spc="10" dirty="0" err="1">
                <a:latin typeface="Verdana"/>
                <a:cs typeface="Verdana"/>
              </a:rPr>
              <a:t>en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15" dirty="0" err="1">
                <a:latin typeface="Verdana"/>
                <a:cs typeface="Verdana"/>
              </a:rPr>
              <a:t>meer</a:t>
            </a:r>
            <a:r>
              <a:rPr lang="nl-NL" sz="2350" spc="15" dirty="0">
                <a:latin typeface="Verdana"/>
                <a:cs typeface="Verdana"/>
              </a:rPr>
              <a:t>…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Event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4283710" cy="102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Verdana"/>
                <a:cs typeface="Verdana"/>
              </a:rPr>
              <a:t>Gebrui</a:t>
            </a:r>
            <a:r>
              <a:rPr sz="1950" spc="-15" dirty="0">
                <a:latin typeface="Verdana"/>
                <a:cs typeface="Verdana"/>
              </a:rPr>
              <a:t>k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ronde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ha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ents: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150" dirty="0">
                <a:latin typeface="Verdana"/>
                <a:cs typeface="Verdana"/>
              </a:rPr>
              <a:t>Angular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1: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6584" y="2656977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2089" y="2656977"/>
            <a:ext cx="63309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ng-click=“handleClick()”&gt;…&lt;/div&gt;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6584" y="3577061"/>
            <a:ext cx="1336675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2: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3959236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2613" y="3959236"/>
            <a:ext cx="613473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(click</a:t>
            </a:r>
            <a:r>
              <a:rPr sz="2600" b="1" spc="-3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2600" spc="-25" dirty="0">
                <a:latin typeface="Courier New"/>
                <a:cs typeface="Courier New"/>
              </a:rPr>
              <a:t>=“handleClick()”&gt;…&lt;/div&gt;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72" y="4907176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2613" y="4907178"/>
            <a:ext cx="495236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(blur)</a:t>
            </a:r>
            <a:r>
              <a:rPr sz="2600" spc="-25" dirty="0">
                <a:latin typeface="Courier New"/>
                <a:cs typeface="Courier New"/>
              </a:rPr>
              <a:t>=“onBlur()”&gt;…&lt;/div&gt;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21210" y="6727935"/>
            <a:ext cx="342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8</a:t>
            </a:r>
            <a:r>
              <a:rPr sz="1300" spc="-1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DOM-events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60" y="1302489"/>
            <a:ext cx="8679180" cy="845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kan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naar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i="1" spc="-10" dirty="0">
                <a:latin typeface="Verdana"/>
                <a:cs typeface="Verdana"/>
              </a:rPr>
              <a:t>elk</a:t>
            </a:r>
            <a:r>
              <a:rPr sz="1950" i="1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DOM-e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luisteren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onder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aparte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directi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nodi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is: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2126" y="6745461"/>
            <a:ext cx="3900804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https://develope</a:t>
            </a:r>
            <a:r>
              <a:rPr sz="1300" u="heavy" spc="-8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300" u="heavy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mozilla.org/en-US/docs/</a:t>
            </a:r>
            <a:r>
              <a:rPr sz="1300" u="heavy" spc="-4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eb/Events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2152" y="2235708"/>
            <a:ext cx="6800846" cy="2345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4720" y="4567428"/>
            <a:ext cx="6828278" cy="20162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3011" y="6565392"/>
            <a:ext cx="6809987" cy="1051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72182"/>
            <a:ext cx="377190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Wa</a:t>
            </a:r>
            <a:r>
              <a:rPr sz="2750" b="1" spc="10" dirty="0">
                <a:latin typeface="Verdana"/>
                <a:cs typeface="Verdana"/>
              </a:rPr>
              <a:t>t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is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databinding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4" y="1684325"/>
            <a:ext cx="870902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3000" dirty="0">
                <a:latin typeface="Verdana"/>
                <a:cs typeface="Verdana"/>
              </a:rPr>
              <a:t>Gege</a:t>
            </a:r>
            <a:r>
              <a:rPr sz="3000" spc="-30" dirty="0">
                <a:latin typeface="Verdana"/>
                <a:cs typeface="Verdana"/>
              </a:rPr>
              <a:t>v</a:t>
            </a:r>
            <a:r>
              <a:rPr sz="3000" dirty="0">
                <a:latin typeface="Verdana"/>
                <a:cs typeface="Verdana"/>
              </a:rPr>
              <a:t>ens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(data</a:t>
            </a:r>
            <a:r>
              <a:rPr sz="3000" dirty="0">
                <a:latin typeface="Verdana"/>
                <a:cs typeface="Verdana"/>
              </a:rPr>
              <a:t>)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tonen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i</a:t>
            </a:r>
            <a:r>
              <a:rPr sz="3000" dirty="0">
                <a:latin typeface="Verdana"/>
                <a:cs typeface="Verdana"/>
              </a:rPr>
              <a:t>n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de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user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interface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466888"/>
            <a:ext cx="4116070" cy="1004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3000" spc="-5" dirty="0">
                <a:latin typeface="Verdana"/>
                <a:cs typeface="Verdana"/>
              </a:rPr>
              <a:t>D</a:t>
            </a:r>
            <a:r>
              <a:rPr sz="3000" dirty="0">
                <a:latin typeface="Verdana"/>
                <a:cs typeface="Verdana"/>
              </a:rPr>
              <a:t>ata</a:t>
            </a:r>
            <a:r>
              <a:rPr sz="3000" spc="3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af</a:t>
            </a:r>
            <a:r>
              <a:rPr sz="3000" spc="-35" dirty="0">
                <a:latin typeface="Verdana"/>
                <a:cs typeface="Verdana"/>
              </a:rPr>
              <a:t>k</a:t>
            </a:r>
            <a:r>
              <a:rPr sz="3000" dirty="0">
                <a:latin typeface="Verdana"/>
                <a:cs typeface="Verdana"/>
              </a:rPr>
              <a:t>omstig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uit:</a:t>
            </a:r>
            <a:endParaRPr sz="300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204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Controlle</a:t>
            </a:r>
            <a:r>
              <a:rPr sz="2150" dirty="0">
                <a:latin typeface="Verdana"/>
                <a:cs typeface="Verdana"/>
              </a:rPr>
              <a:t>r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/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class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2573" y="3725818"/>
            <a:ext cx="2701925" cy="142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Database</a:t>
            </a:r>
            <a:endParaRPr sz="215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814"/>
              </a:spcBef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User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input</a:t>
            </a:r>
            <a:endParaRPr sz="215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Andere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systemen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71571" y="3493011"/>
            <a:ext cx="1787651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66238" y="3487684"/>
            <a:ext cx="1797685" cy="1207135"/>
          </a:xfrm>
          <a:custGeom>
            <a:avLst/>
            <a:gdLst/>
            <a:ahLst/>
            <a:cxnLst/>
            <a:rect l="l" t="t" r="r" b="b"/>
            <a:pathLst>
              <a:path w="1797684" h="1207135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4715"/>
                </a:lnTo>
                <a:lnTo>
                  <a:pt x="2285" y="1207001"/>
                </a:lnTo>
                <a:lnTo>
                  <a:pt x="1795271" y="1207001"/>
                </a:lnTo>
                <a:lnTo>
                  <a:pt x="1797557" y="1204715"/>
                </a:lnTo>
                <a:lnTo>
                  <a:pt x="1797557" y="1201667"/>
                </a:lnTo>
                <a:lnTo>
                  <a:pt x="5334" y="1201667"/>
                </a:lnTo>
                <a:lnTo>
                  <a:pt x="5334" y="5327"/>
                </a:lnTo>
                <a:lnTo>
                  <a:pt x="1797557" y="5327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7135">
                <a:moveTo>
                  <a:pt x="1792986" y="5327"/>
                </a:moveTo>
                <a:lnTo>
                  <a:pt x="1792986" y="1201667"/>
                </a:lnTo>
                <a:lnTo>
                  <a:pt x="1797557" y="1201667"/>
                </a:lnTo>
                <a:lnTo>
                  <a:pt x="1797557" y="5333"/>
                </a:lnTo>
                <a:lnTo>
                  <a:pt x="1792986" y="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71571" y="3493011"/>
            <a:ext cx="1787651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6238" y="3487684"/>
            <a:ext cx="1797685" cy="1207135"/>
          </a:xfrm>
          <a:custGeom>
            <a:avLst/>
            <a:gdLst/>
            <a:ahLst/>
            <a:cxnLst/>
            <a:rect l="l" t="t" r="r" b="b"/>
            <a:pathLst>
              <a:path w="1797684" h="1207135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4715"/>
                </a:lnTo>
                <a:lnTo>
                  <a:pt x="2285" y="1207001"/>
                </a:lnTo>
                <a:lnTo>
                  <a:pt x="1795271" y="1207001"/>
                </a:lnTo>
                <a:lnTo>
                  <a:pt x="1797557" y="1204715"/>
                </a:lnTo>
                <a:lnTo>
                  <a:pt x="1797557" y="1201667"/>
                </a:lnTo>
                <a:lnTo>
                  <a:pt x="10667" y="1201667"/>
                </a:lnTo>
                <a:lnTo>
                  <a:pt x="5333" y="1196333"/>
                </a:lnTo>
                <a:lnTo>
                  <a:pt x="10667" y="1196333"/>
                </a:lnTo>
                <a:lnTo>
                  <a:pt x="10667" y="10667"/>
                </a:lnTo>
                <a:lnTo>
                  <a:pt x="5333" y="10667"/>
                </a:lnTo>
                <a:lnTo>
                  <a:pt x="10667" y="5333"/>
                </a:lnTo>
                <a:lnTo>
                  <a:pt x="1797557" y="5333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7135">
                <a:moveTo>
                  <a:pt x="10667" y="1196333"/>
                </a:moveTo>
                <a:lnTo>
                  <a:pt x="5333" y="1196333"/>
                </a:lnTo>
                <a:lnTo>
                  <a:pt x="10667" y="1201667"/>
                </a:lnTo>
                <a:lnTo>
                  <a:pt x="10667" y="1196333"/>
                </a:lnTo>
                <a:close/>
              </a:path>
              <a:path w="1797684" h="1207135">
                <a:moveTo>
                  <a:pt x="1787651" y="1196333"/>
                </a:moveTo>
                <a:lnTo>
                  <a:pt x="10667" y="1196333"/>
                </a:lnTo>
                <a:lnTo>
                  <a:pt x="10667" y="1201667"/>
                </a:lnTo>
                <a:lnTo>
                  <a:pt x="1787651" y="1201667"/>
                </a:lnTo>
                <a:lnTo>
                  <a:pt x="1787651" y="1196333"/>
                </a:lnTo>
                <a:close/>
              </a:path>
              <a:path w="1797684" h="1207135">
                <a:moveTo>
                  <a:pt x="1787651" y="5333"/>
                </a:moveTo>
                <a:lnTo>
                  <a:pt x="1787651" y="1201667"/>
                </a:lnTo>
                <a:lnTo>
                  <a:pt x="1792985" y="1196333"/>
                </a:lnTo>
                <a:lnTo>
                  <a:pt x="1797557" y="1196333"/>
                </a:lnTo>
                <a:lnTo>
                  <a:pt x="1797557" y="10667"/>
                </a:lnTo>
                <a:lnTo>
                  <a:pt x="1792985" y="10667"/>
                </a:lnTo>
                <a:lnTo>
                  <a:pt x="1787651" y="5333"/>
                </a:lnTo>
                <a:close/>
              </a:path>
              <a:path w="1797684" h="1207135">
                <a:moveTo>
                  <a:pt x="1797557" y="1196333"/>
                </a:moveTo>
                <a:lnTo>
                  <a:pt x="1792985" y="1196333"/>
                </a:lnTo>
                <a:lnTo>
                  <a:pt x="1787651" y="1201667"/>
                </a:lnTo>
                <a:lnTo>
                  <a:pt x="1797557" y="1201667"/>
                </a:lnTo>
                <a:lnTo>
                  <a:pt x="1797557" y="1196333"/>
                </a:lnTo>
                <a:close/>
              </a:path>
              <a:path w="1797684" h="1207135">
                <a:moveTo>
                  <a:pt x="10667" y="5333"/>
                </a:moveTo>
                <a:lnTo>
                  <a:pt x="5333" y="10667"/>
                </a:lnTo>
                <a:lnTo>
                  <a:pt x="10667" y="10667"/>
                </a:lnTo>
                <a:lnTo>
                  <a:pt x="10667" y="5333"/>
                </a:lnTo>
                <a:close/>
              </a:path>
              <a:path w="1797684" h="1207135">
                <a:moveTo>
                  <a:pt x="1787651" y="5333"/>
                </a:moveTo>
                <a:lnTo>
                  <a:pt x="10667" y="5333"/>
                </a:lnTo>
                <a:lnTo>
                  <a:pt x="10667" y="10667"/>
                </a:lnTo>
                <a:lnTo>
                  <a:pt x="1787651" y="10667"/>
                </a:lnTo>
                <a:lnTo>
                  <a:pt x="1787651" y="5333"/>
                </a:lnTo>
                <a:close/>
              </a:path>
              <a:path w="1797684" h="1207135">
                <a:moveTo>
                  <a:pt x="1797557" y="5333"/>
                </a:moveTo>
                <a:lnTo>
                  <a:pt x="1787651" y="5333"/>
                </a:lnTo>
                <a:lnTo>
                  <a:pt x="1792985" y="10667"/>
                </a:lnTo>
                <a:lnTo>
                  <a:pt x="1797557" y="10667"/>
                </a:lnTo>
                <a:lnTo>
                  <a:pt x="1797557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2844" y="3984501"/>
            <a:ext cx="1786889" cy="1196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37509" y="39791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1667"/>
                </a:lnTo>
                <a:lnTo>
                  <a:pt x="5334" y="1201667"/>
                </a:lnTo>
                <a:lnTo>
                  <a:pt x="5334" y="5327"/>
                </a:lnTo>
                <a:lnTo>
                  <a:pt x="1797557" y="5327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792224" y="5327"/>
                </a:moveTo>
                <a:lnTo>
                  <a:pt x="1792224" y="1201667"/>
                </a:lnTo>
                <a:lnTo>
                  <a:pt x="1797557" y="1201667"/>
                </a:lnTo>
                <a:lnTo>
                  <a:pt x="1797557" y="5333"/>
                </a:lnTo>
                <a:lnTo>
                  <a:pt x="1792224" y="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42844" y="3984501"/>
            <a:ext cx="1786889" cy="1196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37509" y="39791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1667"/>
                </a:lnTo>
                <a:lnTo>
                  <a:pt x="9905" y="1201667"/>
                </a:lnTo>
                <a:lnTo>
                  <a:pt x="5333" y="1196333"/>
                </a:lnTo>
                <a:lnTo>
                  <a:pt x="9905" y="1196333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1797557" y="5333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9905" y="1196333"/>
                </a:moveTo>
                <a:lnTo>
                  <a:pt x="5333" y="1196333"/>
                </a:lnTo>
                <a:lnTo>
                  <a:pt x="9905" y="1201667"/>
                </a:lnTo>
                <a:lnTo>
                  <a:pt x="9905" y="1196333"/>
                </a:lnTo>
                <a:close/>
              </a:path>
              <a:path w="1797684" h="1206500">
                <a:moveTo>
                  <a:pt x="1787651" y="1196333"/>
                </a:moveTo>
                <a:lnTo>
                  <a:pt x="9905" y="1196333"/>
                </a:lnTo>
                <a:lnTo>
                  <a:pt x="9905" y="1201667"/>
                </a:lnTo>
                <a:lnTo>
                  <a:pt x="1787651" y="1201667"/>
                </a:lnTo>
                <a:lnTo>
                  <a:pt x="1787651" y="1196333"/>
                </a:lnTo>
                <a:close/>
              </a:path>
              <a:path w="1797684" h="1206500">
                <a:moveTo>
                  <a:pt x="1787651" y="5333"/>
                </a:moveTo>
                <a:lnTo>
                  <a:pt x="1787651" y="1201667"/>
                </a:lnTo>
                <a:lnTo>
                  <a:pt x="1792223" y="1196333"/>
                </a:lnTo>
                <a:lnTo>
                  <a:pt x="1797557" y="1196333"/>
                </a:lnTo>
                <a:lnTo>
                  <a:pt x="1797557" y="9905"/>
                </a:lnTo>
                <a:lnTo>
                  <a:pt x="1792223" y="9905"/>
                </a:lnTo>
                <a:lnTo>
                  <a:pt x="1787651" y="5333"/>
                </a:lnTo>
                <a:close/>
              </a:path>
              <a:path w="1797684" h="1206500">
                <a:moveTo>
                  <a:pt x="1797557" y="1196333"/>
                </a:moveTo>
                <a:lnTo>
                  <a:pt x="1792223" y="1196333"/>
                </a:lnTo>
                <a:lnTo>
                  <a:pt x="1787651" y="1201667"/>
                </a:lnTo>
                <a:lnTo>
                  <a:pt x="1797557" y="1201667"/>
                </a:lnTo>
                <a:lnTo>
                  <a:pt x="1797557" y="1196333"/>
                </a:lnTo>
                <a:close/>
              </a:path>
              <a:path w="1797684" h="1206500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1797684" h="1206500">
                <a:moveTo>
                  <a:pt x="1787651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1787651" y="9905"/>
                </a:lnTo>
                <a:lnTo>
                  <a:pt x="1787651" y="5333"/>
                </a:lnTo>
                <a:close/>
              </a:path>
              <a:path w="1797684" h="1206500">
                <a:moveTo>
                  <a:pt x="1797557" y="5333"/>
                </a:moveTo>
                <a:lnTo>
                  <a:pt x="1787651" y="5333"/>
                </a:lnTo>
                <a:lnTo>
                  <a:pt x="1792223" y="9905"/>
                </a:lnTo>
                <a:lnTo>
                  <a:pt x="1797557" y="9905"/>
                </a:lnTo>
                <a:lnTo>
                  <a:pt x="1797557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00221" y="4479039"/>
            <a:ext cx="1787651" cy="1196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4887" y="44744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0905"/>
                </a:lnTo>
                <a:lnTo>
                  <a:pt x="5334" y="1200905"/>
                </a:lnTo>
                <a:lnTo>
                  <a:pt x="5334" y="4565"/>
                </a:lnTo>
                <a:lnTo>
                  <a:pt x="1797557" y="4565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792986" y="4565"/>
                </a:moveTo>
                <a:lnTo>
                  <a:pt x="1792986" y="1200905"/>
                </a:lnTo>
                <a:lnTo>
                  <a:pt x="1797557" y="1200905"/>
                </a:lnTo>
                <a:lnTo>
                  <a:pt x="1797557" y="4571"/>
                </a:lnTo>
                <a:lnTo>
                  <a:pt x="1792986" y="45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00221" y="4479039"/>
            <a:ext cx="1787651" cy="1196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4887" y="44744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0905"/>
                </a:lnTo>
                <a:lnTo>
                  <a:pt x="10667" y="1200905"/>
                </a:lnTo>
                <a:lnTo>
                  <a:pt x="5333" y="1196333"/>
                </a:lnTo>
                <a:lnTo>
                  <a:pt x="10667" y="1196333"/>
                </a:lnTo>
                <a:lnTo>
                  <a:pt x="10667" y="9905"/>
                </a:lnTo>
                <a:lnTo>
                  <a:pt x="5333" y="9905"/>
                </a:lnTo>
                <a:lnTo>
                  <a:pt x="10667" y="4571"/>
                </a:lnTo>
                <a:lnTo>
                  <a:pt x="1797557" y="4571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0667" y="1196333"/>
                </a:moveTo>
                <a:lnTo>
                  <a:pt x="5333" y="1196333"/>
                </a:lnTo>
                <a:lnTo>
                  <a:pt x="10667" y="1200905"/>
                </a:lnTo>
                <a:lnTo>
                  <a:pt x="10667" y="1196333"/>
                </a:lnTo>
                <a:close/>
              </a:path>
              <a:path w="1797684" h="1206500">
                <a:moveTo>
                  <a:pt x="1787651" y="1196333"/>
                </a:moveTo>
                <a:lnTo>
                  <a:pt x="10667" y="1196333"/>
                </a:lnTo>
                <a:lnTo>
                  <a:pt x="10667" y="1200905"/>
                </a:lnTo>
                <a:lnTo>
                  <a:pt x="1787651" y="1200905"/>
                </a:lnTo>
                <a:lnTo>
                  <a:pt x="1787651" y="1196333"/>
                </a:lnTo>
                <a:close/>
              </a:path>
              <a:path w="1797684" h="1206500">
                <a:moveTo>
                  <a:pt x="1787651" y="4571"/>
                </a:moveTo>
                <a:lnTo>
                  <a:pt x="1787651" y="1200905"/>
                </a:lnTo>
                <a:lnTo>
                  <a:pt x="1792985" y="1196333"/>
                </a:lnTo>
                <a:lnTo>
                  <a:pt x="1797557" y="1196333"/>
                </a:lnTo>
                <a:lnTo>
                  <a:pt x="1797557" y="9905"/>
                </a:lnTo>
                <a:lnTo>
                  <a:pt x="1792985" y="9905"/>
                </a:lnTo>
                <a:lnTo>
                  <a:pt x="1787651" y="4571"/>
                </a:lnTo>
                <a:close/>
              </a:path>
              <a:path w="1797684" h="1206500">
                <a:moveTo>
                  <a:pt x="1797557" y="1196333"/>
                </a:moveTo>
                <a:lnTo>
                  <a:pt x="1792985" y="1196333"/>
                </a:lnTo>
                <a:lnTo>
                  <a:pt x="1787651" y="1200905"/>
                </a:lnTo>
                <a:lnTo>
                  <a:pt x="1797557" y="1200905"/>
                </a:lnTo>
                <a:lnTo>
                  <a:pt x="1797557" y="1196333"/>
                </a:lnTo>
                <a:close/>
              </a:path>
              <a:path w="1797684" h="1206500">
                <a:moveTo>
                  <a:pt x="10667" y="4571"/>
                </a:moveTo>
                <a:lnTo>
                  <a:pt x="5333" y="9905"/>
                </a:lnTo>
                <a:lnTo>
                  <a:pt x="10667" y="9905"/>
                </a:lnTo>
                <a:lnTo>
                  <a:pt x="10667" y="4571"/>
                </a:lnTo>
                <a:close/>
              </a:path>
              <a:path w="1797684" h="1206500">
                <a:moveTo>
                  <a:pt x="1787651" y="4571"/>
                </a:moveTo>
                <a:lnTo>
                  <a:pt x="10667" y="4571"/>
                </a:lnTo>
                <a:lnTo>
                  <a:pt x="10667" y="9905"/>
                </a:lnTo>
                <a:lnTo>
                  <a:pt x="1787651" y="9905"/>
                </a:lnTo>
                <a:lnTo>
                  <a:pt x="1787651" y="4571"/>
                </a:lnTo>
                <a:close/>
              </a:path>
              <a:path w="1797684" h="1206500">
                <a:moveTo>
                  <a:pt x="1797557" y="4571"/>
                </a:moveTo>
                <a:lnTo>
                  <a:pt x="1787651" y="4571"/>
                </a:lnTo>
                <a:lnTo>
                  <a:pt x="1792985" y="9905"/>
                </a:lnTo>
                <a:lnTo>
                  <a:pt x="1797557" y="9905"/>
                </a:lnTo>
                <a:lnTo>
                  <a:pt x="179755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31095" y="3572995"/>
            <a:ext cx="194373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995" marR="266700" indent="-328930">
              <a:lnSpc>
                <a:spcPct val="153600"/>
              </a:lnSpc>
            </a:pPr>
            <a:r>
              <a:rPr sz="2100" b="1" dirty="0">
                <a:solidFill>
                  <a:srgbClr val="FFFFFF"/>
                </a:solidFill>
                <a:latin typeface="Verdana"/>
                <a:cs typeface="Verdana"/>
              </a:rPr>
              <a:t>Customer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endParaRPr sz="2100">
              <a:latin typeface="Verdana"/>
              <a:cs typeface="Verdana"/>
            </a:endParaRPr>
          </a:p>
          <a:p>
            <a:pPr marL="791845">
              <a:lnSpc>
                <a:spcPct val="100000"/>
              </a:lnSpc>
              <a:spcBef>
                <a:spcPts val="1380"/>
              </a:spcBef>
            </a:pPr>
            <a:r>
              <a:rPr sz="2100" b="1" spc="-5" dirty="0">
                <a:solidFill>
                  <a:srgbClr val="FFFFFF"/>
                </a:solidFill>
                <a:latin typeface="Verdana"/>
                <a:cs typeface="Verdana"/>
              </a:rPr>
              <a:t>Articles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42844" y="3906485"/>
            <a:ext cx="1786889" cy="1274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2290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98997" y="3425193"/>
            <a:ext cx="2250185" cy="2244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73462" y="5783269"/>
            <a:ext cx="180467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b="1" dirty="0">
                <a:latin typeface="Arial"/>
                <a:cs typeface="Arial"/>
              </a:rPr>
              <a:t>{</a:t>
            </a:r>
            <a:r>
              <a:rPr sz="3450" b="1" spc="-5" dirty="0">
                <a:latin typeface="Arial"/>
                <a:cs typeface="Arial"/>
              </a:rPr>
              <a:t> JSO</a:t>
            </a:r>
            <a:r>
              <a:rPr sz="3450" b="1" dirty="0">
                <a:latin typeface="Arial"/>
                <a:cs typeface="Arial"/>
              </a:rPr>
              <a:t>N</a:t>
            </a:r>
            <a:r>
              <a:rPr sz="3450" b="1" spc="-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}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Voorbeeld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event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82" y="1250147"/>
            <a:ext cx="7416800" cy="538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570230">
              <a:lnSpc>
                <a:spcPct val="100000"/>
              </a:lnSpc>
              <a:spcBef>
                <a:spcPts val="660"/>
              </a:spcBef>
            </a:pP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12B124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Even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bindin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een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button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‐&gt;</a:t>
            </a:r>
            <a:endParaRPr sz="1500" dirty="0">
              <a:latin typeface="Consolas"/>
              <a:cs typeface="Consolas"/>
            </a:endParaRPr>
          </a:p>
          <a:p>
            <a:pPr marL="57023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success"</a:t>
            </a:r>
            <a:endParaRPr sz="1500" dirty="0">
              <a:latin typeface="Consolas"/>
              <a:cs typeface="Consolas"/>
            </a:endParaRPr>
          </a:p>
          <a:p>
            <a:pPr marL="12071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(click)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"btnClick()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&gt;I</a:t>
            </a:r>
            <a:r>
              <a:rPr sz="1500" dirty="0">
                <a:latin typeface="Consolas"/>
                <a:cs typeface="Consolas"/>
              </a:rPr>
              <a:t>k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be</a:t>
            </a:r>
            <a:r>
              <a:rPr sz="1500" dirty="0">
                <a:latin typeface="Consolas"/>
                <a:cs typeface="Consolas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ee</a:t>
            </a:r>
            <a:r>
              <a:rPr sz="1500" dirty="0">
                <a:latin typeface="Consolas"/>
                <a:cs typeface="Consolas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button&lt;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lang="nl-NL" sz="2150" spc="-5" dirty="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</a:pPr>
            <a:endParaRPr sz="2150" dirty="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12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AppComponen</a:t>
            </a:r>
            <a:r>
              <a:rPr sz="1700" spc="5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93027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counter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numbe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93027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btnClick(){</a:t>
            </a:r>
            <a:endParaRPr sz="1700" dirty="0">
              <a:latin typeface="Consolas"/>
              <a:cs typeface="Consolas"/>
            </a:endParaRPr>
          </a:p>
          <a:p>
            <a:pPr marL="128968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alert(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heb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+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+</a:t>
            </a:r>
            <a:r>
              <a:rPr sz="1700" spc="-5" dirty="0">
                <a:latin typeface="Consolas"/>
                <a:cs typeface="Consolas"/>
              </a:rPr>
              <a:t>+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.counte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onsolas"/>
                <a:cs typeface="Consolas"/>
              </a:rPr>
              <a:t>+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kee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geklikt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);</a:t>
            </a:r>
            <a:endParaRPr sz="1700" dirty="0">
              <a:latin typeface="Consolas"/>
              <a:cs typeface="Consolas"/>
            </a:endParaRPr>
          </a:p>
          <a:p>
            <a:pPr marL="93027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6902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Event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$event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8794115" cy="4767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1109980" marR="1619250" indent="-637540">
              <a:lnSpc>
                <a:spcPct val="151000"/>
              </a:lnSpc>
              <a:spcBef>
                <a:spcPts val="53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"input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"Plaatsnaam..."</a:t>
            </a:r>
            <a:r>
              <a:rPr sz="15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(keyup)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"onKeyUp(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$event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)"</a:t>
            </a:r>
            <a:r>
              <a:rPr sz="1500" dirty="0">
                <a:latin typeface="Consolas"/>
                <a:cs typeface="Consolas"/>
              </a:rPr>
              <a:t>&gt;&lt;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br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724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500" spc="5" dirty="0">
                <a:latin typeface="Consolas"/>
                <a:cs typeface="Consolas"/>
              </a:rPr>
              <a:t>&gt;{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txtKeyUp}}&lt;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2.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Binde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keyU</a:t>
            </a:r>
            <a:r>
              <a:rPr sz="1500" i="1" spc="-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textbox</a:t>
            </a:r>
            <a:endParaRPr sz="1500" dirty="0">
              <a:latin typeface="Consolas"/>
              <a:cs typeface="Consolas"/>
            </a:endParaRPr>
          </a:p>
          <a:p>
            <a:pPr marL="51562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onKeyUp(event: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500" dirty="0">
                <a:latin typeface="Consolas"/>
                <a:cs typeface="Consolas"/>
              </a:rPr>
              <a:t>){</a:t>
            </a:r>
          </a:p>
          <a:p>
            <a:pPr marL="833755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.txtKeyU</a:t>
            </a:r>
            <a:r>
              <a:rPr sz="1500" dirty="0">
                <a:latin typeface="Consolas"/>
                <a:cs typeface="Consolas"/>
              </a:rPr>
              <a:t>p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event.target.valu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+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51562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nl-NL"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  <a:spcBef>
                <a:spcPts val="994"/>
              </a:spcBef>
            </a:pPr>
            <a:r>
              <a:rPr sz="1500" i="1" spc="-5" dirty="0">
                <a:solidFill>
                  <a:srgbClr val="C00000"/>
                </a:solidFill>
                <a:latin typeface="Arial"/>
                <a:cs typeface="Arial"/>
              </a:rPr>
              <a:t>Problee</a:t>
            </a:r>
            <a:r>
              <a:rPr sz="1500" i="1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even</a:t>
            </a:r>
            <a:r>
              <a:rPr sz="1500" dirty="0">
                <a:latin typeface="Courier New"/>
                <a:cs typeface="Courier New"/>
              </a:rPr>
              <a:t>t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sz="1500" spc="-5" dirty="0">
                <a:latin typeface="Arial"/>
                <a:cs typeface="Arial"/>
              </a:rPr>
              <a:t>nie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strongl</a:t>
            </a:r>
            <a:r>
              <a:rPr sz="1500" dirty="0">
                <a:latin typeface="Arial"/>
                <a:cs typeface="Arial"/>
              </a:rPr>
              <a:t>y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typed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Al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sz="1500" spc="-5" dirty="0">
                <a:latin typeface="Arial"/>
                <a:cs typeface="Arial"/>
              </a:rPr>
              <a:t>j</a:t>
            </a:r>
            <a:r>
              <a:rPr sz="1500" dirty="0">
                <a:latin typeface="Arial"/>
                <a:cs typeface="Arial"/>
              </a:rPr>
              <a:t>e </a:t>
            </a:r>
            <a:r>
              <a:rPr sz="1500" spc="-5" dirty="0">
                <a:latin typeface="Arial"/>
                <a:cs typeface="Arial"/>
              </a:rPr>
              <a:t>da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echte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we</a:t>
            </a:r>
            <a:r>
              <a:rPr sz="1500" dirty="0">
                <a:latin typeface="Arial"/>
                <a:cs typeface="Arial"/>
              </a:rPr>
              <a:t>l </a:t>
            </a:r>
            <a:r>
              <a:rPr sz="1500" spc="-5" dirty="0">
                <a:latin typeface="Arial"/>
                <a:cs typeface="Arial"/>
              </a:rPr>
              <a:t>doet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word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d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cl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sz="1500" spc="-5" dirty="0">
                <a:latin typeface="Arial"/>
                <a:cs typeface="Arial"/>
              </a:rPr>
              <a:t>vee</a:t>
            </a:r>
            <a:r>
              <a:rPr sz="1500" dirty="0">
                <a:latin typeface="Arial"/>
                <a:cs typeface="Arial"/>
              </a:rPr>
              <a:t>l </a:t>
            </a:r>
            <a:r>
              <a:rPr sz="1500" spc="-5" dirty="0">
                <a:latin typeface="Arial"/>
                <a:cs typeface="Arial"/>
              </a:rPr>
              <a:t>minde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portable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643" y="6301055"/>
            <a:ext cx="371729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C00000"/>
                </a:solidFill>
                <a:latin typeface="Arial"/>
                <a:cs typeface="Arial"/>
              </a:rPr>
              <a:t>Oplossin</a:t>
            </a:r>
            <a:r>
              <a:rPr sz="1500" i="1" spc="-5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gebrui</a:t>
            </a:r>
            <a:r>
              <a:rPr sz="1500" dirty="0">
                <a:latin typeface="Arial"/>
                <a:cs typeface="Arial"/>
              </a:rPr>
              <a:t>k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loca</a:t>
            </a:r>
            <a:r>
              <a:rPr sz="1500" b="1" dirty="0">
                <a:latin typeface="Arial"/>
                <a:cs typeface="Arial"/>
              </a:rPr>
              <a:t>l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templat</a:t>
            </a:r>
            <a:r>
              <a:rPr sz="1500" b="1" dirty="0">
                <a:latin typeface="Arial"/>
                <a:cs typeface="Arial"/>
              </a:rPr>
              <a:t>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variable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9758" y="6301055"/>
            <a:ext cx="3605529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(ze</a:t>
            </a:r>
            <a:r>
              <a:rPr sz="1500" dirty="0">
                <a:latin typeface="Arial"/>
                <a:cs typeface="Arial"/>
              </a:rPr>
              <a:t>g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maa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ee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soor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“id</a:t>
            </a:r>
            <a:r>
              <a:rPr sz="1500" dirty="0">
                <a:latin typeface="Arial"/>
                <a:cs typeface="Arial"/>
              </a:rPr>
              <a:t>”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voo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he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element)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195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word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aangege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met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(eventName)=“…”</a:t>
            </a:r>
            <a:endParaRPr sz="2150" dirty="0">
              <a:latin typeface="Courier New"/>
              <a:cs typeface="Courier New"/>
            </a:endParaRPr>
          </a:p>
          <a:p>
            <a:pPr marL="353695" marR="294640" indent="-340995">
              <a:lnSpc>
                <a:spcPct val="150700"/>
              </a:lnSpc>
              <a:spcBef>
                <a:spcPts val="509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worde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afgehandeld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doo</a:t>
            </a:r>
            <a:r>
              <a:rPr sz="2150" dirty="0">
                <a:latin typeface="Verdana"/>
                <a:cs typeface="Verdana"/>
              </a:rPr>
              <a:t>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handle</a:t>
            </a:r>
            <a:r>
              <a:rPr sz="2150" spc="-2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-</a:t>
            </a:r>
            <a:r>
              <a:rPr sz="2150" dirty="0">
                <a:latin typeface="Verdana"/>
                <a:cs typeface="Verdana"/>
              </a:rPr>
              <a:t>functie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 err="1">
                <a:latin typeface="Verdana"/>
                <a:cs typeface="Verdana"/>
              </a:rPr>
              <a:t>Oefening</a:t>
            </a:r>
            <a:r>
              <a:rPr lang="en-US" sz="2150" b="1" spc="-5" dirty="0">
                <a:latin typeface="Verdana"/>
                <a:cs typeface="Verdana"/>
              </a:rPr>
              <a:t> 3a + 3b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5160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Binding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en-US" spc="10" dirty="0">
                <a:solidFill>
                  <a:srgbClr val="C00000"/>
                </a:solidFill>
              </a:rPr>
              <a:t>lo</a:t>
            </a:r>
            <a:r>
              <a:rPr spc="10" dirty="0">
                <a:solidFill>
                  <a:srgbClr val="C00000"/>
                </a:solidFill>
              </a:rPr>
              <a:t>cal</a:t>
            </a:r>
            <a:r>
              <a:rPr spc="2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C00000"/>
                </a:solidFill>
              </a:rPr>
              <a:t>template</a:t>
            </a:r>
            <a:r>
              <a:rPr spc="2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C00000"/>
                </a:solidFill>
              </a:rPr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2" y="1612623"/>
            <a:ext cx="8320405" cy="845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5" dirty="0">
                <a:latin typeface="Verdana"/>
                <a:cs typeface="Verdana"/>
              </a:rPr>
              <a:t>Declareer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loca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template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variable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Verdana"/>
                <a:cs typeface="Verdana"/>
              </a:rPr>
              <a:t>#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Wingdings"/>
                <a:cs typeface="Wingdings"/>
              </a:rPr>
              <a:t>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He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hele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element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wordt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doorgege</a:t>
            </a:r>
            <a:r>
              <a:rPr sz="1950" spc="-3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5713" y="3063472"/>
            <a:ext cx="8339455" cy="3919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54785" algn="ctr">
              <a:lnSpc>
                <a:spcPct val="100000"/>
              </a:lnSpc>
            </a:pP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Let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20" dirty="0">
                <a:solidFill>
                  <a:srgbClr val="C00000"/>
                </a:solidFill>
                <a:latin typeface="Verdana"/>
                <a:cs typeface="Verdana"/>
              </a:rPr>
              <a:t>op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: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20" dirty="0">
                <a:solidFill>
                  <a:srgbClr val="C00000"/>
                </a:solidFill>
                <a:latin typeface="Verdana"/>
                <a:cs typeface="Verdana"/>
              </a:rPr>
              <a:t>wé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1950" i="1" spc="2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20" dirty="0">
                <a:solidFill>
                  <a:srgbClr val="C00000"/>
                </a:solidFill>
                <a:latin typeface="Verdana"/>
                <a:cs typeface="Verdana"/>
              </a:rPr>
              <a:t>binde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n</a:t>
            </a:r>
            <a:r>
              <a:rPr sz="1950" i="1" spc="2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aan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sz="1950" i="1" spc="-35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ent,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anders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20" dirty="0">
                <a:solidFill>
                  <a:srgbClr val="C00000"/>
                </a:solidFill>
                <a:latin typeface="Verdana"/>
                <a:cs typeface="Verdana"/>
              </a:rPr>
              <a:t>gebeur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t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0" dirty="0" err="1">
                <a:solidFill>
                  <a:srgbClr val="C00000"/>
                </a:solidFill>
                <a:latin typeface="Verdana"/>
                <a:cs typeface="Verdana"/>
              </a:rPr>
              <a:t>er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 err="1">
                <a:solidFill>
                  <a:srgbClr val="C00000"/>
                </a:solidFill>
                <a:latin typeface="Verdana"/>
                <a:cs typeface="Verdana"/>
              </a:rPr>
              <a:t>niks</a:t>
            </a:r>
            <a:r>
              <a:rPr lang="nl-NL" sz="1950" i="1" spc="-15" dirty="0">
                <a:solidFill>
                  <a:srgbClr val="C00000"/>
                </a:solidFill>
                <a:latin typeface="Verdana"/>
                <a:cs typeface="Verdana"/>
              </a:rPr>
              <a:t>!</a:t>
            </a:r>
            <a:endParaRPr lang="nl-NL" sz="1950" spc="-15" dirty="0">
              <a:latin typeface="Verdana"/>
              <a:cs typeface="Verdana"/>
            </a:endParaRPr>
          </a:p>
          <a:p>
            <a:pPr marR="1454785" algn="ctr">
              <a:lnSpc>
                <a:spcPct val="100000"/>
              </a:lnSpc>
            </a:pPr>
            <a:endParaRPr sz="1950" dirty="0">
              <a:latin typeface="Verdana"/>
              <a:cs typeface="Verdana"/>
            </a:endParaRPr>
          </a:p>
          <a:p>
            <a:pPr marL="772795">
              <a:lnSpc>
                <a:spcPct val="100000"/>
              </a:lnSpc>
              <a:spcBef>
                <a:spcPts val="136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"inpu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"Plaatsnaam..."</a:t>
            </a:r>
            <a:endParaRPr sz="1700" dirty="0">
              <a:latin typeface="Consolas"/>
              <a:cs typeface="Consolas"/>
            </a:endParaRPr>
          </a:p>
          <a:p>
            <a:pPr marR="1389380" algn="ctr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#txtCit</a:t>
            </a:r>
            <a:r>
              <a:rPr sz="1700" b="1" spc="5" dirty="0">
                <a:solidFill>
                  <a:srgbClr val="C00000"/>
                </a:solidFill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(keyup)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"betterKeyUp()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700" spc="-5" dirty="0">
                <a:latin typeface="Consolas"/>
                <a:cs typeface="Consolas"/>
              </a:rPr>
              <a:t>&gt;{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valu</a:t>
            </a:r>
            <a:r>
              <a:rPr sz="1700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893444">
              <a:lnSpc>
                <a:spcPct val="100000"/>
              </a:lnSpc>
              <a:spcBef>
                <a:spcPts val="84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3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Binde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aa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keyU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p‐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loca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templat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variable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betterKeyUp(){</a:t>
            </a:r>
            <a:endParaRPr sz="1700" dirty="0">
              <a:latin typeface="Consolas"/>
              <a:cs typeface="Consolas"/>
            </a:endParaRPr>
          </a:p>
          <a:p>
            <a:pPr marL="1133475">
              <a:lnSpc>
                <a:spcPct val="100000"/>
              </a:lnSpc>
              <a:spcBef>
                <a:spcPts val="3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//..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nothing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now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Putting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it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all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together…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8266430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497840">
              <a:lnSpc>
                <a:spcPct val="100000"/>
              </a:lnSpc>
              <a:spcBef>
                <a:spcPts val="85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"input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"Plaatsnaam...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#txtCity</a:t>
            </a:r>
            <a:r>
              <a:rPr sz="1500" spc="5" dirty="0"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success"</a:t>
            </a:r>
            <a:endParaRPr sz="1500" dirty="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(click)=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"addCity(</a:t>
            </a:r>
            <a:r>
              <a:rPr sz="1500" b="1" i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)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&gt;Toevoegen</a:t>
            </a:r>
            <a:endParaRPr sz="15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spc="-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3180">
              <a:lnSpc>
                <a:spcPct val="100000"/>
              </a:lnSpc>
              <a:spcBef>
                <a:spcPts val="1025"/>
              </a:spcBef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 marL="497840">
              <a:lnSpc>
                <a:spcPct val="100000"/>
              </a:lnSpc>
              <a:spcBef>
                <a:spcPts val="115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500" dirty="0">
              <a:latin typeface="Consolas"/>
              <a:cs typeface="Consolas"/>
            </a:endParaRP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816610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addCity(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1134745">
              <a:lnSpc>
                <a:spcPct val="100000"/>
              </a:lnSpc>
              <a:spcBef>
                <a:spcPts val="915"/>
              </a:spcBef>
              <a:tabLst>
                <a:tab pos="2409825" algn="l"/>
              </a:tabLst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le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newI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.cities.lengt</a:t>
            </a:r>
            <a:r>
              <a:rPr sz="1500" dirty="0">
                <a:latin typeface="Consolas"/>
                <a:cs typeface="Consolas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+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1134745" marR="1066165" indent="-635">
              <a:lnSpc>
                <a:spcPct val="151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le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newCity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City(newID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i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value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'Onbekend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);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.cities.push(newCity);</a:t>
            </a:r>
            <a:endParaRPr sz="1500" dirty="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  <a:spcBef>
                <a:spcPts val="925"/>
              </a:spcBef>
            </a:pPr>
            <a:r>
              <a:rPr sz="1500" spc="5" dirty="0">
                <a:latin typeface="Consolas"/>
                <a:cs typeface="Consolas"/>
              </a:rPr>
              <a:t>txtCity.valu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5853" y="6660729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998" y="6592800"/>
            <a:ext cx="802513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90" dirty="0">
                <a:latin typeface="Arial"/>
                <a:cs typeface="Arial"/>
              </a:rPr>
              <a:t>V</a:t>
            </a:r>
            <a:r>
              <a:rPr sz="1700" dirty="0">
                <a:latin typeface="Arial"/>
                <a:cs typeface="Arial"/>
              </a:rPr>
              <a:t>erde</a:t>
            </a:r>
            <a:r>
              <a:rPr sz="1700" spc="5" dirty="0">
                <a:latin typeface="Arial"/>
                <a:cs typeface="Arial"/>
              </a:rPr>
              <a:t>r </a:t>
            </a:r>
            <a:r>
              <a:rPr sz="1700" dirty="0">
                <a:latin typeface="Arial"/>
                <a:cs typeface="Arial"/>
              </a:rPr>
              <a:t>lezen/mee</a:t>
            </a:r>
            <a:r>
              <a:rPr sz="1700" spc="5" dirty="0">
                <a:latin typeface="Arial"/>
                <a:cs typeface="Arial"/>
              </a:rPr>
              <a:t>r </a:t>
            </a:r>
            <a:r>
              <a:rPr sz="1700" dirty="0">
                <a:latin typeface="Arial"/>
                <a:cs typeface="Arial"/>
              </a:rPr>
              <a:t>informatie: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700" u="heavy" spc="-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.io/docs/ts/latest/guide/user-input.html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9124" y="746760"/>
            <a:ext cx="7312152" cy="5329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75717" y="7288399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24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en-US" sz="2800" dirty="0"/>
              <a:t>E</a:t>
            </a:r>
            <a:r>
              <a:rPr lang="en-US" sz="2800" spc="-20" dirty="0"/>
              <a:t>v</a:t>
            </a:r>
            <a:r>
              <a:rPr lang="en-US" sz="2800" spc="-5" dirty="0"/>
              <a:t>e</a:t>
            </a:r>
            <a:r>
              <a:rPr lang="en-US" sz="2800" dirty="0"/>
              <a:t>nt</a:t>
            </a:r>
            <a:r>
              <a:rPr lang="en-US" sz="2800" spc="204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bindin</a:t>
            </a:r>
            <a:r>
              <a:rPr lang="en-US" sz="2800" dirty="0"/>
              <a:t>g</a:t>
            </a:r>
            <a:r>
              <a:rPr lang="en-US" sz="2800" spc="215" dirty="0">
                <a:latin typeface="Times New Roman"/>
                <a:cs typeface="Times New Roman"/>
              </a:rPr>
              <a:t>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64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word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aangege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met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(eventName)=“…”</a:t>
            </a:r>
            <a:endParaRPr sz="2150" dirty="0">
              <a:latin typeface="Courier New"/>
              <a:cs typeface="Courier New"/>
            </a:endParaRPr>
          </a:p>
          <a:p>
            <a:pPr marL="353695" marR="294640" indent="-340995">
              <a:lnSpc>
                <a:spcPct val="150700"/>
              </a:lnSpc>
              <a:spcBef>
                <a:spcPts val="509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worde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afgehandeld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doo</a:t>
            </a:r>
            <a:r>
              <a:rPr sz="2150" dirty="0">
                <a:latin typeface="Verdana"/>
                <a:cs typeface="Verdana"/>
              </a:rPr>
              <a:t>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handle</a:t>
            </a:r>
            <a:r>
              <a:rPr sz="2150" spc="-2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-</a:t>
            </a:r>
            <a:r>
              <a:rPr sz="2150" dirty="0">
                <a:latin typeface="Verdana"/>
                <a:cs typeface="Verdana"/>
              </a:rPr>
              <a:t>functie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0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Gebrui</a:t>
            </a:r>
            <a:r>
              <a:rPr sz="2150" dirty="0">
                <a:latin typeface="Verdana"/>
                <a:cs typeface="Verdana"/>
              </a:rPr>
              <a:t>k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#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o</a:t>
            </a:r>
            <a:r>
              <a:rPr sz="2150" dirty="0">
                <a:latin typeface="Verdana"/>
                <a:cs typeface="Verdana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loca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template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ariabl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declareren.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O</a:t>
            </a:r>
            <a:r>
              <a:rPr sz="2150" dirty="0">
                <a:latin typeface="Verdana"/>
                <a:cs typeface="Verdana"/>
              </a:rPr>
              <a:t>p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dez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manier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zij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ee</a:t>
            </a:r>
            <a:r>
              <a:rPr sz="2150" spc="-25" dirty="0">
                <a:latin typeface="Verdana"/>
                <a:cs typeface="Verdana"/>
              </a:rPr>
              <a:t>n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udig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CRUD-ope</a:t>
            </a:r>
            <a:r>
              <a:rPr sz="2150" spc="-30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ation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latin typeface="Verdana"/>
                <a:cs typeface="Verdana"/>
              </a:rPr>
              <a:t>realiseren</a:t>
            </a:r>
            <a:r>
              <a:rPr sz="2150" spc="-5" dirty="0">
                <a:latin typeface="Verdana"/>
                <a:cs typeface="Verdana"/>
              </a:rPr>
              <a:t>.</a:t>
            </a:r>
            <a:endParaRPr lang="nl-NL" sz="2150" spc="-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endParaRPr lang="en-US" sz="2150" spc="-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 err="1">
                <a:latin typeface="Verdana"/>
                <a:cs typeface="Verdana"/>
              </a:rPr>
              <a:t>Oefening</a:t>
            </a:r>
            <a:r>
              <a:rPr lang="en-US" sz="2150" b="1" spc="-5" dirty="0">
                <a:latin typeface="Verdana"/>
                <a:cs typeface="Verdana"/>
              </a:rPr>
              <a:t> 3c + 3d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6700" y="1876425"/>
            <a:ext cx="7712709" cy="1774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7180"/>
              </a:lnSpc>
            </a:pPr>
            <a:r>
              <a:rPr sz="5950" spc="-60" dirty="0">
                <a:latin typeface="Verdana"/>
                <a:cs typeface="Verdana"/>
              </a:rPr>
              <a:t>A</a:t>
            </a:r>
            <a:r>
              <a:rPr sz="5950" spc="-5" dirty="0">
                <a:latin typeface="Verdana"/>
                <a:cs typeface="Verdana"/>
              </a:rPr>
              <a:t>ttribut</a:t>
            </a:r>
            <a:r>
              <a:rPr sz="5950" dirty="0">
                <a:latin typeface="Verdana"/>
                <a:cs typeface="Verdana"/>
              </a:rPr>
              <a:t>e</a:t>
            </a:r>
            <a:r>
              <a:rPr sz="5950" spc="64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&amp;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property</a:t>
            </a:r>
            <a:r>
              <a:rPr sz="5950" spc="-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binding</a:t>
            </a:r>
            <a:endParaRPr sz="59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104" y="5121217"/>
            <a:ext cx="8115300" cy="708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1699"/>
              </a:lnSpc>
            </a:pPr>
            <a:r>
              <a:rPr sz="2350" spc="5" dirty="0">
                <a:latin typeface="Verdana"/>
                <a:cs typeface="Verdana"/>
              </a:rPr>
              <a:t>Eigenschappe</a:t>
            </a:r>
            <a:r>
              <a:rPr sz="2350" spc="10" dirty="0">
                <a:latin typeface="Verdana"/>
                <a:cs typeface="Verdana"/>
              </a:rPr>
              <a:t>n</a:t>
            </a:r>
            <a:r>
              <a:rPr sz="2350" spc="27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binde</a:t>
            </a:r>
            <a:r>
              <a:rPr sz="2350" spc="10" dirty="0">
                <a:latin typeface="Verdana"/>
                <a:cs typeface="Verdana"/>
              </a:rPr>
              <a:t>n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aan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HTM</a:t>
            </a:r>
            <a:r>
              <a:rPr sz="2350" spc="-170" dirty="0">
                <a:latin typeface="Verdana"/>
                <a:cs typeface="Verdana"/>
              </a:rPr>
              <a:t>L</a:t>
            </a:r>
            <a:r>
              <a:rPr sz="2350" spc="-15" dirty="0">
                <a:latin typeface="Verdana"/>
                <a:cs typeface="Verdana"/>
              </a:rPr>
              <a:t>-</a:t>
            </a:r>
            <a:r>
              <a:rPr sz="2350" spc="10" dirty="0" err="1">
                <a:latin typeface="Verdana"/>
                <a:cs typeface="Verdana"/>
              </a:rPr>
              <a:t>a</a:t>
            </a:r>
            <a:r>
              <a:rPr sz="2350" spc="5" dirty="0" err="1">
                <a:latin typeface="Verdana"/>
                <a:cs typeface="Verdana"/>
              </a:rPr>
              <a:t>ttribute</a:t>
            </a:r>
            <a:r>
              <a:rPr sz="2350" spc="10" dirty="0" err="1">
                <a:latin typeface="Verdana"/>
                <a:cs typeface="Verdana"/>
              </a:rPr>
              <a:t>n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endParaRPr lang="nl-NL" sz="2350" spc="25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01699"/>
              </a:lnSpc>
            </a:pPr>
            <a:r>
              <a:rPr sz="2350" spc="10" dirty="0" err="1">
                <a:latin typeface="Verdana"/>
                <a:cs typeface="Verdana"/>
              </a:rPr>
              <a:t>en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DOM-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properties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Attribut</a:t>
            </a:r>
            <a:r>
              <a:rPr spc="15" dirty="0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</a:t>
            </a:r>
            <a:r>
              <a:rPr spc="15" dirty="0"/>
              <a:t>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367259"/>
            <a:ext cx="7214870" cy="2105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  <a:tabLst>
                <a:tab pos="1291590" algn="l"/>
              </a:tabLst>
            </a:pP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echtstreeks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properties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65" dirty="0">
                <a:latin typeface="Verdana"/>
                <a:cs typeface="Verdana"/>
              </a:rPr>
              <a:t>L</a:t>
            </a:r>
            <a:r>
              <a:rPr sz="1950" spc="-20" dirty="0">
                <a:latin typeface="Verdana"/>
                <a:cs typeface="Verdana"/>
              </a:rPr>
              <a:t>-elementen.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5" dirty="0">
                <a:latin typeface="Verdana"/>
                <a:cs typeface="Verdana"/>
              </a:rPr>
              <a:t>k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wel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i="1" spc="-15" dirty="0">
                <a:latin typeface="Verdana"/>
                <a:cs typeface="Verdana"/>
              </a:rPr>
              <a:t>one-way</a:t>
            </a:r>
            <a:r>
              <a:rPr sz="1950" i="1" spc="180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binding.</a:t>
            </a: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endParaRPr lang="nl-NL" sz="1950" spc="-2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endParaRPr lang="en-US" sz="1950" spc="-2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950" spc="-20" dirty="0" err="1">
                <a:latin typeface="Verdana"/>
                <a:cs typeface="Verdana"/>
              </a:rPr>
              <a:t>Gebrui</a:t>
            </a:r>
            <a:r>
              <a:rPr sz="1950" spc="-15" dirty="0" err="1">
                <a:latin typeface="Verdana"/>
                <a:cs typeface="Verdana"/>
              </a:rPr>
              <a:t>k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latin typeface="Verdana"/>
                <a:cs typeface="Verdana"/>
              </a:rPr>
              <a:t>blokha</a:t>
            </a:r>
            <a:r>
              <a:rPr sz="1950" spc="-30" dirty="0" err="1">
                <a:latin typeface="Verdana"/>
                <a:cs typeface="Verdana"/>
              </a:rPr>
              <a:t>k</a:t>
            </a:r>
            <a:r>
              <a:rPr sz="1950" spc="-15" dirty="0" err="1">
                <a:latin typeface="Verdana"/>
                <a:cs typeface="Verdana"/>
              </a:rPr>
              <a:t>en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syntaxis</a:t>
            </a:r>
            <a:r>
              <a:rPr lang="nl-NL" sz="1950" spc="-15" dirty="0">
                <a:latin typeface="Verdana"/>
                <a:cs typeface="Verdana"/>
              </a:rPr>
              <a:t>: </a:t>
            </a:r>
            <a:r>
              <a:rPr lang="nl-NL" sz="1950" b="1" spc="-15" dirty="0">
                <a:solidFill>
                  <a:srgbClr val="C00000"/>
                </a:solidFill>
                <a:latin typeface="Verdana"/>
                <a:cs typeface="Verdana"/>
              </a:rPr>
              <a:t>[]</a:t>
            </a:r>
            <a:endParaRPr sz="1950" b="1" dirty="0">
              <a:solidFill>
                <a:srgbClr val="C00000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4491809"/>
            <a:ext cx="68326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Courier New"/>
                <a:cs typeface="Courier New"/>
              </a:rPr>
              <a:t>&lt;div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8796" y="4491809"/>
            <a:ext cx="38068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[hidden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=“true”&gt;…&lt;/div&gt;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84" y="5235936"/>
            <a:ext cx="7917180" cy="1364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5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endParaRPr lang="nl-NL" sz="1950" spc="-1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834390" algn="l"/>
              </a:tabLst>
            </a:pPr>
            <a:r>
              <a:rPr sz="2150" spc="-5" dirty="0">
                <a:latin typeface="Courier New"/>
                <a:cs typeface="Courier New"/>
              </a:rPr>
              <a:t>&lt;di</a:t>
            </a:r>
            <a:r>
              <a:rPr sz="2150" dirty="0">
                <a:latin typeface="Courier New"/>
                <a:cs typeface="Courier New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[hidden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</a:t>
            </a:r>
            <a:r>
              <a:rPr sz="2150" spc="-5" dirty="0">
                <a:solidFill>
                  <a:srgbClr val="C00000"/>
                </a:solidFill>
                <a:latin typeface="Courier New"/>
                <a:cs typeface="Courier New"/>
              </a:rPr>
              <a:t>person.hasEmail</a:t>
            </a:r>
            <a:r>
              <a:rPr sz="2150" spc="-5" dirty="0">
                <a:latin typeface="Courier New"/>
                <a:cs typeface="Courier New"/>
              </a:rPr>
              <a:t>”&gt;…&lt;/div&gt;</a:t>
            </a:r>
            <a:endParaRPr sz="2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834390" algn="l"/>
              </a:tabLst>
            </a:pPr>
            <a:r>
              <a:rPr sz="2150" spc="-5" dirty="0">
                <a:latin typeface="Courier New"/>
                <a:cs typeface="Courier New"/>
              </a:rPr>
              <a:t>&lt;di</a:t>
            </a:r>
            <a:r>
              <a:rPr sz="2150" dirty="0">
                <a:latin typeface="Courier New"/>
                <a:cs typeface="Courier New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150" b="1" spc="-5" dirty="0" err="1">
                <a:solidFill>
                  <a:srgbClr val="FF0000"/>
                </a:solidFill>
                <a:latin typeface="Courier New"/>
                <a:cs typeface="Courier New"/>
              </a:rPr>
              <a:t>style.background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-color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</a:t>
            </a:r>
            <a:r>
              <a:rPr sz="2150" spc="-5" dirty="0">
                <a:solidFill>
                  <a:srgbClr val="C00000"/>
                </a:solidFill>
                <a:latin typeface="Courier New"/>
                <a:cs typeface="Courier New"/>
              </a:rPr>
              <a:t>yellow</a:t>
            </a:r>
            <a:r>
              <a:rPr sz="2150" spc="-5" dirty="0">
                <a:latin typeface="Courier New"/>
                <a:cs typeface="Courier New"/>
              </a:rPr>
              <a:t>”&gt;…&lt;/div&gt;</a:t>
            </a:r>
            <a:endParaRPr sz="21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Voorbeeld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5" dirty="0"/>
              <a:t>attribut</a:t>
            </a:r>
            <a:r>
              <a:rPr spc="15" dirty="0"/>
              <a:t>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b</a:t>
            </a:r>
            <a:r>
              <a:rPr spc="15" dirty="0"/>
              <a:t>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82" y="1250147"/>
            <a:ext cx="8465185" cy="3600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485140">
              <a:lnSpc>
                <a:spcPct val="100000"/>
              </a:lnSpc>
              <a:spcBef>
                <a:spcPts val="1305"/>
              </a:spcBef>
            </a:pP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12B124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Attribut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b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indin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‐&gt;</a:t>
            </a:r>
            <a:endParaRPr sz="1500" dirty="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(click)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"toggleText()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&gt;Toggl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text&lt;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851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h2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[hidden]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"textVisible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&gt;Geweldig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steden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allemaal.&lt;/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h2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 marL="600075">
              <a:lnSpc>
                <a:spcPct val="100000"/>
              </a:lnSpc>
              <a:spcBef>
                <a:spcPts val="108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attribuu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toggelen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teks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zichtbaar/onzichtbaa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maken.</a:t>
            </a:r>
            <a:endParaRPr sz="1500" dirty="0">
              <a:latin typeface="Consolas"/>
              <a:cs typeface="Consolas"/>
            </a:endParaRPr>
          </a:p>
          <a:p>
            <a:pPr marL="60007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toggleText(){</a:t>
            </a:r>
          </a:p>
          <a:p>
            <a:pPr marL="918210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.textVisibl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!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.textVisible;</a:t>
            </a:r>
            <a:endParaRPr sz="1500" dirty="0">
              <a:latin typeface="Consolas"/>
              <a:cs typeface="Consolas"/>
            </a:endParaRPr>
          </a:p>
          <a:p>
            <a:pPr marL="600075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4714371" y="5409438"/>
            <a:ext cx="5420868" cy="1406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4494" y="5552697"/>
            <a:ext cx="1243965" cy="323215"/>
          </a:xfrm>
          <a:custGeom>
            <a:avLst/>
            <a:gdLst/>
            <a:ahLst/>
            <a:cxnLst/>
            <a:rect l="l" t="t" r="r" b="b"/>
            <a:pathLst>
              <a:path w="1243964" h="323214">
                <a:moveTo>
                  <a:pt x="1082039" y="0"/>
                </a:moveTo>
                <a:lnTo>
                  <a:pt x="1082039" y="80771"/>
                </a:lnTo>
                <a:lnTo>
                  <a:pt x="0" y="80771"/>
                </a:lnTo>
                <a:lnTo>
                  <a:pt x="0" y="242315"/>
                </a:lnTo>
                <a:lnTo>
                  <a:pt x="1082039" y="242315"/>
                </a:lnTo>
                <a:lnTo>
                  <a:pt x="1082039" y="323087"/>
                </a:lnTo>
                <a:lnTo>
                  <a:pt x="1243583" y="161543"/>
                </a:lnTo>
                <a:lnTo>
                  <a:pt x="1082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Declaratieve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syntaxis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66000" y="1612623"/>
            <a:ext cx="9961399" cy="4188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4125" indent="-340995">
              <a:lnSpc>
                <a:spcPct val="100000"/>
              </a:lnSpc>
              <a:buFont typeface="Verdana"/>
              <a:buChar char="•"/>
              <a:tabLst>
                <a:tab pos="1254760" algn="l"/>
              </a:tabLst>
            </a:pPr>
            <a:r>
              <a:rPr sz="1950" spc="-20" dirty="0"/>
              <a:t>Nieuw</a:t>
            </a:r>
            <a:r>
              <a:rPr sz="1950" spc="-15" dirty="0"/>
              <a:t>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/>
              <a:t>notatiewijzen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/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/>
              <a:t>HTM</a:t>
            </a:r>
            <a:r>
              <a:rPr sz="1950" spc="-165" dirty="0"/>
              <a:t>L</a:t>
            </a:r>
            <a:r>
              <a:rPr sz="1950" spc="-50" dirty="0"/>
              <a:t>-</a:t>
            </a:r>
            <a:r>
              <a:rPr sz="1950" spc="-15" dirty="0"/>
              <a:t>views/partials.</a:t>
            </a:r>
            <a:endParaRPr sz="1950" dirty="0">
              <a:latin typeface="Times New Roman"/>
              <a:cs typeface="Times New Roman"/>
            </a:endParaRPr>
          </a:p>
          <a:p>
            <a:pPr marL="2004695" lvl="1" indent="-370205">
              <a:lnSpc>
                <a:spcPct val="100000"/>
              </a:lnSpc>
              <a:spcBef>
                <a:spcPts val="1415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10" dirty="0">
                <a:latin typeface="Verdana"/>
                <a:cs typeface="Verdana"/>
              </a:rPr>
              <a:t>Simple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 dirty="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20" dirty="0">
                <a:latin typeface="Verdana"/>
                <a:cs typeface="Verdana"/>
              </a:rPr>
              <a:t>E</a:t>
            </a:r>
            <a:r>
              <a:rPr sz="1600" spc="-25" dirty="0">
                <a:latin typeface="Verdana"/>
                <a:cs typeface="Verdana"/>
              </a:rPr>
              <a:t>v</a:t>
            </a:r>
            <a:r>
              <a:rPr sz="1600" spc="-15" dirty="0">
                <a:latin typeface="Verdana"/>
                <a:cs typeface="Verdana"/>
              </a:rPr>
              <a:t>en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 dirty="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20" dirty="0">
                <a:latin typeface="Verdana"/>
                <a:cs typeface="Verdana"/>
              </a:rPr>
              <a:t>One</a:t>
            </a:r>
            <a:r>
              <a:rPr sz="1600" spc="-30" dirty="0">
                <a:latin typeface="Verdana"/>
                <a:cs typeface="Verdana"/>
              </a:rPr>
              <a:t>-</a:t>
            </a:r>
            <a:r>
              <a:rPr sz="1600" spc="-35" dirty="0">
                <a:latin typeface="Verdana"/>
                <a:cs typeface="Verdana"/>
              </a:rPr>
              <a:t>w</a:t>
            </a:r>
            <a:r>
              <a:rPr sz="1600" spc="-20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 dirty="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170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wo</a:t>
            </a:r>
            <a:r>
              <a:rPr sz="1600" spc="-30" dirty="0">
                <a:latin typeface="Verdana"/>
                <a:cs typeface="Verdana"/>
              </a:rPr>
              <a:t>-</a:t>
            </a:r>
            <a:r>
              <a:rPr sz="1600" spc="-35" dirty="0">
                <a:latin typeface="Verdana"/>
                <a:cs typeface="Verdana"/>
              </a:rPr>
              <a:t>w</a:t>
            </a:r>
            <a:r>
              <a:rPr sz="1600" spc="-20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 dirty="0">
              <a:latin typeface="Verdana"/>
              <a:cs typeface="Verdana"/>
            </a:endParaRPr>
          </a:p>
          <a:p>
            <a:pPr marL="900430" lvl="1">
              <a:lnSpc>
                <a:spcPct val="100000"/>
              </a:lnSpc>
              <a:spcBef>
                <a:spcPts val="45"/>
              </a:spcBef>
              <a:buFont typeface="Verdana"/>
              <a:buAutoNum type="arabicPeriod"/>
            </a:pPr>
            <a:endParaRPr sz="1300" dirty="0">
              <a:latin typeface="Times New Roman"/>
              <a:cs typeface="Times New Roman"/>
            </a:endParaRPr>
          </a:p>
          <a:p>
            <a:pPr marL="1254125" indent="-340995">
              <a:lnSpc>
                <a:spcPct val="100000"/>
              </a:lnSpc>
              <a:buFont typeface="Verdana"/>
              <a:buChar char="•"/>
              <a:tabLst>
                <a:tab pos="1254760" algn="l"/>
              </a:tabLst>
            </a:pPr>
            <a:r>
              <a:rPr sz="1950" spc="-20" dirty="0"/>
              <a:t>A</a:t>
            </a:r>
            <a:r>
              <a:rPr sz="1950" spc="-15" dirty="0"/>
              <a:t>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/>
              <a:t>1:</a:t>
            </a:r>
            <a:endParaRPr sz="1950" dirty="0">
              <a:latin typeface="Times New Roman"/>
              <a:cs typeface="Times New Roman"/>
            </a:endParaRPr>
          </a:p>
          <a:p>
            <a:pPr marL="1862455" marR="5080" indent="-283845">
              <a:lnSpc>
                <a:spcPct val="149400"/>
              </a:lnSpc>
              <a:spcBef>
                <a:spcPts val="470"/>
              </a:spcBef>
              <a:buFont typeface="Wingdings"/>
              <a:buChar char=""/>
              <a:tabLst>
                <a:tab pos="1863089" algn="l"/>
              </a:tabLst>
            </a:pPr>
            <a:r>
              <a:rPr sz="1600" spc="-15" dirty="0"/>
              <a:t>Views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/>
              <a:t>z</a:t>
            </a:r>
            <a:r>
              <a:rPr sz="1600" spc="-15" dirty="0"/>
              <a:t>i</a:t>
            </a:r>
            <a:r>
              <a:rPr sz="1600" spc="-10" dirty="0"/>
              <a:t>jn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/>
              <a:t>op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/>
              <a:t>z</a:t>
            </a:r>
            <a:r>
              <a:rPr sz="1600" spc="-15" dirty="0"/>
              <a:t>i</a:t>
            </a:r>
            <a:r>
              <a:rPr sz="1600" spc="-10" dirty="0"/>
              <a:t>ch</a:t>
            </a:r>
            <a:r>
              <a:rPr sz="1600" spc="-25" dirty="0"/>
              <a:t>z</a:t>
            </a:r>
            <a:r>
              <a:rPr sz="1600" spc="-15" dirty="0"/>
              <a:t>el</a:t>
            </a:r>
            <a:r>
              <a:rPr sz="1600" spc="-10" dirty="0"/>
              <a:t>f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/>
              <a:t>staande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/>
              <a:t>HT</a:t>
            </a:r>
            <a:r>
              <a:rPr sz="1600" spc="-20" dirty="0"/>
              <a:t>M</a:t>
            </a:r>
            <a:r>
              <a:rPr sz="1600" spc="-135" dirty="0"/>
              <a:t>L</a:t>
            </a:r>
            <a:r>
              <a:rPr sz="1600" spc="-10" dirty="0"/>
              <a:t>-do</a:t>
            </a:r>
            <a:r>
              <a:rPr sz="1600" spc="-25" dirty="0"/>
              <a:t>c</a:t>
            </a:r>
            <a:r>
              <a:rPr sz="1600" spc="-20" dirty="0"/>
              <a:t>umenten</a:t>
            </a:r>
            <a:r>
              <a:rPr sz="1600" spc="-10" dirty="0"/>
              <a:t>.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15" dirty="0"/>
              <a:t>Krijgen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/>
              <a:t>vi</a:t>
            </a:r>
            <a:r>
              <a:rPr sz="1600" spc="-10" dirty="0"/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/>
              <a:t>route</a:t>
            </a:r>
            <a:r>
              <a:rPr sz="1600" spc="-10" dirty="0"/>
              <a:t>r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/>
              <a:t>i</a:t>
            </a:r>
            <a:r>
              <a:rPr sz="1600" spc="-15" dirty="0"/>
              <a:t>n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/>
              <a:t>een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/>
              <a:t>app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/>
              <a:t>onderling</a:t>
            </a:r>
            <a:r>
              <a:rPr sz="1600" spc="-10" dirty="0"/>
              <a:t>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20" dirty="0"/>
              <a:t>samenhang</a:t>
            </a:r>
            <a:endParaRPr sz="1600" dirty="0">
              <a:latin typeface="Times New Roman"/>
              <a:cs typeface="Times New Roman"/>
            </a:endParaRPr>
          </a:p>
          <a:p>
            <a:pPr marL="900430">
              <a:lnSpc>
                <a:spcPct val="100000"/>
              </a:lnSpc>
              <a:spcBef>
                <a:spcPts val="39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54125" indent="-340995">
              <a:lnSpc>
                <a:spcPct val="100000"/>
              </a:lnSpc>
              <a:buFont typeface="Verdana"/>
              <a:buChar char="•"/>
              <a:tabLst>
                <a:tab pos="1254760" algn="l"/>
              </a:tabLst>
            </a:pPr>
            <a:r>
              <a:rPr sz="1950" spc="-20" dirty="0"/>
              <a:t>A</a:t>
            </a:r>
            <a:r>
              <a:rPr sz="1950" spc="-15" dirty="0"/>
              <a:t>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/>
              <a:t>2</a:t>
            </a:r>
            <a:r>
              <a:rPr lang="nl-NL" sz="1950" spc="-15" dirty="0"/>
              <a:t>/7</a:t>
            </a:r>
            <a:r>
              <a:rPr sz="1950" spc="-15" dirty="0"/>
              <a:t>:</a:t>
            </a:r>
            <a:endParaRPr sz="1950" dirty="0">
              <a:latin typeface="Times New Roman"/>
              <a:cs typeface="Times New Roman"/>
            </a:endParaRPr>
          </a:p>
          <a:p>
            <a:pPr marL="186245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1863089" algn="l"/>
              </a:tabLst>
            </a:pPr>
            <a:r>
              <a:rPr sz="1600" spc="-10" dirty="0">
                <a:latin typeface="Verdana"/>
                <a:cs typeface="Verdana"/>
              </a:rPr>
              <a:t>Views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horen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</a:t>
            </a:r>
            <a:r>
              <a:rPr sz="1600" spc="-10" dirty="0">
                <a:latin typeface="Verdana"/>
                <a:cs typeface="Verdana"/>
              </a:rPr>
              <a:t>j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een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bepaald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component.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32589" y="6650211"/>
            <a:ext cx="342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5</a:t>
            </a:r>
            <a:r>
              <a:rPr sz="1300" spc="-10" dirty="0">
                <a:latin typeface="Arial"/>
                <a:cs typeface="Arial"/>
              </a:rPr>
              <a:t>8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Bijvoorbeeld…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6" y="1250150"/>
            <a:ext cx="5467350" cy="282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  <a:endParaRPr sz="2150">
              <a:latin typeface="Arial"/>
              <a:cs typeface="Arial"/>
            </a:endParaRPr>
          </a:p>
          <a:p>
            <a:pPr marL="734060" marR="5080" indent="-272415">
              <a:lnSpc>
                <a:spcPct val="149600"/>
              </a:lnSpc>
              <a:spcBef>
                <a:spcPts val="459"/>
              </a:spcBef>
            </a:pPr>
            <a:r>
              <a:rPr sz="1300" spc="-10" dirty="0">
                <a:latin typeface="Consolas"/>
                <a:cs typeface="Consolas"/>
              </a:rPr>
              <a:t>&lt;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*ngFor=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cities"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class=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"list‐group‐item"</a:t>
            </a:r>
            <a:r>
              <a:rPr sz="13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(click)=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"updateCity(city)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73406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{{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city.id}}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‐</a:t>
            </a:r>
            <a:r>
              <a:rPr sz="1300" dirty="0"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{{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city.name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onsolas"/>
                <a:cs typeface="Consolas"/>
              </a:rPr>
              <a:t>}}</a:t>
            </a:r>
            <a:endParaRPr sz="1300">
              <a:latin typeface="Consolas"/>
              <a:cs typeface="Consolas"/>
            </a:endParaRPr>
          </a:p>
          <a:p>
            <a:pPr marL="461645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&lt;/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1300" spc="-10" dirty="0"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>
              <a:latin typeface="Arial"/>
              <a:cs typeface="Arial"/>
            </a:endParaRPr>
          </a:p>
          <a:p>
            <a:pPr marL="497205">
              <a:lnSpc>
                <a:spcPct val="100000"/>
              </a:lnSpc>
              <a:spcBef>
                <a:spcPts val="1440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768985">
              <a:lnSpc>
                <a:spcPct val="100000"/>
              </a:lnSpc>
              <a:spcBef>
                <a:spcPts val="770"/>
              </a:spcBef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7035" y="4176456"/>
            <a:ext cx="1478280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49600"/>
              </a:lnSpc>
            </a:pPr>
            <a:r>
              <a:rPr sz="1300" spc="-10" dirty="0">
                <a:latin typeface="Consolas"/>
                <a:cs typeface="Consolas"/>
              </a:rPr>
              <a:t>currentCity:City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cityPhoto</a:t>
            </a:r>
            <a:r>
              <a:rPr sz="1300" spc="-15" dirty="0">
                <a:latin typeface="Consolas"/>
                <a:cs typeface="Consolas"/>
              </a:rPr>
              <a:t>: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2134" y="4176456"/>
            <a:ext cx="661035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null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4938" y="5064961"/>
            <a:ext cx="6833870" cy="167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480">
              <a:lnSpc>
                <a:spcPct val="100000"/>
              </a:lnSpc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Geselecteerde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city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7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updaten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ui.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Nieuw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7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ES6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String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interpolation</a:t>
            </a:r>
            <a:endParaRPr sz="130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updateCity(city:City)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556260">
              <a:lnSpc>
                <a:spcPct val="100000"/>
              </a:lnSpc>
              <a:spcBef>
                <a:spcPts val="77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.currentCity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city;</a:t>
            </a:r>
            <a:endParaRPr sz="1300">
              <a:latin typeface="Consolas"/>
              <a:cs typeface="Consolas"/>
            </a:endParaRPr>
          </a:p>
          <a:p>
            <a:pPr marL="556260">
              <a:lnSpc>
                <a:spcPct val="100000"/>
              </a:lnSpc>
              <a:spcBef>
                <a:spcPts val="765"/>
              </a:spcBef>
              <a:tabLst>
                <a:tab pos="2099945" algn="l"/>
              </a:tabLst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.cityPhoto</a:t>
            </a:r>
            <a:r>
              <a:rPr sz="1300" spc="-10" dirty="0">
                <a:latin typeface="Times New Roman"/>
                <a:cs typeface="Times New Roman"/>
              </a:rPr>
              <a:t>	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`img/</a:t>
            </a:r>
            <a:r>
              <a:rPr sz="1300" spc="-10" dirty="0">
                <a:latin typeface="Consolas"/>
                <a:cs typeface="Consolas"/>
              </a:rPr>
              <a:t>$</a:t>
            </a:r>
            <a:r>
              <a:rPr sz="1300" spc="-5" dirty="0">
                <a:latin typeface="Consolas"/>
                <a:cs typeface="Consolas"/>
              </a:rPr>
              <a:t>{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.currentCity.name</a:t>
            </a:r>
            <a:r>
              <a:rPr sz="1300" spc="-15" dirty="0">
                <a:latin typeface="Consolas"/>
                <a:cs typeface="Consolas"/>
              </a:rPr>
              <a:t>}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.jpg`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8332" y="1834896"/>
            <a:ext cx="4197095" cy="4410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3932" y="6643223"/>
            <a:ext cx="801878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Mee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nformatie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500" u="heavy" spc="-9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.io/docs/ts/latest</a:t>
            </a:r>
            <a:r>
              <a:rPr sz="1500" u="heavy" spc="5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guide/template-syntax.html#!</a:t>
            </a:r>
            <a:r>
              <a:rPr sz="1500" u="heavy" dirty="0">
                <a:solidFill>
                  <a:srgbClr val="FF0000"/>
                </a:solidFill>
                <a:latin typeface="Arial"/>
                <a:cs typeface="Arial"/>
              </a:rPr>
              <a:t>#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property-binding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3920" y="678408"/>
            <a:ext cx="4030979" cy="91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latin typeface="Arial"/>
                <a:cs typeface="Arial"/>
              </a:rPr>
              <a:t>Demo: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..\04-attributebinding\ap</a:t>
            </a:r>
            <a:r>
              <a:rPr sz="1300" dirty="0">
                <a:latin typeface="Courier New"/>
                <a:cs typeface="Courier New"/>
              </a:rPr>
              <a:t>p</a:t>
            </a:r>
            <a:r>
              <a:rPr sz="1300" spc="-10" dirty="0">
                <a:latin typeface="Courier New"/>
                <a:cs typeface="Courier New"/>
              </a:rPr>
              <a:t>\app-02.html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en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300" spc="-5" dirty="0">
                <a:latin typeface="Courier New"/>
                <a:cs typeface="Courier New"/>
              </a:rPr>
              <a:t>..\app-02.component.ts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Meer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binding-opties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7938770" cy="1781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35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ttribute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DOM-proper</a:t>
            </a:r>
            <a:r>
              <a:rPr sz="1950" spc="-3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binding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[ngClass]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St</a:t>
            </a:r>
            <a:r>
              <a:rPr sz="1950" spc="-15" dirty="0">
                <a:latin typeface="Verdana"/>
                <a:cs typeface="Verdana"/>
              </a:rPr>
              <a:t>yle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[ngSt</a:t>
            </a:r>
            <a:r>
              <a:rPr sz="1950" spc="-15" dirty="0">
                <a:latin typeface="Verdana"/>
                <a:cs typeface="Verdana"/>
              </a:rPr>
              <a:t>yle]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</a:rPr>
              <a:t>https://angula</a:t>
            </a:r>
            <a:r>
              <a:rPr sz="1950" u="heavy" spc="-29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</a:rPr>
              <a:t>.io/docs/ts/latest/guide/template-syntax.html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3676" y="3621786"/>
            <a:ext cx="6606539" cy="3322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/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en-US" sz="2800" spc="-60" dirty="0"/>
              <a:t>A</a:t>
            </a:r>
            <a:r>
              <a:rPr lang="en-US" sz="2800" spc="-5" dirty="0"/>
              <a:t>ttribut</a:t>
            </a:r>
            <a:r>
              <a:rPr lang="en-US" sz="2800" dirty="0"/>
              <a:t>e</a:t>
            </a:r>
            <a:r>
              <a:rPr lang="en-US" sz="2800" spc="640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&amp;</a:t>
            </a:r>
            <a:r>
              <a:rPr lang="en-US" sz="2800" spc="625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property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binding</a:t>
            </a:r>
            <a:br>
              <a:rPr lang="en-US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 err="1">
                <a:latin typeface="Verdana"/>
                <a:cs typeface="Verdana"/>
              </a:rPr>
              <a:t>Oefening</a:t>
            </a:r>
            <a:r>
              <a:rPr lang="en-US" sz="2150" b="1" spc="-5" dirty="0">
                <a:latin typeface="Verdana"/>
                <a:cs typeface="Verdana"/>
              </a:rPr>
              <a:t> 4a + 4b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701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2500" y="2867025"/>
            <a:ext cx="6411595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80"/>
              </a:lnSpc>
            </a:pPr>
            <a:r>
              <a:rPr sz="5950" spc="-585" dirty="0">
                <a:latin typeface="Verdana"/>
                <a:cs typeface="Verdana"/>
              </a:rPr>
              <a:t>T</a:t>
            </a:r>
            <a:r>
              <a:rPr sz="5950" spc="-5" dirty="0">
                <a:latin typeface="Verdana"/>
                <a:cs typeface="Verdana"/>
              </a:rPr>
              <a:t>w</a:t>
            </a:r>
            <a:r>
              <a:rPr sz="5950" dirty="0">
                <a:latin typeface="Verdana"/>
                <a:cs typeface="Verdana"/>
              </a:rPr>
              <a:t>o</a:t>
            </a:r>
            <a:r>
              <a:rPr sz="5950" spc="-65" dirty="0">
                <a:latin typeface="Verdana"/>
                <a:cs typeface="Verdana"/>
              </a:rPr>
              <a:t>-w</a:t>
            </a:r>
            <a:r>
              <a:rPr sz="5950" spc="-50" dirty="0">
                <a:latin typeface="Verdana"/>
                <a:cs typeface="Verdana"/>
              </a:rPr>
              <a:t>a</a:t>
            </a:r>
            <a:r>
              <a:rPr sz="5950" dirty="0">
                <a:latin typeface="Verdana"/>
                <a:cs typeface="Verdana"/>
              </a:rPr>
              <a:t>y</a:t>
            </a:r>
            <a:r>
              <a:rPr sz="5950" spc="63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b</a:t>
            </a:r>
            <a:r>
              <a:rPr sz="5950" spc="-20" dirty="0">
                <a:latin typeface="Verdana"/>
                <a:cs typeface="Verdana"/>
              </a:rPr>
              <a:t>i</a:t>
            </a:r>
            <a:r>
              <a:rPr sz="5950" spc="-5" dirty="0">
                <a:latin typeface="Verdana"/>
                <a:cs typeface="Verdana"/>
              </a:rPr>
              <a:t>n</a:t>
            </a:r>
            <a:r>
              <a:rPr sz="5950" dirty="0">
                <a:latin typeface="Verdana"/>
                <a:cs typeface="Verdana"/>
              </a:rPr>
              <a:t>d</a:t>
            </a:r>
            <a:r>
              <a:rPr sz="5950" spc="-20" dirty="0">
                <a:latin typeface="Verdana"/>
                <a:cs typeface="Verdana"/>
              </a:rPr>
              <a:t>i</a:t>
            </a:r>
            <a:r>
              <a:rPr sz="5950" spc="-5" dirty="0">
                <a:latin typeface="Verdana"/>
                <a:cs typeface="Verdana"/>
              </a:rPr>
              <a:t>n</a:t>
            </a:r>
            <a:r>
              <a:rPr sz="5950" dirty="0">
                <a:latin typeface="Verdana"/>
                <a:cs typeface="Verdana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0102" y="5076825"/>
            <a:ext cx="6676390" cy="303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10" dirty="0">
                <a:latin typeface="Verdana"/>
                <a:cs typeface="Verdana"/>
              </a:rPr>
              <a:t>User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interfac</a:t>
            </a:r>
            <a:r>
              <a:rPr sz="2350" spc="10" dirty="0">
                <a:latin typeface="Verdana"/>
                <a:cs typeface="Verdana"/>
              </a:rPr>
              <a:t>e</a:t>
            </a:r>
            <a:r>
              <a:rPr sz="2350" spc="28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logic</a:t>
            </a:r>
            <a:r>
              <a:rPr sz="2350" spc="10" dirty="0">
                <a:latin typeface="Verdana"/>
                <a:cs typeface="Verdana"/>
              </a:rPr>
              <a:t>a</a:t>
            </a:r>
            <a:r>
              <a:rPr sz="2350" spc="27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gelijktijdig</a:t>
            </a:r>
            <a:r>
              <a:rPr sz="2350" spc="27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updaten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20" dirty="0"/>
              <a:t>Two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20" dirty="0"/>
              <a:t>w</a:t>
            </a:r>
            <a:r>
              <a:rPr spc="15" dirty="0"/>
              <a:t>ay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503285" cy="1485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0" dirty="0">
                <a:latin typeface="Verdana"/>
                <a:cs typeface="Verdana"/>
              </a:rPr>
              <a:t>Is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tijdje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geweest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uit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2,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maar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ele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oek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toch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terugge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eerd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5219585"/>
            <a:ext cx="12077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&lt;input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6580" y="5219585"/>
            <a:ext cx="65290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21400" algn="l"/>
              </a:tabLst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[(ngModel)</a:t>
            </a:r>
            <a:r>
              <a:rPr sz="2600" b="1" spc="-3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600" spc="-25" dirty="0">
                <a:latin typeface="Courier New"/>
                <a:cs typeface="Courier New"/>
              </a:rPr>
              <a:t>=“person.firstName</a:t>
            </a:r>
            <a:r>
              <a:rPr sz="2600" spc="-20" dirty="0">
                <a:latin typeface="Courier New"/>
                <a:cs typeface="Courier New"/>
              </a:rPr>
              <a:t>”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/&gt;</a:t>
            </a:r>
            <a:endParaRPr sz="2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[(ngModel)</a:t>
            </a:r>
            <a:r>
              <a:rPr spc="15" dirty="0"/>
              <a:t>]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gebruiken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7339965" cy="140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"inpu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[(ngModel)]=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"newCity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/&gt;</a:t>
            </a:r>
            <a:endParaRPr sz="1700" dirty="0">
              <a:latin typeface="Consolas"/>
              <a:cs typeface="Consolas"/>
            </a:endParaRPr>
          </a:p>
          <a:p>
            <a:pPr marL="13335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newCit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3816" y="3690837"/>
            <a:ext cx="7721600" cy="264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150" spc="-5" dirty="0" err="1">
                <a:latin typeface="Arial"/>
                <a:cs typeface="Arial"/>
              </a:rPr>
              <a:t>Da</a:t>
            </a:r>
            <a:r>
              <a:rPr lang="en-US" sz="2150" dirty="0" err="1">
                <a:latin typeface="Arial"/>
                <a:cs typeface="Arial"/>
              </a:rPr>
              <a:t>t</a:t>
            </a:r>
            <a:r>
              <a:rPr lang="en-US" sz="2150" dirty="0">
                <a:latin typeface="Arial"/>
                <a:cs typeface="Arial"/>
              </a:rPr>
              <a:t> </a:t>
            </a:r>
            <a:r>
              <a:rPr lang="en-US" sz="2150" spc="-5" dirty="0">
                <a:latin typeface="Arial"/>
                <a:cs typeface="Arial"/>
              </a:rPr>
              <a:t>i</a:t>
            </a:r>
            <a:r>
              <a:rPr lang="en-US" sz="2150" dirty="0">
                <a:latin typeface="Arial"/>
                <a:cs typeface="Arial"/>
              </a:rPr>
              <a:t>s </a:t>
            </a:r>
            <a:r>
              <a:rPr lang="en-US" sz="2150" spc="-5" dirty="0">
                <a:latin typeface="Arial"/>
                <a:cs typeface="Arial"/>
              </a:rPr>
              <a:t>shorthand-</a:t>
            </a:r>
            <a:r>
              <a:rPr lang="en-US" sz="2150" spc="-5" dirty="0" err="1">
                <a:latin typeface="Arial"/>
                <a:cs typeface="Arial"/>
              </a:rPr>
              <a:t>notati</a:t>
            </a:r>
            <a:r>
              <a:rPr lang="en-US" sz="2150" dirty="0" err="1">
                <a:latin typeface="Arial"/>
                <a:cs typeface="Arial"/>
              </a:rPr>
              <a:t>e</a:t>
            </a:r>
            <a:r>
              <a:rPr lang="en-US" sz="2150" spc="-20" dirty="0">
                <a:latin typeface="Arial"/>
                <a:cs typeface="Arial"/>
              </a:rPr>
              <a:t> </a:t>
            </a:r>
            <a:r>
              <a:rPr lang="en-US" sz="2150" dirty="0" err="1">
                <a:latin typeface="Arial"/>
                <a:cs typeface="Arial"/>
              </a:rPr>
              <a:t>v</a:t>
            </a:r>
            <a:r>
              <a:rPr lang="en-US" sz="2150" spc="-5" dirty="0" err="1">
                <a:latin typeface="Arial"/>
                <a:cs typeface="Arial"/>
              </a:rPr>
              <a:t>oor</a:t>
            </a:r>
            <a:r>
              <a:rPr lang="en-US" sz="2150" spc="-5" dirty="0">
                <a:latin typeface="Arial"/>
                <a:cs typeface="Arial"/>
              </a:rPr>
              <a:t>:</a:t>
            </a:r>
            <a:endParaRPr lang="en-US" sz="2150" dirty="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1680"/>
              </a:spcBef>
              <a:tabLst>
                <a:tab pos="1889125" algn="l"/>
                <a:tab pos="2971800" algn="l"/>
                <a:tab pos="3512820" algn="l"/>
                <a:tab pos="5137785" algn="l"/>
              </a:tabLst>
            </a:pP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lang="en-US" sz="1950" i="1" spc="-2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‐ 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Tw</a:t>
            </a:r>
            <a:r>
              <a:rPr lang="en-US" sz="1950" i="1" spc="-25" dirty="0">
                <a:solidFill>
                  <a:srgbClr val="12B124"/>
                </a:solidFill>
                <a:latin typeface="Consolas"/>
                <a:cs typeface="Consolas"/>
              </a:rPr>
              <a:t>o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‐wa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y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bindin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me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t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 err="1">
                <a:solidFill>
                  <a:srgbClr val="12B124"/>
                </a:solidFill>
                <a:latin typeface="Consolas"/>
                <a:cs typeface="Consolas"/>
              </a:rPr>
              <a:t>uitgebreid</a:t>
            </a:r>
            <a:r>
              <a:rPr lang="en-US" sz="1950" i="1" spc="-15" dirty="0" err="1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 err="1">
                <a:solidFill>
                  <a:srgbClr val="12B124"/>
                </a:solidFill>
                <a:latin typeface="Consolas"/>
                <a:cs typeface="Consolas"/>
              </a:rPr>
              <a:t>syntaxi</a:t>
            </a:r>
            <a:r>
              <a:rPr lang="en-US" sz="1950" i="1" spc="-30" dirty="0" err="1">
                <a:solidFill>
                  <a:srgbClr val="12B124"/>
                </a:solidFill>
                <a:latin typeface="Consolas"/>
                <a:cs typeface="Consolas"/>
              </a:rPr>
              <a:t>s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lang="en-US" sz="1950" dirty="0">
              <a:latin typeface="Consolas"/>
              <a:cs typeface="Consolas"/>
            </a:endParaRPr>
          </a:p>
          <a:p>
            <a:pPr marL="942340" marR="5080" indent="-812800">
              <a:lnSpc>
                <a:spcPct val="149400"/>
              </a:lnSpc>
              <a:tabLst>
                <a:tab pos="1077595" algn="l"/>
                <a:tab pos="2701290" algn="l"/>
                <a:tab pos="4326255" algn="l"/>
                <a:tab pos="4596130" algn="l"/>
                <a:tab pos="7438390" algn="l"/>
              </a:tabLst>
            </a:pPr>
            <a:r>
              <a:rPr lang="en-US" sz="1950" spc="-20" dirty="0">
                <a:latin typeface="Consolas"/>
                <a:cs typeface="Consolas"/>
              </a:rPr>
              <a:t>&lt;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lang="en-US"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 </a:t>
            </a:r>
            <a:r>
              <a:rPr lang="en-US" sz="1950" spc="-20" dirty="0">
                <a:latin typeface="Consolas"/>
                <a:cs typeface="Consolas"/>
              </a:rPr>
              <a:t>type=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spc="-20" dirty="0">
                <a:latin typeface="Consolas"/>
                <a:cs typeface="Consolas"/>
              </a:rPr>
              <a:t>class</a:t>
            </a:r>
            <a:r>
              <a:rPr lang="en-US" sz="1950" spc="-30" dirty="0">
                <a:latin typeface="Consolas"/>
                <a:cs typeface="Consolas"/>
              </a:rPr>
              <a:t>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"input‐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US" sz="1950" spc="-20" dirty="0">
                <a:latin typeface="Consolas"/>
                <a:cs typeface="Consolas"/>
              </a:rPr>
              <a:t>[value]=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newCityExtended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   </a:t>
            </a:r>
            <a:r>
              <a:rPr lang="en-US" sz="1950" spc="-20" dirty="0">
                <a:latin typeface="Consolas"/>
                <a:cs typeface="Consolas"/>
              </a:rPr>
              <a:t>(input)=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newCityExtende</a:t>
            </a:r>
            <a:r>
              <a:rPr lang="en-US" sz="1950" b="1" spc="-15" dirty="0" err="1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$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event.target.value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spc="-25" dirty="0">
                <a:latin typeface="Consolas"/>
                <a:cs typeface="Consolas"/>
              </a:rPr>
              <a:t>/&gt;</a:t>
            </a:r>
            <a:endParaRPr lang="en-US" sz="1950" dirty="0">
              <a:latin typeface="Consolas"/>
              <a:cs typeface="Consolas"/>
            </a:endParaRPr>
          </a:p>
          <a:p>
            <a:pPr marL="129539">
              <a:lnSpc>
                <a:spcPct val="100000"/>
              </a:lnSpc>
              <a:spcBef>
                <a:spcPts val="1155"/>
              </a:spcBef>
              <a:tabLst>
                <a:tab pos="1077595" algn="l"/>
                <a:tab pos="3244215" algn="l"/>
              </a:tabLst>
            </a:pPr>
            <a:r>
              <a:rPr lang="en-US" sz="1950" spc="-20" dirty="0">
                <a:latin typeface="Consolas"/>
                <a:cs typeface="Consolas"/>
              </a:rPr>
              <a:t>&lt;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lang="en-US" sz="1950" b="1" spc="-25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lang="en-US" sz="1950" spc="-20" dirty="0">
                <a:latin typeface="Consolas"/>
                <a:cs typeface="Consolas"/>
              </a:rPr>
              <a:t>&gt;{</a:t>
            </a:r>
            <a:r>
              <a:rPr lang="en-US" sz="1950" spc="-15" dirty="0">
                <a:latin typeface="Consolas"/>
                <a:cs typeface="Consolas"/>
              </a:rPr>
              <a:t>{</a:t>
            </a:r>
            <a:r>
              <a:rPr lang="en-US" sz="1950" dirty="0">
                <a:latin typeface="Times New Roman"/>
                <a:cs typeface="Times New Roman"/>
              </a:rPr>
              <a:t>	</a:t>
            </a:r>
            <a:r>
              <a:rPr lang="en-US" sz="1950" spc="-20" dirty="0" err="1">
                <a:latin typeface="Consolas"/>
                <a:cs typeface="Consolas"/>
              </a:rPr>
              <a:t>newCityExtende</a:t>
            </a:r>
            <a:r>
              <a:rPr lang="en-US" sz="1950" spc="-15" dirty="0" err="1">
                <a:latin typeface="Consolas"/>
                <a:cs typeface="Consolas"/>
              </a:rPr>
              <a:t>d</a:t>
            </a:r>
            <a:r>
              <a:rPr lang="en-US" sz="1950" dirty="0">
                <a:latin typeface="Times New Roman"/>
                <a:cs typeface="Times New Roman"/>
              </a:rPr>
              <a:t>	</a:t>
            </a:r>
            <a:r>
              <a:rPr lang="en-US" sz="1950" spc="-20" dirty="0">
                <a:latin typeface="Consolas"/>
                <a:cs typeface="Consolas"/>
              </a:rPr>
              <a:t>}}&lt;</a:t>
            </a:r>
            <a:r>
              <a:rPr lang="en-US" sz="1950" spc="-30" dirty="0">
                <a:latin typeface="Consolas"/>
                <a:cs typeface="Consolas"/>
              </a:rPr>
              <a:t>/</a:t>
            </a:r>
            <a:r>
              <a:rPr lang="en-US" sz="1950" b="1" spc="-2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lang="en-US" sz="1950" spc="-15" dirty="0">
                <a:latin typeface="Consolas"/>
                <a:cs typeface="Consolas"/>
              </a:rPr>
              <a:t>&gt;</a:t>
            </a:r>
            <a:endParaRPr lang="en-US"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72182"/>
            <a:ext cx="1069340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 err="1"/>
              <a:t>FormsModul</a:t>
            </a:r>
            <a:r>
              <a:rPr spc="15" dirty="0" err="1"/>
              <a:t>e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5" dirty="0" err="1"/>
              <a:t>i</a:t>
            </a:r>
            <a:r>
              <a:rPr spc="10" dirty="0" err="1"/>
              <a:t>mporteren</a:t>
            </a:r>
            <a:r>
              <a:rPr lang="nl-NL" spc="10" dirty="0"/>
              <a:t> voor </a:t>
            </a:r>
            <a:r>
              <a:rPr lang="en-US" spc="10" dirty="0"/>
              <a:t>[(</a:t>
            </a:r>
            <a:r>
              <a:rPr lang="en-US" spc="10" dirty="0" err="1"/>
              <a:t>ngModel</a:t>
            </a:r>
            <a:r>
              <a:rPr lang="en-US" spc="10" dirty="0"/>
              <a:t>)</a:t>
            </a:r>
            <a:r>
              <a:rPr lang="en-US" spc="15" dirty="0"/>
              <a:t>]</a:t>
            </a:r>
            <a:r>
              <a:rPr lang="nl-NL" spc="10" dirty="0"/>
              <a:t> 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1266584" y="4291456"/>
            <a:ext cx="1550035" cy="995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2600" spc="-25" dirty="0">
                <a:latin typeface="Courier New"/>
                <a:cs typeface="Courier New"/>
              </a:rPr>
              <a:t>import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  <a:tabLst>
                <a:tab pos="353695" algn="l"/>
              </a:tabLst>
            </a:pPr>
            <a:r>
              <a:rPr sz="2600" spc="-15" dirty="0">
                <a:latin typeface="Verdana"/>
                <a:cs typeface="Verdana"/>
              </a:rPr>
              <a:t>•</a:t>
            </a:r>
            <a:r>
              <a:rPr sz="2600" spc="-15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Verdana"/>
                <a:cs typeface="Verdana"/>
              </a:rPr>
              <a:t>…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6230" y="4291456"/>
            <a:ext cx="258889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{</a:t>
            </a:r>
            <a:r>
              <a:rPr sz="2600" b="1" spc="-25" dirty="0">
                <a:solidFill>
                  <a:srgbClr val="C00000"/>
                </a:solidFill>
                <a:latin typeface="Courier New"/>
                <a:cs typeface="Courier New"/>
              </a:rPr>
              <a:t>FormsModule</a:t>
            </a:r>
            <a:r>
              <a:rPr sz="2600" spc="-25" dirty="0">
                <a:latin typeface="Courier New"/>
                <a:cs typeface="Courier New"/>
              </a:rPr>
              <a:t>}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5036" y="4261064"/>
            <a:ext cx="426720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6315" algn="l"/>
              </a:tabLst>
            </a:pPr>
            <a:r>
              <a:rPr sz="2600" spc="-25" dirty="0">
                <a:latin typeface="Courier New"/>
                <a:cs typeface="Courier New"/>
              </a:rPr>
              <a:t>fro</a:t>
            </a:r>
            <a:r>
              <a:rPr sz="2600" spc="-20" dirty="0">
                <a:latin typeface="Courier New"/>
                <a:cs typeface="Courier New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"@angular/form</a:t>
            </a:r>
            <a:r>
              <a:rPr sz="2600" spc="-15" dirty="0">
                <a:latin typeface="Courier New"/>
                <a:cs typeface="Courier New"/>
              </a:rPr>
              <a:t>s</a:t>
            </a:r>
            <a:r>
              <a:rPr sz="2600" spc="-25" dirty="0">
                <a:latin typeface="Verdana"/>
                <a:cs typeface="Verdana"/>
              </a:rPr>
              <a:t>";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5627278"/>
            <a:ext cx="17462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2600" spc="-25" dirty="0">
                <a:latin typeface="Courier New"/>
                <a:cs typeface="Courier New"/>
              </a:rPr>
              <a:t>imports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2655" y="5627278"/>
            <a:ext cx="33756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6400" algn="l"/>
              </a:tabLst>
            </a:pPr>
            <a:r>
              <a:rPr sz="2600" spc="-20" dirty="0">
                <a:latin typeface="Courier New"/>
                <a:cs typeface="Courier New"/>
              </a:rPr>
              <a:t>:</a:t>
            </a:r>
            <a:r>
              <a:rPr sz="2600" spc="-20" dirty="0"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Courier New"/>
                <a:cs typeface="Courier New"/>
              </a:rPr>
              <a:t>[</a:t>
            </a:r>
            <a:r>
              <a:rPr sz="2600" spc="-25" dirty="0">
                <a:latin typeface="Courier New"/>
                <a:cs typeface="Courier New"/>
              </a:rPr>
              <a:t>BrowserModule,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19719" y="5627278"/>
            <a:ext cx="258762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FormsModule],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DD926CA-A026-0442-9430-3A0FE6AC9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Binding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cheat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sheet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6647664"/>
            <a:ext cx="518223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700" u="heavy" spc="-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.io/docs/ts/latest/guide/cheatsheet.html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5952" y="972312"/>
            <a:ext cx="8426196" cy="5385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Ingebouwde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directives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979535" cy="1646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eel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b="1" i="1" spc="-15" dirty="0">
                <a:solidFill>
                  <a:srgbClr val="C00000"/>
                </a:solidFill>
                <a:latin typeface="Verdana"/>
                <a:cs typeface="Verdana"/>
              </a:rPr>
              <a:t>directi</a:t>
            </a:r>
            <a:r>
              <a:rPr sz="1950" b="1" i="1" spc="-35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sz="1950" b="1" i="1" spc="-15" dirty="0">
                <a:solidFill>
                  <a:srgbClr val="C00000"/>
                </a:solidFill>
                <a:latin typeface="Verdana"/>
                <a:cs typeface="Verdana"/>
              </a:rPr>
              <a:t>es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nde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allen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doo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nieuw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syntaxis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endParaRPr lang="nl-NL" sz="1950" spc="185" dirty="0">
              <a:latin typeface="Times New Roman"/>
              <a:cs typeface="Times New Roman"/>
            </a:endParaRPr>
          </a:p>
          <a:p>
            <a:pPr marL="12700" marR="5080">
              <a:lnSpc>
                <a:spcPct val="149500"/>
              </a:lnSpc>
            </a:pPr>
            <a:r>
              <a:rPr sz="1950" spc="-20" dirty="0" err="1">
                <a:latin typeface="Verdana"/>
                <a:cs typeface="Verdana"/>
              </a:rPr>
              <a:t>E</a:t>
            </a:r>
            <a:r>
              <a:rPr sz="1950" spc="-10" dirty="0" err="1">
                <a:latin typeface="Verdana"/>
                <a:cs typeface="Verdana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zijn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nog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maa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weini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e</a:t>
            </a:r>
            <a:r>
              <a:rPr sz="1950" spc="-29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.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950" spc="-10" dirty="0">
                <a:latin typeface="Verdana"/>
                <a:cs typeface="Verdana"/>
              </a:rPr>
              <a:t>Directi</a:t>
            </a:r>
            <a:r>
              <a:rPr sz="1950" spc="-4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DOM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manipuleren: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her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enbaar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sterretje/asterisk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4156594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2613" y="4156594"/>
            <a:ext cx="751332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76805" algn="l"/>
                <a:tab pos="3756025" algn="l"/>
                <a:tab pos="4347210" algn="l"/>
              </a:tabLst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*ngFor</a:t>
            </a:r>
            <a:r>
              <a:rPr sz="2600" spc="-25" dirty="0">
                <a:latin typeface="Courier New"/>
                <a:cs typeface="Courier New"/>
              </a:rPr>
              <a:t>=“le</a:t>
            </a:r>
            <a:r>
              <a:rPr sz="2600" spc="-20" dirty="0">
                <a:latin typeface="Courier New"/>
                <a:cs typeface="Courier New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perso</a:t>
            </a:r>
            <a:r>
              <a:rPr sz="2600" spc="-20" dirty="0">
                <a:latin typeface="Courier New"/>
                <a:cs typeface="Courier New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o</a:t>
            </a:r>
            <a:r>
              <a:rPr sz="2600" spc="-20" dirty="0">
                <a:latin typeface="Courier New"/>
                <a:cs typeface="Courier New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Persons”&gt;…&lt;/div&gt;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*ngI</a:t>
            </a:r>
            <a:r>
              <a:rPr sz="2600" b="1" spc="-20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2600" spc="-25" dirty="0">
                <a:latin typeface="Courier New"/>
                <a:cs typeface="Courier New"/>
              </a:rPr>
              <a:t>=“showDiv”&gt;…&lt;/div&gt;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6584" y="4827928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5499263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2613" y="5499265"/>
            <a:ext cx="633158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[ngClass</a:t>
            </a:r>
            <a:r>
              <a:rPr sz="2600" b="1" spc="-2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600" spc="-25" dirty="0">
                <a:latin typeface="Courier New"/>
                <a:cs typeface="Courier New"/>
              </a:rPr>
              <a:t>="setClasses()"&gt;…&lt;/div&gt;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84" y="6169837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2613" y="6169840"/>
            <a:ext cx="613473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[ngStyle</a:t>
            </a:r>
            <a:r>
              <a:rPr sz="2600" b="1" spc="-2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600" spc="-25" dirty="0">
                <a:latin typeface="Courier New"/>
                <a:cs typeface="Courier New"/>
              </a:rPr>
              <a:t>="setStyles()"&gt;…&lt;/div&gt;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Simpl</a:t>
            </a:r>
            <a:r>
              <a:rPr spc="15" dirty="0"/>
              <a:t>e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dat</a:t>
            </a:r>
            <a:r>
              <a:rPr spc="15" dirty="0"/>
              <a:t>a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15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8121650" cy="198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950" spc="-20" dirty="0">
                <a:latin typeface="Verdana"/>
                <a:cs typeface="Verdana"/>
              </a:rPr>
              <a:t>Ongewijzig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opzichte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1.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Dus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nog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steeds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dubbele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accolades: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33855" algn="l"/>
                <a:tab pos="2075814" algn="l"/>
                <a:tab pos="2812415" algn="l"/>
              </a:tabLst>
            </a:pPr>
            <a:r>
              <a:rPr sz="1950" spc="-25" dirty="0">
                <a:latin typeface="Courier New"/>
                <a:cs typeface="Courier New"/>
              </a:rPr>
              <a:t>&lt;div&gt;Stad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spc="-1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cit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spc="-25" dirty="0">
                <a:latin typeface="Courier New"/>
                <a:cs typeface="Courier New"/>
              </a:rPr>
              <a:t>&lt;/div&gt;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223135" algn="l"/>
                <a:tab pos="2665095" algn="l"/>
                <a:tab pos="5170170" algn="l"/>
              </a:tabLst>
            </a:pPr>
            <a:r>
              <a:rPr sz="1950" spc="-25" dirty="0">
                <a:latin typeface="Courier New"/>
                <a:cs typeface="Courier New"/>
              </a:rPr>
              <a:t>&lt;div&gt;Voornaam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spc="-1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person.firstnam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spc="-25" dirty="0">
                <a:latin typeface="Courier New"/>
                <a:cs typeface="Courier New"/>
              </a:rPr>
              <a:t>&lt;/div&gt;</a:t>
            </a:r>
            <a:endParaRPr sz="1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Samenvatting…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3" y="1612623"/>
            <a:ext cx="8843010" cy="4180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Databinding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2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20" dirty="0">
                <a:latin typeface="Verdana"/>
                <a:cs typeface="Verdana"/>
              </a:rPr>
              <a:t>rnieuwd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Verdana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353695" marR="50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wer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nieuwe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notat</a:t>
            </a:r>
            <a:r>
              <a:rPr sz="1950" spc="-40" dirty="0">
                <a:latin typeface="Verdana"/>
                <a:cs typeface="Verdana"/>
              </a:rPr>
              <a:t>i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Verdana"/>
                <a:cs typeface="Verdana"/>
              </a:rPr>
              <a:t>DOM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ttribute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binding,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two</a:t>
            </a:r>
            <a:r>
              <a:rPr sz="1950" spc="-30" dirty="0">
                <a:latin typeface="Verdana"/>
                <a:cs typeface="Verdana"/>
              </a:rPr>
              <a:t>-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3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binding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spcBef>
                <a:spcPts val="121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altijd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bijbehorende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View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aan.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Verdana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353695" marR="452120" indent="-340995">
              <a:lnSpc>
                <a:spcPct val="1492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eel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concepte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omen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Verdana"/>
                <a:cs typeface="Verdana"/>
              </a:rPr>
              <a:t>o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ereen,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uitwerking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totaa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nieu</a:t>
            </a:r>
            <a:r>
              <a:rPr sz="1950" spc="-9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ergelijking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1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two</a:t>
            </a:r>
            <a:r>
              <a:rPr lang="nl-NL" spc="15" dirty="0"/>
              <a:t> way databinding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 err="1">
                <a:latin typeface="Verdana"/>
                <a:cs typeface="Verdana"/>
              </a:rPr>
              <a:t>Oefening</a:t>
            </a:r>
            <a:r>
              <a:rPr lang="en-US" sz="2150" b="1" spc="-5" dirty="0">
                <a:latin typeface="Verdana"/>
                <a:cs typeface="Verdana"/>
              </a:rPr>
              <a:t> 4c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94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5" dirty="0"/>
              <a:t>Altijd</a:t>
            </a:r>
            <a:r>
              <a:rPr spc="10" dirty="0"/>
              <a:t>: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samenwerkin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component/class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624" y="1617298"/>
            <a:ext cx="7233476" cy="4676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b="1" spc="-5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b="1" spc="-5">
                <a:solidFill>
                  <a:srgbClr val="008000"/>
                </a:solidFill>
                <a:latin typeface="Consolas"/>
                <a:cs typeface="Consolas"/>
              </a:rPr>
              <a:t>angular/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'hell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‐world'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`&lt;h1&gt;Hell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Angula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7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&lt;/h1&gt;</a:t>
            </a:r>
            <a:endParaRPr sz="1700" dirty="0">
              <a:latin typeface="Consolas"/>
              <a:cs typeface="Consolas"/>
            </a:endParaRPr>
          </a:p>
          <a:p>
            <a:pPr marL="73215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naa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nam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}}&lt;/h2&gt;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sta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}}&lt;/h2&gt;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  <a:p>
            <a:pPr marL="372745" marR="2641600" indent="-360680">
              <a:lnSpc>
                <a:spcPct val="1524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372745" marR="2641600" indent="-360680">
              <a:lnSpc>
                <a:spcPct val="152400"/>
              </a:lnSpc>
            </a:pPr>
            <a:r>
              <a:rPr lang="nl-NL" sz="1700" spc="-5" dirty="0">
                <a:latin typeface="Consolas"/>
                <a:cs typeface="Consolas"/>
              </a:rPr>
              <a:t>	</a:t>
            </a:r>
            <a:r>
              <a:rPr sz="1700" spc="-5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lang="en-US" sz="1700" b="1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372745" marR="2641600" indent="-360680">
              <a:lnSpc>
                <a:spcPct val="152400"/>
              </a:lnSpc>
            </a:pPr>
            <a:r>
              <a:rPr lang="nl-NL" sz="1700" spc="-5" dirty="0">
                <a:latin typeface="Consolas"/>
                <a:cs typeface="Consolas"/>
              </a:rPr>
              <a:t>	</a:t>
            </a:r>
            <a:r>
              <a:rPr sz="1700" spc="-5" dirty="0">
                <a:latin typeface="Consolas"/>
                <a:cs typeface="Consolas"/>
              </a:rPr>
              <a:t>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Of: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propertie</a:t>
            </a:r>
            <a:r>
              <a:rPr spc="15" dirty="0"/>
              <a:t>s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via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495" y="1611202"/>
            <a:ext cx="4823205" cy="3614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1083945" indent="-360680">
              <a:lnSpc>
                <a:spcPct val="1523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city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 marR="5080">
              <a:lnSpc>
                <a:spcPct val="152300"/>
              </a:lnSpc>
            </a:pP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33391" y="6985257"/>
            <a:ext cx="1413510" cy="0"/>
          </a:xfrm>
          <a:custGeom>
            <a:avLst/>
            <a:gdLst/>
            <a:ahLst/>
            <a:cxnLst/>
            <a:rect l="l" t="t" r="r" b="b"/>
            <a:pathLst>
              <a:path w="1413509">
                <a:moveTo>
                  <a:pt x="0" y="0"/>
                </a:moveTo>
                <a:lnTo>
                  <a:pt x="141350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9675" y="6985257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44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Binden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via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ee</a:t>
            </a:r>
            <a:r>
              <a:rPr spc="15" dirty="0"/>
              <a:t>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lus: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Courier New"/>
                <a:cs typeface="Courier New"/>
              </a:rPr>
              <a:t>*ngFor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72673" y="1029679"/>
            <a:ext cx="7178040" cy="4228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955665" algn="ctr">
              <a:lnSpc>
                <a:spcPct val="100000"/>
              </a:lnSpc>
            </a:pPr>
            <a:r>
              <a:rPr sz="2150" spc="-24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e</a:t>
            </a:r>
            <a:r>
              <a:rPr sz="2150" dirty="0">
                <a:latin typeface="Arial"/>
                <a:cs typeface="Arial"/>
              </a:rPr>
              <a:t>m</a:t>
            </a:r>
            <a:r>
              <a:rPr sz="2150" spc="-5" dirty="0">
                <a:latin typeface="Arial"/>
                <a:cs typeface="Arial"/>
              </a:rPr>
              <a:t>p</a:t>
            </a:r>
            <a:r>
              <a:rPr sz="2150" dirty="0">
                <a:latin typeface="Arial"/>
                <a:cs typeface="Arial"/>
              </a:rPr>
              <a:t>l</a:t>
            </a:r>
            <a:r>
              <a:rPr sz="2150" spc="-5" dirty="0">
                <a:latin typeface="Arial"/>
                <a:cs typeface="Arial"/>
              </a:rPr>
              <a:t>ate</a:t>
            </a:r>
            <a:r>
              <a:rPr sz="2150" dirty="0">
                <a:latin typeface="Arial"/>
                <a:cs typeface="Arial"/>
              </a:rPr>
              <a:t>:</a:t>
            </a:r>
          </a:p>
          <a:p>
            <a:pPr marL="364490">
              <a:lnSpc>
                <a:spcPct val="100000"/>
              </a:lnSpc>
              <a:spcBef>
                <a:spcPts val="1310"/>
              </a:spcBef>
              <a:tabLst>
                <a:tab pos="3232785" algn="l"/>
              </a:tabLst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stede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l-NL" sz="1500" dirty="0">
                <a:solidFill>
                  <a:srgbClr val="008000"/>
                </a:solidFill>
                <a:latin typeface="Times New Roman"/>
                <a:cs typeface="Times New Roman"/>
              </a:rPr>
              <a:t>  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zijn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:&lt;/h2&gt;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&lt;ul&gt;</a:t>
            </a:r>
            <a:endParaRPr sz="1500" dirty="0">
              <a:latin typeface="Consolas"/>
              <a:cs typeface="Consolas"/>
            </a:endParaRPr>
          </a:p>
          <a:p>
            <a:pPr marL="68326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*ngFor=”le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cities"&gt;{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}&lt;/li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500" dirty="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635"/>
              </a:spcBef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364490" indent="-635">
              <a:lnSpc>
                <a:spcPct val="100000"/>
              </a:lnSpc>
              <a:spcBef>
                <a:spcPts val="49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Clas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arra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met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500" dirty="0">
              <a:latin typeface="Consolas"/>
              <a:cs typeface="Consolas"/>
            </a:endParaRPr>
          </a:p>
          <a:p>
            <a:pPr marL="683260" marR="3937635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683260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cities</a:t>
            </a:r>
            <a:r>
              <a:rPr sz="1500" spc="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spc="5" dirty="0">
                <a:latin typeface="Consolas"/>
                <a:cs typeface="Consolas"/>
              </a:rPr>
              <a:t>[];</a:t>
            </a:r>
            <a:endParaRPr sz="15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43304" y="635213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4777" y="6697306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39583" y="5610209"/>
          <a:ext cx="6656263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.name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'Pete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nl-NL"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Eijgermans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.cities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'Groningen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'Hengelo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'De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Haag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'Enschede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]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47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lang="nl-NL" spc="15" dirty="0"/>
              <a:t> </a:t>
            </a:r>
            <a:r>
              <a:rPr lang="en-US" dirty="0" err="1">
                <a:solidFill>
                  <a:srgbClr val="C00000"/>
                </a:solidFill>
              </a:rPr>
              <a:t>OnInit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Lifecyclehook</a:t>
            </a:r>
            <a:endParaRPr spc="1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2672" y="1029679"/>
            <a:ext cx="9174229" cy="5037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955665" algn="ctr">
              <a:lnSpc>
                <a:spcPct val="100000"/>
              </a:lnSpc>
            </a:pPr>
            <a:r>
              <a:rPr sz="2150" spc="-24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e</a:t>
            </a:r>
            <a:r>
              <a:rPr sz="2150" dirty="0">
                <a:latin typeface="Arial"/>
                <a:cs typeface="Arial"/>
              </a:rPr>
              <a:t>m</a:t>
            </a:r>
            <a:r>
              <a:rPr sz="2150" spc="-5" dirty="0">
                <a:latin typeface="Arial"/>
                <a:cs typeface="Arial"/>
              </a:rPr>
              <a:t>p</a:t>
            </a:r>
            <a:r>
              <a:rPr sz="2150" dirty="0">
                <a:latin typeface="Arial"/>
                <a:cs typeface="Arial"/>
              </a:rPr>
              <a:t>l</a:t>
            </a:r>
            <a:r>
              <a:rPr sz="2150" spc="-5" dirty="0">
                <a:latin typeface="Arial"/>
                <a:cs typeface="Arial"/>
              </a:rPr>
              <a:t>ate</a:t>
            </a:r>
            <a:r>
              <a:rPr sz="2150" dirty="0">
                <a:latin typeface="Arial"/>
                <a:cs typeface="Arial"/>
              </a:rPr>
              <a:t>:</a:t>
            </a:r>
          </a:p>
          <a:p>
            <a:pPr marL="364490">
              <a:lnSpc>
                <a:spcPct val="100000"/>
              </a:lnSpc>
              <a:spcBef>
                <a:spcPts val="1310"/>
              </a:spcBef>
              <a:tabLst>
                <a:tab pos="3232785" algn="l"/>
              </a:tabLst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stede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l-NL" sz="1500" dirty="0">
                <a:solidFill>
                  <a:srgbClr val="008000"/>
                </a:solidFill>
                <a:latin typeface="Times New Roman"/>
                <a:cs typeface="Times New Roman"/>
              </a:rPr>
              <a:t>  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zijn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:&lt;/h2&gt;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&lt;ul&gt;</a:t>
            </a:r>
            <a:endParaRPr sz="1500" dirty="0">
              <a:latin typeface="Consolas"/>
              <a:cs typeface="Consolas"/>
            </a:endParaRPr>
          </a:p>
          <a:p>
            <a:pPr marL="68326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*ngFor=”le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cities"&gt;{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}&lt;/li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500" dirty="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635"/>
              </a:spcBef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364490" indent="-635">
              <a:lnSpc>
                <a:spcPct val="100000"/>
              </a:lnSpc>
              <a:spcBef>
                <a:spcPts val="49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Clas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arra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met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500" dirty="0">
              <a:latin typeface="Consolas"/>
              <a:cs typeface="Consolas"/>
            </a:endParaRPr>
          </a:p>
          <a:p>
            <a:pPr marL="683260" marR="3937635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latin typeface="Consolas"/>
                <a:cs typeface="Consolas"/>
              </a:rPr>
              <a:t>AppComponen</a:t>
            </a:r>
            <a:r>
              <a:rPr sz="1500" dirty="0" err="1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lang="en-US" b="1" i="1" dirty="0"/>
              <a:t>implements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OnInit</a:t>
            </a:r>
            <a:endParaRPr lang="en-US" b="1" dirty="0">
              <a:solidFill>
                <a:srgbClr val="C00000"/>
              </a:solidFill>
            </a:endParaRPr>
          </a:p>
          <a:p>
            <a:pPr marL="683260" marR="3937635" indent="-318770">
              <a:lnSpc>
                <a:spcPct val="151000"/>
              </a:lnSpc>
            </a:pP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683260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cities</a:t>
            </a:r>
            <a:r>
              <a:rPr sz="1500" spc="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spc="5" dirty="0">
                <a:latin typeface="Consolas"/>
                <a:cs typeface="Consolas"/>
              </a:rPr>
              <a:t>[];</a:t>
            </a:r>
            <a:endParaRPr sz="15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lang="nl-NL" sz="1500" dirty="0">
                <a:latin typeface="Consolas"/>
                <a:cs typeface="Consolas"/>
              </a:rPr>
              <a:t>}</a:t>
            </a:r>
          </a:p>
          <a:p>
            <a:pPr marL="683260">
              <a:lnSpc>
                <a:spcPct val="100000"/>
              </a:lnSpc>
            </a:pPr>
            <a:endParaRPr lang="nl-NL" sz="1500" dirty="0">
              <a:latin typeface="Consolas"/>
              <a:cs typeface="Consolas"/>
            </a:endParaRPr>
          </a:p>
          <a:p>
            <a:pPr marL="683260"/>
            <a:r>
              <a:rPr lang="en-US" b="1" dirty="0" err="1">
                <a:solidFill>
                  <a:srgbClr val="C00000"/>
                </a:solidFill>
              </a:rPr>
              <a:t>ngOnInit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 ) {</a:t>
            </a:r>
          </a:p>
          <a:p>
            <a:pPr marL="683260">
              <a:lnSpc>
                <a:spcPct val="100000"/>
              </a:lnSpc>
            </a:pPr>
            <a:endParaRPr sz="15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3304" y="635213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4777" y="6697306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83697"/>
              </p:ext>
            </p:extLst>
          </p:nvPr>
        </p:nvGraphicFramePr>
        <p:xfrm>
          <a:off x="2222500" y="5848453"/>
          <a:ext cx="6656263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.name</a:t>
                      </a:r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'Pete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nl-NL"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Eijgermans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.cities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'Groningen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'Hengelo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'De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Haag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'Enschede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]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1400" y="435864"/>
            <a:ext cx="3874007" cy="55526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7000" y="6176878"/>
            <a:ext cx="4875530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1000"/>
              </a:lnSpc>
            </a:pPr>
            <a:r>
              <a:rPr sz="1500" spc="-5" dirty="0">
                <a:latin typeface="Arial"/>
                <a:cs typeface="Arial"/>
              </a:rPr>
              <a:t>Mee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nfo: 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500" u="heavy" spc="-8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500" u="heavy" spc="-1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io/docs/ts/latest/guide/displaying-data.html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1684</Words>
  <Application>Microsoft Macintosh PowerPoint</Application>
  <PresentationFormat>Custom</PresentationFormat>
  <Paragraphs>380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Declaratieve syntaxis</vt:lpstr>
      <vt:lpstr>1. Simple data binding syntaxis</vt:lpstr>
      <vt:lpstr>Altijd: samenwerking met component/class</vt:lpstr>
      <vt:lpstr>Of: properties via constructor</vt:lpstr>
      <vt:lpstr>Binden via een lus: *ngFor</vt:lpstr>
      <vt:lpstr>Use OnInit Lifecyclehook</vt:lpstr>
      <vt:lpstr>PowerPoint Presentation</vt:lpstr>
      <vt:lpstr>PowerPoint Presentation</vt:lpstr>
      <vt:lpstr>Checkpoint</vt:lpstr>
      <vt:lpstr>Model maken (als in: MVC)</vt:lpstr>
      <vt:lpstr>Model gebruiken</vt:lpstr>
      <vt:lpstr>Voorwaardelijk tonen met *ngIf</vt:lpstr>
      <vt:lpstr>Externe templates</vt:lpstr>
      <vt:lpstr>Checkpoint</vt:lpstr>
      <vt:lpstr>PowerPoint Presentation</vt:lpstr>
      <vt:lpstr>Event binding syntaxis</vt:lpstr>
      <vt:lpstr>DOM-events</vt:lpstr>
      <vt:lpstr>Voorbeeld event binding</vt:lpstr>
      <vt:lpstr>Event binding met $event</vt:lpstr>
      <vt:lpstr>Checkpoint</vt:lpstr>
      <vt:lpstr>Binding met local template variable</vt:lpstr>
      <vt:lpstr>Putting it all together…</vt:lpstr>
      <vt:lpstr>PowerPoint Presentation</vt:lpstr>
      <vt:lpstr>Checkpoint Event binding </vt:lpstr>
      <vt:lpstr>PowerPoint Presentation</vt:lpstr>
      <vt:lpstr>Attribute binding syntaxis</vt:lpstr>
      <vt:lpstr>Voorbeeld attribute binding</vt:lpstr>
      <vt:lpstr>Bijvoorbeeld…</vt:lpstr>
      <vt:lpstr>PowerPoint Presentation</vt:lpstr>
      <vt:lpstr>Meer binding-opties</vt:lpstr>
      <vt:lpstr>Checkpoint Attribute &amp; property binding </vt:lpstr>
      <vt:lpstr>PowerPoint Presentation</vt:lpstr>
      <vt:lpstr>Two way binding syntaxis</vt:lpstr>
      <vt:lpstr>[(ngModel)] gebruiken</vt:lpstr>
      <vt:lpstr>FormsModule importeren voor [(ngModel)] </vt:lpstr>
      <vt:lpstr>Binding cheat sheet</vt:lpstr>
      <vt:lpstr>Ingebouwde directives</vt:lpstr>
      <vt:lpstr>Samenvatting…</vt:lpstr>
      <vt:lpstr>Checkpoint two way databinding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42</cp:revision>
  <dcterms:created xsi:type="dcterms:W3CDTF">2019-02-17T16:57:44Z</dcterms:created>
  <dcterms:modified xsi:type="dcterms:W3CDTF">2019-04-29T06:17:22Z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