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0"/>
    <p:restoredTop sz="94683"/>
  </p:normalViewPr>
  <p:slideViewPr>
    <p:cSldViewPr>
      <p:cViewPr varScale="1">
        <p:scale>
          <a:sx n="78" d="100"/>
          <a:sy n="78" d="100"/>
        </p:scale>
        <p:origin x="107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2/24/19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2/24/19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2/24/19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100" y="5915025"/>
            <a:ext cx="40327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L</a:t>
            </a:r>
            <a:r>
              <a:rPr sz="1950" spc="-15" dirty="0" err="1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Courier New"/>
                <a:cs typeface="Courier New"/>
              </a:rPr>
              <a:t>Oefening</a:t>
            </a:r>
            <a:r>
              <a:rPr lang="en-US" sz="1950" b="1" spc="-20" dirty="0">
                <a:latin typeface="Courier New"/>
                <a:cs typeface="Courier New"/>
              </a:rPr>
              <a:t> 1a + 1b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(al</a:t>
            </a:r>
            <a:r>
              <a:rPr spc="15" dirty="0"/>
              <a:t>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20" dirty="0"/>
              <a:t>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geëxporteerd: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69" y="4736825"/>
            <a:ext cx="48437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shorthand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bij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public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lokale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508" y="4736825"/>
            <a:ext cx="184721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  <a:tab pos="749300" algn="l"/>
              </a:tabLst>
            </a:pPr>
            <a:r>
              <a:rPr sz="1950" spc="-20" dirty="0">
                <a:latin typeface="Courier New"/>
                <a:cs typeface="Courier New"/>
              </a:rPr>
              <a:t>i</a:t>
            </a:r>
            <a:r>
              <a:rPr sz="1950" spc="-15" dirty="0">
                <a:latin typeface="Courier New"/>
                <a:cs typeface="Courier New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numbe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69" y="5743428"/>
            <a:ext cx="581787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publie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elfde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69" y="6246360"/>
            <a:ext cx="78505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3.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Initaliseert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instantiering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398462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 importeren</a:t>
            </a:r>
            <a:endParaRPr sz="1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Voorwaardelijk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Arial"/>
                <a:cs typeface="Arial"/>
              </a:rPr>
              <a:t>Gebrui</a:t>
            </a:r>
            <a:r>
              <a:rPr sz="1950" spc="-10" dirty="0">
                <a:latin typeface="Arial"/>
                <a:cs typeface="Arial"/>
              </a:rPr>
              <a:t>k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*ngI</a:t>
            </a:r>
            <a:r>
              <a:rPr sz="1950" spc="-15" dirty="0">
                <a:latin typeface="Courier New"/>
                <a:cs typeface="Courier New"/>
              </a:rPr>
              <a:t>f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(le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p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he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sterretje!)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*ngIf="cities.lengt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Extern</a:t>
            </a:r>
            <a:r>
              <a:rPr spc="15" dirty="0"/>
              <a:t>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Als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inline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houdt:</a:t>
            </a:r>
            <a:endParaRPr sz="195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'app/app.html'</a:t>
            </a:r>
            <a:endParaRPr sz="170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Bestan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app.html</a:t>
            </a:r>
            <a:endParaRPr sz="195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externe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-templates</a:t>
            </a: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latin typeface="Verdana"/>
                <a:cs typeface="Verdana"/>
              </a:rPr>
              <a:t>Model </a:t>
            </a:r>
            <a:r>
              <a:rPr lang="en-US" sz="1950" spc="-20" dirty="0" err="1">
                <a:latin typeface="Verdana"/>
                <a:cs typeface="Verdana"/>
              </a:rPr>
              <a:t>inzetten</a:t>
            </a: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1c + 1d + 1e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7847965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45" dirty="0">
                <a:latin typeface="Verdana"/>
                <a:cs typeface="Verdana"/>
              </a:rPr>
              <a:t>R</a:t>
            </a:r>
            <a:r>
              <a:rPr sz="2350" spc="10" dirty="0">
                <a:latin typeface="Verdana"/>
                <a:cs typeface="Verdana"/>
              </a:rPr>
              <a:t>eageren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mouse,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Verdana"/>
                <a:cs typeface="Verdana"/>
              </a:rPr>
              <a:t>k</a:t>
            </a:r>
            <a:r>
              <a:rPr sz="2350" spc="10" dirty="0">
                <a:latin typeface="Verdana"/>
                <a:cs typeface="Verdana"/>
              </a:rPr>
              <a:t>eyboard,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Verdana"/>
                <a:cs typeface="Verdana"/>
              </a:rPr>
              <a:t>h</a:t>
            </a:r>
            <a:r>
              <a:rPr sz="2350" spc="10" dirty="0">
                <a:latin typeface="Verdana"/>
                <a:cs typeface="Verdana"/>
              </a:rPr>
              <a:t>yperlinks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meer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2837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ronde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150" dirty="0">
                <a:latin typeface="Verdana"/>
                <a:cs typeface="Verdana"/>
              </a:rPr>
              <a:t>Angular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265697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089" y="2656977"/>
            <a:ext cx="63309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ng-click=“handleClick()”&gt;…&lt;/div&gt;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3577061"/>
            <a:ext cx="13366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60" y="1302489"/>
            <a:ext cx="8679180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elk</a:t>
            </a:r>
            <a:r>
              <a:rPr sz="1950" i="1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luisteren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onder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aparte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nodi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37719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Gege</a:t>
            </a:r>
            <a:r>
              <a:rPr sz="3000" spc="-3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ens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(data</a:t>
            </a:r>
            <a:r>
              <a:rPr sz="3000" dirty="0">
                <a:latin typeface="Verdana"/>
                <a:cs typeface="Verdana"/>
              </a:rPr>
              <a:t>)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tonen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af</a:t>
            </a:r>
            <a:r>
              <a:rPr sz="3000" spc="-35" dirty="0">
                <a:latin typeface="Verdana"/>
                <a:cs typeface="Verdana"/>
              </a:rPr>
              <a:t>k</a:t>
            </a:r>
            <a:r>
              <a:rPr sz="3000" dirty="0">
                <a:latin typeface="Verdana"/>
                <a:cs typeface="Verdana"/>
              </a:rPr>
              <a:t>omstig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uit:</a:t>
            </a:r>
            <a:endParaRPr sz="30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Controlle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systemen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2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536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(keyup)=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"onKeyUp($event)"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onKeyUp(event: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994"/>
              </a:spcBef>
            </a:pP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even</a:t>
            </a:r>
            <a:r>
              <a:rPr sz="1500" dirty="0">
                <a:latin typeface="Courier New"/>
                <a:cs typeface="Courier New"/>
              </a:rPr>
              <a:t>t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nie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strongl</a:t>
            </a:r>
            <a:r>
              <a:rPr sz="1500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typed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Al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j</a:t>
            </a:r>
            <a:r>
              <a:rPr sz="1500" dirty="0">
                <a:latin typeface="Arial"/>
                <a:cs typeface="Arial"/>
              </a:rPr>
              <a:t>e </a:t>
            </a:r>
            <a:r>
              <a:rPr sz="1500" spc="-5" dirty="0">
                <a:latin typeface="Arial"/>
                <a:cs typeface="Arial"/>
              </a:rPr>
              <a:t>da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echte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doet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word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cl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vee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minde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portable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643" y="6301055"/>
            <a:ext cx="37172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gebrui</a:t>
            </a:r>
            <a:r>
              <a:rPr sz="1500" dirty="0">
                <a:latin typeface="Arial"/>
                <a:cs typeface="Arial"/>
              </a:rPr>
              <a:t>k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loca</a:t>
            </a:r>
            <a:r>
              <a:rPr sz="1500" b="1" dirty="0">
                <a:latin typeface="Arial"/>
                <a:cs typeface="Arial"/>
              </a:rPr>
              <a:t>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templat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variable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(ze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maa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ee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soor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“id</a:t>
            </a:r>
            <a:r>
              <a:rPr sz="1500" dirty="0">
                <a:latin typeface="Arial"/>
                <a:cs typeface="Arial"/>
              </a:rPr>
              <a:t>”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voo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element)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64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declareren.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p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dez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manier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ee</a:t>
            </a:r>
            <a:r>
              <a:rPr sz="2150" spc="-25" dirty="0">
                <a:latin typeface="Verdana"/>
                <a:cs typeface="Verdana"/>
              </a:rPr>
              <a:t>n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udig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realiseren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2a + 2b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local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template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Declareer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loca</a:t>
            </a:r>
            <a:r>
              <a:rPr sz="1950" i="1" spc="-10" dirty="0">
                <a:latin typeface="Verdana"/>
                <a:cs typeface="Verdana"/>
              </a:rPr>
              <a:t>l</a:t>
            </a:r>
            <a:r>
              <a:rPr sz="1950" i="1" spc="19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template</a:t>
            </a:r>
            <a:r>
              <a:rPr sz="1950" i="1" spc="19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variable</a:t>
            </a:r>
            <a:r>
              <a:rPr sz="1950" i="1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doorgege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618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wé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ent,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anders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gebeur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niks.</a:t>
            </a: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Putting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all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together…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78345" y="5798058"/>
            <a:ext cx="867918" cy="1162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64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declareren.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p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dez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manier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ee</a:t>
            </a:r>
            <a:r>
              <a:rPr sz="2150" spc="-25" dirty="0">
                <a:latin typeface="Verdana"/>
                <a:cs typeface="Verdana"/>
              </a:rPr>
              <a:t>n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udig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realiseren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2c + 2d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115300" cy="70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</a:pPr>
            <a:r>
              <a:rPr sz="2350" spc="5" dirty="0">
                <a:latin typeface="Verdana"/>
                <a:cs typeface="Verdana"/>
              </a:rPr>
              <a:t>Eigenschappe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binde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aan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HTM</a:t>
            </a:r>
            <a:r>
              <a:rPr sz="2350" spc="-170" dirty="0">
                <a:latin typeface="Verdana"/>
                <a:cs typeface="Verdana"/>
              </a:rPr>
              <a:t>L</a:t>
            </a:r>
            <a:r>
              <a:rPr sz="2350" spc="-15" dirty="0">
                <a:latin typeface="Verdana"/>
                <a:cs typeface="Verdana"/>
              </a:rPr>
              <a:t>-</a:t>
            </a:r>
            <a:r>
              <a:rPr sz="2350" spc="10" dirty="0" err="1">
                <a:latin typeface="Verdana"/>
                <a:cs typeface="Verdana"/>
              </a:rPr>
              <a:t>a</a:t>
            </a:r>
            <a:r>
              <a:rPr sz="2350" spc="5" dirty="0" err="1">
                <a:latin typeface="Verdana"/>
                <a:cs typeface="Verdana"/>
              </a:rPr>
              <a:t>ttribute</a:t>
            </a:r>
            <a:r>
              <a:rPr sz="2350" spc="10" dirty="0" err="1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endParaRPr lang="nl-NL" sz="2350" spc="25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1699"/>
              </a:lnSpc>
            </a:pP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DOM-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properties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180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echtstreeks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-elementen.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binding.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blokha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600" spc="-20" dirty="0">
                <a:latin typeface="Verdana"/>
                <a:cs typeface="Verdana"/>
              </a:rPr>
              <a:t>Angula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1: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3268036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8632" y="3268036"/>
            <a:ext cx="4627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ng-hide=“true|false”&gt;…&lt;/div&gt;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045430"/>
            <a:ext cx="17780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Angula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2: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=“person.hasEmail”&gt;…&lt;/div&gt;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[style.background-color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=“’yellow’”&gt;…&lt;/div&gt;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Declaratieve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Nieuw</a:t>
            </a:r>
            <a:r>
              <a:rPr sz="1950" spc="-15" dirty="0"/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/>
              <a:t>notatiewijzen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1:</a:t>
            </a:r>
            <a:endParaRPr sz="1950">
              <a:latin typeface="Times New Roman"/>
              <a:cs typeface="Times New Roman"/>
            </a:endParaRPr>
          </a:p>
          <a:p>
            <a:pPr marL="1862455" marR="5080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5" dirty="0"/>
              <a:t>Views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jn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op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ch</a:t>
            </a:r>
            <a:r>
              <a:rPr sz="1600" spc="-25" dirty="0"/>
              <a:t>z</a:t>
            </a:r>
            <a:r>
              <a:rPr sz="1600" spc="-15" dirty="0"/>
              <a:t>el</a:t>
            </a:r>
            <a:r>
              <a:rPr sz="1600" spc="-10" dirty="0"/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staande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/>
              <a:t>HT</a:t>
            </a:r>
            <a:r>
              <a:rPr sz="1600" spc="-20" dirty="0"/>
              <a:t>M</a:t>
            </a:r>
            <a:r>
              <a:rPr sz="1600" spc="-135" dirty="0"/>
              <a:t>L</a:t>
            </a:r>
            <a:r>
              <a:rPr sz="1600" spc="-10" dirty="0"/>
              <a:t>-do</a:t>
            </a:r>
            <a:r>
              <a:rPr sz="1600" spc="-25" dirty="0"/>
              <a:t>c</a:t>
            </a:r>
            <a:r>
              <a:rPr sz="1600" spc="-20" dirty="0"/>
              <a:t>umenten</a:t>
            </a:r>
            <a:r>
              <a:rPr sz="1600" spc="-10" dirty="0"/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/>
              <a:t>Krijgen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/>
              <a:t>vi</a:t>
            </a:r>
            <a:r>
              <a:rPr sz="1600" spc="-10" dirty="0"/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/>
              <a:t>route</a:t>
            </a:r>
            <a:r>
              <a:rPr sz="1600" spc="-10" dirty="0"/>
              <a:t>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spc="-15" dirty="0"/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app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/>
              <a:t>onderling</a:t>
            </a:r>
            <a:r>
              <a:rPr sz="1600" spc="-10" dirty="0"/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/>
              <a:t>samenhang</a:t>
            </a:r>
            <a:endParaRPr sz="1600">
              <a:latin typeface="Times New Roman"/>
              <a:cs typeface="Times New Roman"/>
            </a:endParaRPr>
          </a:p>
          <a:p>
            <a:pPr marL="900430">
              <a:lnSpc>
                <a:spcPct val="100000"/>
              </a:lnSpc>
              <a:spcBef>
                <a:spcPts val="39"/>
              </a:spcBef>
            </a:pPr>
            <a:endParaRPr sz="130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2:</a:t>
            </a:r>
            <a:endParaRPr sz="1950">
              <a:latin typeface="Times New Roman"/>
              <a:cs typeface="Times New Roman"/>
            </a:endParaRPr>
          </a:p>
          <a:p>
            <a:pPr marL="186245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0" dirty="0">
                <a:latin typeface="Verdana"/>
                <a:cs typeface="Verdana"/>
              </a:rPr>
              <a:t>Views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horen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</a:t>
            </a:r>
            <a:r>
              <a:rPr sz="1600" spc="-10" dirty="0">
                <a:latin typeface="Verdana"/>
                <a:cs typeface="Verdana"/>
              </a:rPr>
              <a:t>j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een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bepaald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2589" y="6650211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10" dirty="0">
                <a:latin typeface="Arial"/>
                <a:cs typeface="Arial"/>
              </a:rPr>
              <a:t>8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Bijvoorbeeld…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Meer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binding-opties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0102" y="5076825"/>
            <a:ext cx="667639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logic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gelijktijdig</a:t>
            </a:r>
            <a:r>
              <a:rPr sz="2350" spc="2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updaten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0328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0" dirty="0">
                <a:latin typeface="Verdana"/>
                <a:cs typeface="Verdana"/>
              </a:rPr>
              <a:t>Is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tijdje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geweest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2,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oek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toch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terugge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eerd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3607888"/>
            <a:ext cx="101155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&lt;input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7210" y="3607888"/>
            <a:ext cx="495617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13910" algn="l"/>
              </a:tabLst>
            </a:pPr>
            <a:r>
              <a:rPr sz="2150" spc="-5" dirty="0">
                <a:latin typeface="Courier New"/>
                <a:cs typeface="Courier New"/>
              </a:rPr>
              <a:t>ng-model=“person.firstName</a:t>
            </a:r>
            <a:r>
              <a:rPr sz="2150" dirty="0">
                <a:latin typeface="Courier New"/>
                <a:cs typeface="Courier New"/>
              </a:rPr>
              <a:t>”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urier New"/>
                <a:cs typeface="Courier New"/>
              </a:rPr>
              <a:t>/&gt;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628621"/>
            <a:ext cx="51720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beetje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bizar: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21958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580" y="5219585"/>
            <a:ext cx="652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[(ngModel)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=“person.firstName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[(ngModel)</a:t>
            </a:r>
            <a:r>
              <a:rPr spc="15" dirty="0"/>
              <a:t>]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Da</a:t>
            </a:r>
            <a:r>
              <a:rPr sz="2150" dirty="0">
                <a:latin typeface="Arial"/>
                <a:cs typeface="Arial"/>
              </a:rPr>
              <a:t>t </a:t>
            </a: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shorthand-notati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v</a:t>
            </a:r>
            <a:r>
              <a:rPr sz="2150" spc="-5" dirty="0">
                <a:latin typeface="Arial"/>
                <a:cs typeface="Arial"/>
              </a:rPr>
              <a:t>oor:</a:t>
            </a:r>
            <a:endParaRPr sz="215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sz="1950" i="1" spc="-30" dirty="0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"input‐lg"</a:t>
            </a:r>
            <a:r>
              <a:rPr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[value]=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"newCityExtended"</a:t>
            </a:r>
            <a:r>
              <a:rPr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sz="1950" spc="-20" dirty="0">
                <a:latin typeface="Consolas"/>
                <a:cs typeface="Consolas"/>
              </a:rPr>
              <a:t>(input)=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"newCityExtende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$event.target.value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/&gt;</a:t>
            </a:r>
            <a:endParaRPr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950" spc="-20" dirty="0">
                <a:latin typeface="Consolas"/>
                <a:cs typeface="Consolas"/>
              </a:rPr>
              <a:t>&gt;{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newCityExtende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}}&lt;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5" dirty="0" err="1"/>
              <a:t>i</a:t>
            </a:r>
            <a:r>
              <a:rPr spc="10" dirty="0" err="1"/>
              <a:t>mporteren</a:t>
            </a:r>
            <a:r>
              <a:rPr lang="nl-NL" spc="10" dirty="0"/>
              <a:t> voor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1918210"/>
          </a:xfrm>
          <a:prstGeom prst="rect">
            <a:avLst/>
          </a:prstGeom>
        </p:spPr>
        <p:txBody>
          <a:bodyPr vert="horz" wrap="square" lIns="0" tIns="43173" rIns="0" bIns="0" rtlCol="0">
            <a:spAutoFit/>
          </a:bodyPr>
          <a:lstStyle/>
          <a:p>
            <a:pPr marL="1254125" marR="1457325" indent="-340995">
              <a:lnSpc>
                <a:spcPct val="149400"/>
              </a:lnSpc>
              <a:buFont typeface="Verdana"/>
              <a:buChar char="•"/>
              <a:tabLst>
                <a:tab pos="1254760" algn="l"/>
              </a:tabLst>
            </a:pPr>
            <a:r>
              <a:rPr spc="-25" dirty="0"/>
              <a:t>V</a:t>
            </a:r>
            <a:r>
              <a:rPr spc="-15" dirty="0"/>
              <a:t>roeger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20" dirty="0"/>
              <a:t>maakte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-20" dirty="0"/>
              <a:t>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85" dirty="0"/>
              <a:t>F</a:t>
            </a:r>
            <a:r>
              <a:rPr spc="-25" dirty="0"/>
              <a:t>o</a:t>
            </a:r>
            <a:r>
              <a:rPr spc="-15" dirty="0"/>
              <a:t>rmulie</a:t>
            </a:r>
            <a:r>
              <a:rPr spc="-45" dirty="0"/>
              <a:t>r</a:t>
            </a:r>
            <a:r>
              <a:rPr spc="-20" dirty="0"/>
              <a:t>-</a:t>
            </a:r>
            <a:r>
              <a:rPr spc="-15" dirty="0"/>
              <a:t>functionaliteit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standaard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25" dirty="0"/>
              <a:t>dee</a:t>
            </a:r>
            <a:r>
              <a:rPr spc="-10" dirty="0"/>
              <a:t>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0" dirty="0"/>
              <a:t>ui</a:t>
            </a:r>
            <a:r>
              <a:rPr spc="-15" dirty="0"/>
              <a:t>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70" dirty="0"/>
              <a:t>v</a:t>
            </a:r>
            <a:r>
              <a:rPr spc="-20" dirty="0"/>
              <a:t>an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20" dirty="0"/>
              <a:t>Angula</a:t>
            </a:r>
            <a:r>
              <a:rPr spc="-390" dirty="0"/>
              <a:t>r</a:t>
            </a:r>
            <a:r>
              <a:rPr spc="-10" dirty="0"/>
              <a:t>.</a:t>
            </a:r>
          </a:p>
          <a:p>
            <a:pPr marL="125412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1254760" algn="l"/>
              </a:tabLst>
            </a:pPr>
            <a:r>
              <a:rPr spc="-25" dirty="0"/>
              <a:t>N</a:t>
            </a:r>
            <a:r>
              <a:rPr spc="-20" dirty="0"/>
              <a:t>u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0" dirty="0"/>
              <a:t>nie</a:t>
            </a:r>
            <a:r>
              <a:rPr spc="-15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5" dirty="0"/>
              <a:t>mee</a:t>
            </a:r>
            <a:r>
              <a:rPr spc="-15" dirty="0"/>
              <a:t>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0" dirty="0"/>
              <a:t>apar</a:t>
            </a:r>
            <a:r>
              <a:rPr spc="-15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0" dirty="0"/>
              <a:t>importeren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5" dirty="0"/>
              <a:t>i</a:t>
            </a:r>
            <a:r>
              <a:rPr spc="-20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r>
              <a:rPr spc="-25" dirty="0">
                <a:latin typeface="Courier New"/>
                <a:cs typeface="Courier New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4291456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6230" y="4291456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036" y="4261064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627278"/>
            <a:ext cx="17462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655" y="5627278"/>
            <a:ext cx="33756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2600" spc="-20" dirty="0">
                <a:latin typeface="Courier New"/>
                <a:cs typeface="Courier New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ourier New"/>
                <a:cs typeface="Courier New"/>
              </a:rPr>
              <a:t>[</a:t>
            </a:r>
            <a:r>
              <a:rPr sz="2600" spc="-25" dirty="0">
                <a:latin typeface="Courier New"/>
                <a:cs typeface="Courier New"/>
              </a:rPr>
              <a:t>BrowserModule,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19" y="5627278"/>
            <a:ext cx="258762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FormsModule],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cheat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6647664"/>
            <a:ext cx="51822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.io/docs/ts/latest/guide/cheatsheet.html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972312"/>
            <a:ext cx="8426196" cy="538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Ingebouwde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97953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directi</a:t>
            </a:r>
            <a:r>
              <a:rPr sz="1950" b="1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allen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endParaRPr lang="nl-NL" sz="1950" spc="185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20" dirty="0" err="1">
                <a:latin typeface="Verdana"/>
                <a:cs typeface="Verdana"/>
              </a:rPr>
              <a:t>E</a:t>
            </a:r>
            <a:r>
              <a:rPr sz="1950" spc="-10" dirty="0" err="1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zijn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weini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0" dirty="0">
                <a:latin typeface="Verdana"/>
                <a:cs typeface="Verdana"/>
              </a:rPr>
              <a:t>Directi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manipuleren: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enbaar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sterretje/asterisk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4156594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613" y="4156594"/>
            <a:ext cx="751332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  <a:tab pos="3756025" algn="l"/>
                <a:tab pos="434721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*ngFor</a:t>
            </a:r>
            <a:r>
              <a:rPr sz="2600" spc="-25" dirty="0">
                <a:latin typeface="Courier New"/>
                <a:cs typeface="Courier New"/>
              </a:rPr>
              <a:t>=“le</a:t>
            </a:r>
            <a:r>
              <a:rPr sz="2600" spc="-20" dirty="0">
                <a:latin typeface="Courier New"/>
                <a:cs typeface="Courier New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</a:t>
            </a:r>
            <a:r>
              <a:rPr sz="2600" spc="-20" dirty="0">
                <a:latin typeface="Courier New"/>
                <a:cs typeface="Courier New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o</a:t>
            </a:r>
            <a:r>
              <a:rPr sz="2600" spc="-20" dirty="0">
                <a:latin typeface="Courier New"/>
                <a:cs typeface="Courier New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Persons”&gt;…&lt;/div&gt;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*ngI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600" spc="-25" dirty="0">
                <a:latin typeface="Courier New"/>
                <a:cs typeface="Courier New"/>
              </a:rPr>
              <a:t>=“showDiv”&gt;…&lt;/div&gt;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827928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499263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5499265"/>
            <a:ext cx="63315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[ngClass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="setClasses()"&gt;…&lt;/div&gt;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616983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6169840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[ngStyle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="setStyles()"&gt;…&lt;/div&gt;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Ongewijzig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opzichte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Dus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steeds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dubbele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accolades: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Samenvatting…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8843010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Databinding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rnieuwd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nieuwe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notat</a:t>
            </a:r>
            <a:r>
              <a:rPr sz="1950" spc="-4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DOM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binding,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21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altijd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bijbehorende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View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452120" indent="-340995">
              <a:lnSpc>
                <a:spcPct val="1492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concepte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omen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ereen,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uitwerking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totaa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ergelijking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5" dirty="0"/>
              <a:t>Altijd</a:t>
            </a:r>
            <a:r>
              <a:rPr spc="10" dirty="0"/>
              <a:t>: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samenwerkin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'angular2/core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Of: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3391" y="6985257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09">
                <a:moveTo>
                  <a:pt x="0" y="0"/>
                </a:moveTo>
                <a:lnTo>
                  <a:pt x="141350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44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lus: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583" y="5610209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37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/>
              <a:t>implements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OnInit</a:t>
            </a:r>
            <a:endParaRPr lang="en-US" b="1" dirty="0">
              <a:solidFill>
                <a:srgbClr val="C00000"/>
              </a:solidFill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400" y="435864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000" y="6176878"/>
            <a:ext cx="487553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nfo: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io/docs/ts/latest/guide/displaying-data.html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1755</Words>
  <Application>Microsoft Macintosh PowerPoint</Application>
  <PresentationFormat>Custom</PresentationFormat>
  <Paragraphs>391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Declaratieve syntaxis</vt:lpstr>
      <vt:lpstr>1. Simple data binding syntaxis</vt:lpstr>
      <vt:lpstr>Altijd: samenwerking met component/class</vt:lpstr>
      <vt:lpstr>Of: properties via constructor</vt:lpstr>
      <vt:lpstr>Binden via een lus: *ngFor</vt:lpstr>
      <vt:lpstr>Use OnInit Lifecyclehook</vt:lpstr>
      <vt:lpstr>PowerPoint Presentation</vt:lpstr>
      <vt:lpstr>PowerPoint Presentation</vt:lpstr>
      <vt:lpstr>Checkpoint</vt:lpstr>
      <vt:lpstr>Model maken (als in: MVC)</vt:lpstr>
      <vt:lpstr>Model gebruiken</vt:lpstr>
      <vt:lpstr>Voorwaardelijk tonen met *ngIf</vt:lpstr>
      <vt:lpstr>Externe templates</vt:lpstr>
      <vt:lpstr>Checkpoint</vt:lpstr>
      <vt:lpstr>PowerPoint Presentation</vt:lpstr>
      <vt:lpstr>Event binding syntaxis</vt:lpstr>
      <vt:lpstr>DOM-events</vt:lpstr>
      <vt:lpstr>Voorbeeld event binding</vt:lpstr>
      <vt:lpstr>Event binding met $event</vt:lpstr>
      <vt:lpstr>Checkpoint</vt:lpstr>
      <vt:lpstr>Binding met local template variable</vt:lpstr>
      <vt:lpstr>Putting it all together…</vt:lpstr>
      <vt:lpstr>PowerPoint Presentation</vt:lpstr>
      <vt:lpstr>Checkpoint Event binding </vt:lpstr>
      <vt:lpstr>PowerPoint Presentation</vt:lpstr>
      <vt:lpstr>Attribute binding syntaxis</vt:lpstr>
      <vt:lpstr>Voorbeeld attribute binding</vt:lpstr>
      <vt:lpstr>Bijvoorbeeld…</vt:lpstr>
      <vt:lpstr>PowerPoint Presentation</vt:lpstr>
      <vt:lpstr>Meer binding-opties</vt:lpstr>
      <vt:lpstr>Checkpoint Attribute &amp; property binding </vt:lpstr>
      <vt:lpstr>PowerPoint Presentation</vt:lpstr>
      <vt:lpstr>Two way binding syntaxis</vt:lpstr>
      <vt:lpstr>[(ngModel)] gebruiken</vt:lpstr>
      <vt:lpstr>FormsModule importeren voor [(ngModel)] </vt:lpstr>
      <vt:lpstr>Binding cheat sheet</vt:lpstr>
      <vt:lpstr>Ingebouwde directives</vt:lpstr>
      <vt:lpstr>Samenvatting…</vt:lpstr>
      <vt:lpstr>Checkpoint two way databinding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24</cp:revision>
  <dcterms:created xsi:type="dcterms:W3CDTF">2019-02-17T16:57:44Z</dcterms:created>
  <dcterms:modified xsi:type="dcterms:W3CDTF">2019-02-24T11:49:26Z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