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16" r:id="rId2"/>
    <p:sldId id="306" r:id="rId3"/>
    <p:sldId id="259" r:id="rId4"/>
    <p:sldId id="386" r:id="rId5"/>
    <p:sldId id="389" r:id="rId6"/>
    <p:sldId id="390" r:id="rId7"/>
    <p:sldId id="387" r:id="rId8"/>
    <p:sldId id="308" r:id="rId9"/>
    <p:sldId id="381" r:id="rId10"/>
    <p:sldId id="330" r:id="rId11"/>
    <p:sldId id="362" r:id="rId12"/>
    <p:sldId id="333" r:id="rId13"/>
    <p:sldId id="383" r:id="rId14"/>
    <p:sldId id="384" r:id="rId15"/>
    <p:sldId id="385" r:id="rId16"/>
    <p:sldId id="344" r:id="rId17"/>
    <p:sldId id="365" r:id="rId18"/>
    <p:sldId id="408" r:id="rId19"/>
    <p:sldId id="398" r:id="rId20"/>
    <p:sldId id="405" r:id="rId21"/>
    <p:sldId id="400" r:id="rId22"/>
    <p:sldId id="401" r:id="rId23"/>
    <p:sldId id="406" r:id="rId24"/>
    <p:sldId id="407" r:id="rId25"/>
    <p:sldId id="402" r:id="rId26"/>
    <p:sldId id="393" r:id="rId27"/>
    <p:sldId id="395" r:id="rId28"/>
    <p:sldId id="394" r:id="rId29"/>
    <p:sldId id="396" r:id="rId3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54" autoAdjust="0"/>
    <p:restoredTop sz="83962" autoAdjust="0"/>
  </p:normalViewPr>
  <p:slideViewPr>
    <p:cSldViewPr snapToGrid="0">
      <p:cViewPr varScale="1">
        <p:scale>
          <a:sx n="130" d="100"/>
          <a:sy n="130" d="100"/>
        </p:scale>
        <p:origin x="124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8C585-BF4F-4A51-B926-B9EBAB7722D4}" type="datetimeFigureOut">
              <a:rPr lang="nl-NL" smtClean="0"/>
              <a:t>02-03-18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059BC-4998-4873-8F2D-C8268E612536}" type="slidenum">
              <a:rPr lang="nl-NL" smtClean="0"/>
              <a:t>‹#›</a:t>
            </a:fld>
            <a:endParaRPr lang="nl-NL"/>
          </a:p>
        </p:txBody>
      </p:sp>
    </p:spTree>
    <p:extLst>
      <p:ext uri="{BB962C8B-B14F-4D97-AF65-F5344CB8AC3E}">
        <p14:creationId xmlns:p14="http://schemas.microsoft.com/office/powerpoint/2010/main" val="287061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auth0.com/blog/angular-2-ngmodule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https://angular2-intro.firebaseapp.com/#/29</a:t>
            </a:r>
          </a:p>
          <a:p>
            <a:r>
              <a:rPr lang="nl-NL" dirty="0" smtClean="0"/>
              <a:t>http://angularjs.blogspot.nl/2015/08/angular-1-and-angular-2-coexistence.html</a:t>
            </a:r>
          </a:p>
          <a:p>
            <a:r>
              <a:rPr lang="nl-NL" dirty="0" smtClean="0"/>
              <a:t>http://larseidnes.com/2014/11/05/angularjs-the-bad-parts/</a:t>
            </a:r>
          </a:p>
          <a:p>
            <a:endParaRPr lang="nl-NL" dirty="0" smtClean="0"/>
          </a:p>
          <a:p>
            <a:r>
              <a:rPr lang="nl-NL" dirty="0" err="1" smtClean="0"/>
              <a:t>Example</a:t>
            </a:r>
            <a:r>
              <a:rPr lang="nl-NL" dirty="0" smtClean="0"/>
              <a:t> GITHUB </a:t>
            </a:r>
            <a:r>
              <a:rPr lang="nl-NL" dirty="0" smtClean="0">
                <a:sym typeface="Wingdings" panose="05000000000000000000" pitchFamily="2" charset="2"/>
              </a:rPr>
              <a:t> https://github.com/r-park/book-angular2-firebase</a:t>
            </a:r>
          </a:p>
          <a:p>
            <a:endParaRPr lang="nl-NL" dirty="0" smtClean="0">
              <a:sym typeface="Wingdings" panose="05000000000000000000" pitchFamily="2" charset="2"/>
            </a:endParaRPr>
          </a:p>
          <a:p>
            <a:r>
              <a:rPr lang="nl-NL" dirty="0" smtClean="0"/>
              <a:t>http://tryangular2.github.io/#/section-9/page-37</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a:t>
            </a:fld>
            <a:endParaRPr lang="nl-NL"/>
          </a:p>
        </p:txBody>
      </p:sp>
    </p:spTree>
    <p:extLst>
      <p:ext uri="{BB962C8B-B14F-4D97-AF65-F5344CB8AC3E}">
        <p14:creationId xmlns:p14="http://schemas.microsoft.com/office/powerpoint/2010/main" val="187553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11</a:t>
            </a:fld>
            <a:endParaRPr lang="nl-NL"/>
          </a:p>
        </p:txBody>
      </p:sp>
    </p:spTree>
    <p:extLst>
      <p:ext uri="{BB962C8B-B14F-4D97-AF65-F5344CB8AC3E}">
        <p14:creationId xmlns:p14="http://schemas.microsoft.com/office/powerpoint/2010/main" val="3527901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NL" dirty="0" err="1" smtClean="0"/>
              <a:t>AppModule</a:t>
            </a:r>
            <a:r>
              <a:rPr lang="nl-NL" baseline="0" dirty="0" smtClean="0"/>
              <a:t> is the </a:t>
            </a:r>
            <a:r>
              <a:rPr lang="nl-NL" baseline="0" dirty="0" err="1" smtClean="0"/>
              <a:t>main</a:t>
            </a:r>
            <a:r>
              <a:rPr lang="nl-NL" baseline="0" dirty="0" smtClean="0"/>
              <a:t> entrypoint of </a:t>
            </a:r>
            <a:r>
              <a:rPr lang="nl-NL" baseline="0" dirty="0" err="1" smtClean="0"/>
              <a:t>your</a:t>
            </a:r>
            <a:r>
              <a:rPr lang="nl-NL" baseline="0" dirty="0" smtClean="0"/>
              <a:t> </a:t>
            </a:r>
            <a:r>
              <a:rPr lang="nl-NL" baseline="0" dirty="0" err="1" smtClean="0"/>
              <a:t>application</a:t>
            </a:r>
            <a:r>
              <a:rPr lang="nl-NL" baseline="0" dirty="0" smtClean="0"/>
              <a:t> = root module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baseline="0" dirty="0" smtClean="0"/>
              <a:t>@</a:t>
            </a:r>
            <a:r>
              <a:rPr lang="nl-NL" baseline="0" dirty="0" err="1" smtClean="0"/>
              <a:t>NgModule</a:t>
            </a:r>
            <a:r>
              <a:rPr lang="nl-NL" baseline="0" dirty="0" smtClean="0"/>
              <a:t>: </a:t>
            </a:r>
            <a:r>
              <a:rPr lang="en-US" sz="1200" b="0" i="0" u="none" strike="noStrike" kern="1200" dirty="0" smtClean="0">
                <a:solidFill>
                  <a:schemeClr val="tx1"/>
                </a:solidFill>
                <a:effectLst/>
                <a:latin typeface="+mn-lt"/>
                <a:ea typeface="+mn-ea"/>
                <a:cs typeface="+mn-cs"/>
                <a:hlinkClick r:id="rId3" tooltip="Published: September 15, 2016"/>
              </a:rPr>
              <a:t>Use @</a:t>
            </a:r>
            <a:r>
              <a:rPr lang="en-US" sz="1200" b="0" i="0" u="none" strike="noStrike" kern="1200" dirty="0" err="1" smtClean="0">
                <a:solidFill>
                  <a:schemeClr val="tx1"/>
                </a:solidFill>
                <a:effectLst/>
                <a:latin typeface="+mn-lt"/>
                <a:ea typeface="+mn-ea"/>
                <a:cs typeface="+mn-cs"/>
                <a:hlinkClick r:id="rId3" tooltip="Published: September 15, 2016"/>
              </a:rPr>
              <a:t>NgModule</a:t>
            </a:r>
            <a:r>
              <a:rPr lang="en-US" sz="1200" b="0" i="0" u="none" strike="noStrike" kern="1200" dirty="0" smtClean="0">
                <a:solidFill>
                  <a:schemeClr val="tx1"/>
                </a:solidFill>
                <a:effectLst/>
                <a:latin typeface="+mn-lt"/>
                <a:ea typeface="+mn-ea"/>
                <a:cs typeface="+mn-cs"/>
                <a:hlinkClick r:id="rId3" tooltip="Published: September 15, 2016"/>
              </a:rPr>
              <a:t> to Manage Dependencies in your Angular 2 Apps</a:t>
            </a: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Since we declared the </a:t>
            </a:r>
            <a:r>
              <a:rPr lang="en-US" dirty="0" err="1" smtClean="0"/>
              <a:t>BookListComponent</a:t>
            </a:r>
            <a:r>
              <a:rPr lang="en-US" dirty="0" smtClean="0"/>
              <a:t> </a:t>
            </a:r>
            <a:r>
              <a:rPr lang="en-US" sz="1200" b="0" i="0" kern="1200" dirty="0" smtClean="0">
                <a:solidFill>
                  <a:schemeClr val="tx1"/>
                </a:solidFill>
                <a:effectLst/>
                <a:latin typeface="+mn-lt"/>
                <a:ea typeface="+mn-ea"/>
                <a:cs typeface="+mn-cs"/>
              </a:rPr>
              <a:t>in our root module, we can now use this </a:t>
            </a:r>
            <a:r>
              <a:rPr lang="en-US" dirty="0" err="1" smtClean="0"/>
              <a:t>BookListComponent</a:t>
            </a:r>
            <a:r>
              <a:rPr lang="en-US" sz="1200" b="0" i="0" kern="1200" dirty="0" smtClean="0">
                <a:solidFill>
                  <a:schemeClr val="tx1"/>
                </a:solidFill>
                <a:effectLst/>
                <a:latin typeface="+mn-lt"/>
                <a:ea typeface="+mn-ea"/>
                <a:cs typeface="+mn-cs"/>
              </a:rPr>
              <a:t> anywhere in our application </a:t>
            </a:r>
            <a:r>
              <a:rPr lang="en-US" sz="1200" b="1" i="1" kern="1200" dirty="0" smtClean="0">
                <a:solidFill>
                  <a:schemeClr val="tx1"/>
                </a:solidFill>
                <a:effectLst/>
                <a:latin typeface="+mn-lt"/>
                <a:ea typeface="+mn-ea"/>
                <a:cs typeface="+mn-cs"/>
              </a:rPr>
              <a:t>without</a:t>
            </a:r>
            <a:r>
              <a:rPr lang="en-US" sz="1200" b="0" i="0" kern="1200" dirty="0" smtClean="0">
                <a:solidFill>
                  <a:schemeClr val="tx1"/>
                </a:solidFill>
                <a:effectLst/>
                <a:latin typeface="+mn-lt"/>
                <a:ea typeface="+mn-ea"/>
                <a:cs typeface="+mn-cs"/>
              </a:rPr>
              <a:t> needing to declare or import it again. In essence, the </a:t>
            </a:r>
            <a:r>
              <a:rPr lang="en-US" dirty="0" smtClean="0"/>
              <a:t>@</a:t>
            </a:r>
            <a:r>
              <a:rPr lang="en-US" dirty="0" err="1" smtClean="0"/>
              <a:t>NgModule</a:t>
            </a:r>
            <a:r>
              <a:rPr lang="en-US" sz="1200" b="0" i="0" kern="1200" dirty="0" smtClean="0">
                <a:solidFill>
                  <a:schemeClr val="tx1"/>
                </a:solidFill>
                <a:effectLst/>
                <a:latin typeface="+mn-lt"/>
                <a:ea typeface="+mn-ea"/>
                <a:cs typeface="+mn-cs"/>
              </a:rPr>
              <a:t> handles dependency injection for us, so any component we declare will have the inherent knowledge of our other dependencies. We are not limited to declaring only components here, we could additionally write a directive or service, and declare use it the exact same way.</a:t>
            </a:r>
          </a:p>
          <a:p>
            <a:pPr marL="171450" indent="-171450">
              <a:buFontTx/>
              <a:buChar char="-"/>
            </a:pPr>
            <a:endParaRPr lang="nl-NL" baseline="0" dirty="0" smtClean="0"/>
          </a:p>
          <a:p>
            <a:pPr marL="171450" indent="-171450">
              <a:buFontTx/>
              <a:buChar char="-"/>
            </a:pPr>
            <a:endParaRPr lang="nl-NL" baseline="0" dirty="0" smtClean="0"/>
          </a:p>
          <a:p>
            <a:pPr marL="171450" indent="-171450">
              <a:buFontTx/>
              <a:buChar char="-"/>
            </a:pPr>
            <a:r>
              <a:rPr lang="nl-NL" b="1" baseline="0" dirty="0" err="1" smtClean="0"/>
              <a:t>Imports</a:t>
            </a:r>
            <a:r>
              <a:rPr lang="nl-NL" baseline="0" dirty="0" smtClean="0"/>
              <a:t>: </a:t>
            </a:r>
            <a:r>
              <a:rPr lang="nl-NL" baseline="0" dirty="0" err="1" smtClean="0"/>
              <a:t>for</a:t>
            </a:r>
            <a:r>
              <a:rPr lang="nl-NL" baseline="0" dirty="0" smtClean="0"/>
              <a:t> </a:t>
            </a:r>
            <a:r>
              <a:rPr lang="nl-NL" baseline="0" dirty="0" err="1" smtClean="0"/>
              <a:t>importing</a:t>
            </a:r>
            <a:r>
              <a:rPr lang="nl-NL" baseline="0" dirty="0" smtClean="0"/>
              <a:t> </a:t>
            </a:r>
            <a:r>
              <a:rPr lang="nl-NL" baseline="0" dirty="0" err="1" smtClean="0"/>
              <a:t>build</a:t>
            </a:r>
            <a:r>
              <a:rPr lang="nl-NL" baseline="0" dirty="0" smtClean="0"/>
              <a:t>-in </a:t>
            </a:r>
            <a:r>
              <a:rPr lang="nl-NL" b="1" baseline="0" dirty="0" smtClean="0"/>
              <a:t>modules</a:t>
            </a:r>
            <a:r>
              <a:rPr lang="nl-NL" baseline="0" dirty="0" smtClean="0"/>
              <a:t> </a:t>
            </a:r>
            <a:r>
              <a:rPr lang="nl-NL" baseline="0" dirty="0" err="1" smtClean="0"/>
              <a:t>example</a:t>
            </a:r>
            <a:r>
              <a:rPr lang="nl-NL" baseline="0" dirty="0" smtClean="0"/>
              <a:t> </a:t>
            </a:r>
            <a:r>
              <a:rPr lang="nl-NL" baseline="0" dirty="0" err="1" smtClean="0"/>
              <a:t>BrowserModule</a:t>
            </a:r>
            <a:r>
              <a:rPr lang="nl-NL" baseline="0" dirty="0" smtClean="0"/>
              <a:t> </a:t>
            </a:r>
            <a:r>
              <a:rPr lang="nl-NL" baseline="0" dirty="0" err="1" smtClean="0"/>
              <a:t>for</a:t>
            </a:r>
            <a:r>
              <a:rPr lang="nl-NL" baseline="0" dirty="0" smtClean="0"/>
              <a:t> </a:t>
            </a:r>
            <a:r>
              <a:rPr lang="nl-NL" baseline="0" dirty="0" err="1" smtClean="0"/>
              <a:t>using</a:t>
            </a:r>
            <a:r>
              <a:rPr lang="nl-NL" baseline="0" dirty="0" smtClean="0"/>
              <a:t>: </a:t>
            </a:r>
            <a:r>
              <a:rPr lang="nl-NL" b="1" baseline="0" dirty="0" smtClean="0"/>
              <a:t>*</a:t>
            </a:r>
            <a:r>
              <a:rPr lang="nl-NL" b="1" baseline="0" dirty="0" err="1" smtClean="0"/>
              <a:t>ng-for</a:t>
            </a:r>
            <a:r>
              <a:rPr lang="nl-NL" b="1" baseline="0" dirty="0" smtClean="0"/>
              <a:t> </a:t>
            </a:r>
          </a:p>
          <a:p>
            <a:pPr marL="171450" indent="-171450">
              <a:buFontTx/>
              <a:buChar char="-"/>
            </a:pPr>
            <a:r>
              <a:rPr lang="nl-NL" b="1" baseline="0" dirty="0" err="1" smtClean="0"/>
              <a:t>Declarations</a:t>
            </a:r>
            <a:r>
              <a:rPr lang="nl-NL" baseline="0" dirty="0" smtClean="0"/>
              <a:t>: </a:t>
            </a:r>
            <a:r>
              <a:rPr lang="nl-NL" baseline="0" dirty="0" err="1" smtClean="0"/>
              <a:t>for</a:t>
            </a:r>
            <a:r>
              <a:rPr lang="nl-NL" baseline="0" dirty="0" smtClean="0"/>
              <a:t> </a:t>
            </a:r>
            <a:r>
              <a:rPr lang="nl-NL" baseline="0" dirty="0" err="1" smtClean="0"/>
              <a:t>injecting</a:t>
            </a:r>
            <a:r>
              <a:rPr lang="nl-NL" baseline="0" dirty="0" smtClean="0"/>
              <a:t> </a:t>
            </a:r>
            <a:r>
              <a:rPr lang="nl-NL" baseline="0" dirty="0" err="1" smtClean="0"/>
              <a:t>your</a:t>
            </a:r>
            <a:r>
              <a:rPr lang="nl-NL" baseline="0" dirty="0" smtClean="0"/>
              <a:t> </a:t>
            </a:r>
            <a:r>
              <a:rPr lang="nl-NL" baseline="0" dirty="0" err="1" smtClean="0"/>
              <a:t>own</a:t>
            </a:r>
            <a:r>
              <a:rPr lang="nl-NL" baseline="0" dirty="0" smtClean="0"/>
              <a:t> </a:t>
            </a:r>
            <a:r>
              <a:rPr lang="nl-NL" b="1" baseline="0" dirty="0" err="1" smtClean="0"/>
              <a:t>components</a:t>
            </a:r>
            <a:endParaRPr lang="nl-NL" b="1" baseline="0" dirty="0" smtClean="0"/>
          </a:p>
          <a:p>
            <a:pPr marL="171450" indent="-171450">
              <a:buFontTx/>
              <a:buChar char="-"/>
            </a:pPr>
            <a:r>
              <a:rPr lang="nl-NL" b="1" baseline="0" dirty="0" smtClean="0"/>
              <a:t>Bootstrap</a:t>
            </a:r>
            <a:r>
              <a:rPr lang="nl-NL" baseline="0" dirty="0" smtClean="0"/>
              <a:t>: </a:t>
            </a:r>
            <a:r>
              <a:rPr lang="nl-NL" baseline="0" dirty="0" err="1" smtClean="0"/>
              <a:t>you</a:t>
            </a:r>
            <a:r>
              <a:rPr lang="nl-NL" baseline="0" dirty="0" smtClean="0"/>
              <a:t> </a:t>
            </a:r>
            <a:r>
              <a:rPr lang="nl-NL" baseline="0" dirty="0" err="1" smtClean="0"/>
              <a:t>need</a:t>
            </a:r>
            <a:r>
              <a:rPr lang="nl-NL" baseline="0" dirty="0" smtClean="0"/>
              <a:t> </a:t>
            </a:r>
            <a:r>
              <a:rPr lang="nl-NL" baseline="0" dirty="0" err="1" smtClean="0"/>
              <a:t>to</a:t>
            </a:r>
            <a:r>
              <a:rPr lang="nl-NL" baseline="0" dirty="0" smtClean="0"/>
              <a:t> bootstrap </a:t>
            </a:r>
            <a:r>
              <a:rPr lang="nl-NL" baseline="0" dirty="0" err="1" smtClean="0"/>
              <a:t>your</a:t>
            </a:r>
            <a:r>
              <a:rPr lang="nl-NL" baseline="0" dirty="0" smtClean="0"/>
              <a:t> </a:t>
            </a:r>
            <a:r>
              <a:rPr lang="nl-NL" baseline="0" dirty="0" err="1" smtClean="0"/>
              <a:t>main</a:t>
            </a:r>
            <a:r>
              <a:rPr lang="nl-NL" baseline="0" dirty="0" smtClean="0"/>
              <a:t> component</a:t>
            </a:r>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12</a:t>
            </a:fld>
            <a:endParaRPr lang="nl-NL"/>
          </a:p>
        </p:txBody>
      </p:sp>
    </p:spTree>
    <p:extLst>
      <p:ext uri="{BB962C8B-B14F-4D97-AF65-F5344CB8AC3E}">
        <p14:creationId xmlns:p14="http://schemas.microsoft.com/office/powerpoint/2010/main" val="2323149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16</a:t>
            </a:fld>
            <a:endParaRPr lang="ru-RU"/>
          </a:p>
        </p:txBody>
      </p:sp>
    </p:spTree>
    <p:extLst>
      <p:ext uri="{BB962C8B-B14F-4D97-AF65-F5344CB8AC3E}">
        <p14:creationId xmlns:p14="http://schemas.microsoft.com/office/powerpoint/2010/main" val="2300581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nl-NL" dirty="0" smtClean="0"/>
              <a:t>1. </a:t>
            </a:r>
            <a:r>
              <a:rPr lang="nl-NL" sz="1200" b="0" i="0" kern="1200" dirty="0" err="1" smtClean="0">
                <a:solidFill>
                  <a:schemeClr val="tx1"/>
                </a:solidFill>
                <a:effectLst/>
                <a:latin typeface="+mn-lt"/>
                <a:ea typeface="+mn-ea"/>
                <a:cs typeface="+mn-cs"/>
              </a:rPr>
              <a:t>To</a:t>
            </a:r>
            <a:r>
              <a:rPr lang="nl-NL" sz="1200" b="0" i="0" kern="1200" dirty="0" smtClean="0">
                <a:solidFill>
                  <a:schemeClr val="tx1"/>
                </a:solidFill>
                <a:effectLst/>
                <a:latin typeface="+mn-lt"/>
                <a:ea typeface="+mn-ea"/>
                <a:cs typeface="+mn-cs"/>
              </a:rPr>
              <a:t> </a:t>
            </a:r>
            <a:r>
              <a:rPr lang="nl-NL" sz="1200" b="0" i="0" kern="1200" dirty="0" err="1" smtClean="0">
                <a:solidFill>
                  <a:schemeClr val="tx1"/>
                </a:solidFill>
                <a:effectLst/>
                <a:latin typeface="+mn-lt"/>
                <a:ea typeface="+mn-ea"/>
                <a:cs typeface="+mn-cs"/>
              </a:rPr>
              <a:t>render</a:t>
            </a:r>
            <a:r>
              <a:rPr lang="nl-NL" sz="1200" b="0" i="0" kern="1200" dirty="0" smtClean="0">
                <a:solidFill>
                  <a:schemeClr val="tx1"/>
                </a:solidFill>
                <a:effectLst/>
                <a:latin typeface="+mn-lt"/>
                <a:ea typeface="+mn-ea"/>
                <a:cs typeface="+mn-cs"/>
              </a:rPr>
              <a:t> a </a:t>
            </a:r>
            <a:r>
              <a:rPr lang="nl-NL" sz="1200" b="0" i="0" kern="1200" dirty="0" err="1" smtClean="0">
                <a:solidFill>
                  <a:schemeClr val="tx1"/>
                </a:solidFill>
                <a:effectLst/>
                <a:latin typeface="+mn-lt"/>
                <a:ea typeface="+mn-ea"/>
                <a:cs typeface="+mn-cs"/>
              </a:rPr>
              <a:t>value</a:t>
            </a:r>
            <a:r>
              <a:rPr lang="nl-NL" sz="1200" b="0" i="0" kern="1200" dirty="0" smtClean="0">
                <a:solidFill>
                  <a:schemeClr val="tx1"/>
                </a:solidFill>
                <a:effectLst/>
                <a:latin typeface="+mn-lt"/>
                <a:ea typeface="+mn-ea"/>
                <a:cs typeface="+mn-cs"/>
              </a:rPr>
              <a:t> in the</a:t>
            </a:r>
            <a:r>
              <a:rPr lang="nl-NL" sz="1200" b="0" i="0" kern="1200" baseline="0" dirty="0" smtClean="0">
                <a:solidFill>
                  <a:schemeClr val="tx1"/>
                </a:solidFill>
                <a:effectLst/>
                <a:latin typeface="+mn-lt"/>
                <a:ea typeface="+mn-ea"/>
                <a:cs typeface="+mn-cs"/>
              </a:rPr>
              <a:t> view </a:t>
            </a:r>
            <a:r>
              <a:rPr lang="nl-NL" sz="1200" b="0" i="0" kern="1200" baseline="0" dirty="0" smtClean="0">
                <a:solidFill>
                  <a:schemeClr val="tx1"/>
                </a:solidFill>
                <a:effectLst/>
                <a:latin typeface="+mn-lt"/>
                <a:ea typeface="+mn-ea"/>
                <a:cs typeface="+mn-cs"/>
                <a:sym typeface="Wingdings" panose="05000000000000000000" pitchFamily="2" charset="2"/>
              </a:rPr>
              <a:t></a:t>
            </a:r>
            <a:r>
              <a:rPr lang="nl-NL" sz="1200" b="0" i="0" kern="1200" baseline="0" dirty="0" smtClean="0">
                <a:solidFill>
                  <a:schemeClr val="tx1"/>
                </a:solidFill>
                <a:effectLst/>
                <a:latin typeface="+mn-lt"/>
                <a:ea typeface="+mn-ea"/>
                <a:cs typeface="+mn-cs"/>
              </a:rPr>
              <a:t> </a:t>
            </a:r>
            <a:r>
              <a:rPr lang="nl-NL" sz="1200" b="0" i="0" kern="1200" baseline="0" dirty="0" err="1" smtClean="0">
                <a:solidFill>
                  <a:schemeClr val="tx1"/>
                </a:solidFill>
                <a:effectLst/>
                <a:latin typeface="+mn-lt"/>
                <a:ea typeface="+mn-ea"/>
                <a:cs typeface="+mn-cs"/>
              </a:rPr>
              <a:t>interpolation</a:t>
            </a:r>
            <a:endParaRPr lang="nl-NL" dirty="0" smtClean="0"/>
          </a:p>
          <a:p>
            <a:r>
              <a:rPr lang="nl-NL" dirty="0" smtClean="0"/>
              <a:t>2. </a:t>
            </a:r>
            <a:r>
              <a:rPr lang="en-US" sz="1200" b="0" i="0" kern="1200" dirty="0" smtClean="0">
                <a:solidFill>
                  <a:schemeClr val="tx1"/>
                </a:solidFill>
                <a:effectLst/>
                <a:latin typeface="+mn-lt"/>
                <a:ea typeface="+mn-ea"/>
                <a:cs typeface="+mn-cs"/>
              </a:rPr>
              <a:t>To resolve and bind a variable to a component-property</a:t>
            </a:r>
          </a:p>
          <a:p>
            <a:r>
              <a:rPr lang="en-US" sz="1200" b="0" i="0" kern="1200" dirty="0" smtClean="0">
                <a:solidFill>
                  <a:schemeClr val="tx1"/>
                </a:solidFill>
                <a:effectLst/>
                <a:latin typeface="+mn-lt"/>
                <a:ea typeface="+mn-ea"/>
                <a:cs typeface="+mn-cs"/>
              </a:rPr>
              <a:t>3. Calls method </a:t>
            </a:r>
            <a:r>
              <a:rPr lang="en-US" dirty="0" err="1" smtClean="0"/>
              <a:t>selectBook</a:t>
            </a:r>
            <a:r>
              <a:rPr lang="en-US" sz="1200" b="0" i="0" kern="1200" dirty="0" smtClean="0">
                <a:solidFill>
                  <a:schemeClr val="tx1"/>
                </a:solidFill>
                <a:effectLst/>
                <a:latin typeface="+mn-lt"/>
                <a:ea typeface="+mn-ea"/>
                <a:cs typeface="+mn-cs"/>
              </a:rPr>
              <a:t> when a click event is triggered on this button element (or its children) and passes in the event object.</a:t>
            </a:r>
          </a:p>
          <a:p>
            <a:r>
              <a:rPr lang="en-US" sz="1200" b="0" i="0" kern="1200" dirty="0" smtClean="0">
                <a:solidFill>
                  <a:schemeClr val="tx1"/>
                </a:solidFill>
                <a:effectLst/>
                <a:latin typeface="+mn-lt"/>
                <a:ea typeface="+mn-ea"/>
                <a:cs typeface="+mn-cs"/>
              </a:rPr>
              <a:t>4. Two way data binding  is used in forms.</a:t>
            </a:r>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17</a:t>
            </a:fld>
            <a:endParaRPr lang="ru-RU"/>
          </a:p>
        </p:txBody>
      </p:sp>
    </p:spTree>
    <p:extLst>
      <p:ext uri="{BB962C8B-B14F-4D97-AF65-F5344CB8AC3E}">
        <p14:creationId xmlns:p14="http://schemas.microsoft.com/office/powerpoint/2010/main" val="2695071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19</a:t>
            </a:fld>
            <a:endParaRPr lang="ru-RU"/>
          </a:p>
        </p:txBody>
      </p:sp>
    </p:spTree>
    <p:extLst>
      <p:ext uri="{BB962C8B-B14F-4D97-AF65-F5344CB8AC3E}">
        <p14:creationId xmlns:p14="http://schemas.microsoft.com/office/powerpoint/2010/main" val="617349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are a Observer = Listener and Subscriber on the data</a:t>
            </a:r>
          </a:p>
          <a:p>
            <a:endParaRPr lang="en-US" dirty="0" smtClean="0"/>
          </a:p>
          <a:p>
            <a:r>
              <a:rPr lang="en-US" dirty="0" smtClean="0"/>
              <a:t>TV is the Observable = Provider of </a:t>
            </a:r>
            <a:r>
              <a:rPr lang="en-US" dirty="0" err="1" smtClean="0"/>
              <a:t>Async</a:t>
            </a:r>
            <a:r>
              <a:rPr lang="en-US" dirty="0" smtClean="0"/>
              <a:t> data </a:t>
            </a:r>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20</a:t>
            </a:fld>
            <a:endParaRPr lang="nl-NL"/>
          </a:p>
        </p:txBody>
      </p:sp>
    </p:spTree>
    <p:extLst>
      <p:ext uri="{BB962C8B-B14F-4D97-AF65-F5344CB8AC3E}">
        <p14:creationId xmlns:p14="http://schemas.microsoft.com/office/powerpoint/2010/main" val="1308357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Lazy: </a:t>
            </a:r>
            <a:r>
              <a:rPr lang="en-US" dirty="0" err="1" smtClean="0"/>
              <a:t>er</a:t>
            </a:r>
            <a:r>
              <a:rPr lang="en-US" dirty="0" smtClean="0"/>
              <a:t> </a:t>
            </a:r>
            <a:r>
              <a:rPr lang="en-US" dirty="0" err="1" smtClean="0"/>
              <a:t>gebeurt</a:t>
            </a:r>
            <a:r>
              <a:rPr lang="en-US" dirty="0" smtClean="0"/>
              <a:t> </a:t>
            </a:r>
            <a:r>
              <a:rPr lang="en-US" dirty="0" err="1" smtClean="0"/>
              <a:t>niks</a:t>
            </a:r>
            <a:r>
              <a:rPr lang="en-US" dirty="0" smtClean="0"/>
              <a:t> met de </a:t>
            </a:r>
            <a:r>
              <a:rPr lang="en-US" dirty="0" err="1" smtClean="0"/>
              <a:t>ontvangen</a:t>
            </a:r>
            <a:r>
              <a:rPr lang="en-US" dirty="0" smtClean="0"/>
              <a:t> stream,</a:t>
            </a:r>
            <a:r>
              <a:rPr lang="en-US" baseline="0" dirty="0" smtClean="0"/>
              <a:t> </a:t>
            </a:r>
            <a:r>
              <a:rPr lang="en-US" baseline="0" dirty="0" err="1" smtClean="0"/>
              <a:t>totdat</a:t>
            </a:r>
            <a:r>
              <a:rPr lang="en-US" baseline="0" dirty="0" smtClean="0"/>
              <a:t> </a:t>
            </a:r>
            <a:r>
              <a:rPr lang="en-US" baseline="0" dirty="0" err="1" smtClean="0"/>
              <a:t>hij</a:t>
            </a:r>
            <a:r>
              <a:rPr lang="en-US" baseline="0" dirty="0" smtClean="0"/>
              <a:t> </a:t>
            </a:r>
            <a:r>
              <a:rPr lang="en-US" baseline="0" dirty="0" err="1" smtClean="0"/>
              <a:t>aangeroepen</a:t>
            </a:r>
            <a:r>
              <a:rPr lang="en-US" baseline="0" dirty="0" smtClean="0"/>
              <a:t> </a:t>
            </a:r>
            <a:r>
              <a:rPr lang="en-US" baseline="0" dirty="0" err="1" smtClean="0"/>
              <a:t>wordt</a:t>
            </a:r>
            <a:endParaRPr lang="en-US" dirty="0" smtClean="0"/>
          </a:p>
          <a:p>
            <a:endParaRPr lang="en-US" dirty="0" smtClean="0"/>
          </a:p>
          <a:p>
            <a:r>
              <a:rPr lang="en-US" dirty="0" smtClean="0"/>
              <a:t>Observable</a:t>
            </a:r>
            <a:r>
              <a:rPr lang="en-US" baseline="0" dirty="0" smtClean="0"/>
              <a:t> is </a:t>
            </a:r>
            <a:r>
              <a:rPr lang="en-US" baseline="0" dirty="0" err="1" smtClean="0"/>
              <a:t>te</a:t>
            </a:r>
            <a:r>
              <a:rPr lang="en-US" baseline="0" dirty="0" smtClean="0"/>
              <a:t> </a:t>
            </a:r>
            <a:r>
              <a:rPr lang="en-US" baseline="0" dirty="0" err="1" smtClean="0"/>
              <a:t>vergelijken</a:t>
            </a:r>
            <a:r>
              <a:rPr lang="en-US" baseline="0" dirty="0" smtClean="0"/>
              <a:t> met </a:t>
            </a:r>
            <a:r>
              <a:rPr lang="en-US" baseline="0" dirty="0" err="1" smtClean="0"/>
              <a:t>een</a:t>
            </a:r>
            <a:r>
              <a:rPr lang="en-US" baseline="0" dirty="0" smtClean="0"/>
              <a:t> </a:t>
            </a:r>
            <a:r>
              <a:rPr lang="en-US" b="1" baseline="0" dirty="0" smtClean="0"/>
              <a:t>array</a:t>
            </a:r>
            <a:r>
              <a:rPr lang="en-US" b="0" baseline="0" dirty="0" smtClean="0"/>
              <a:t>, </a:t>
            </a:r>
            <a:r>
              <a:rPr lang="en-US" baseline="0" dirty="0" smtClean="0"/>
              <a:t>die </a:t>
            </a:r>
            <a:r>
              <a:rPr lang="en-US" baseline="0" dirty="0" err="1" smtClean="0"/>
              <a:t>langzamerhand</a:t>
            </a:r>
            <a:r>
              <a:rPr lang="en-US" baseline="0" dirty="0" smtClean="0"/>
              <a:t> </a:t>
            </a:r>
            <a:r>
              <a:rPr lang="en-US" baseline="0" dirty="0" err="1" smtClean="0"/>
              <a:t>gevuld</a:t>
            </a:r>
            <a:r>
              <a:rPr lang="en-US" baseline="0" dirty="0" smtClean="0"/>
              <a:t> </a:t>
            </a:r>
            <a:r>
              <a:rPr lang="en-US" baseline="0" dirty="0" err="1" smtClean="0"/>
              <a:t>wordt</a:t>
            </a:r>
            <a:r>
              <a:rPr lang="en-US" baseline="0" dirty="0" smtClean="0"/>
              <a:t> met data.</a:t>
            </a:r>
          </a:p>
          <a:p>
            <a:endParaRPr lang="en-US" baseline="0" dirty="0" smtClean="0"/>
          </a:p>
          <a:p>
            <a:r>
              <a:rPr lang="en-US" baseline="0" dirty="0" err="1" smtClean="0"/>
              <a:t>Omdat</a:t>
            </a:r>
            <a:r>
              <a:rPr lang="en-US" baseline="0" dirty="0" smtClean="0"/>
              <a:t> </a:t>
            </a:r>
            <a:r>
              <a:rPr lang="en-US" baseline="0" dirty="0" err="1" smtClean="0"/>
              <a:t>een</a:t>
            </a:r>
            <a:r>
              <a:rPr lang="en-US" baseline="0" dirty="0" smtClean="0"/>
              <a:t> observable </a:t>
            </a:r>
            <a:r>
              <a:rPr lang="en-US" baseline="0" dirty="0" err="1" smtClean="0"/>
              <a:t>zich</a:t>
            </a:r>
            <a:r>
              <a:rPr lang="en-US" baseline="0" dirty="0" smtClean="0"/>
              <a:t> </a:t>
            </a:r>
            <a:r>
              <a:rPr lang="en-US" baseline="0" dirty="0" err="1" smtClean="0"/>
              <a:t>gedraagd</a:t>
            </a:r>
            <a:r>
              <a:rPr lang="en-US" baseline="0" dirty="0" smtClean="0"/>
              <a:t> </a:t>
            </a:r>
            <a:r>
              <a:rPr lang="en-US" baseline="0" dirty="0" err="1" smtClean="0"/>
              <a:t>als</a:t>
            </a:r>
            <a:r>
              <a:rPr lang="en-US" baseline="0" dirty="0" smtClean="0"/>
              <a:t> </a:t>
            </a:r>
            <a:r>
              <a:rPr lang="en-US" baseline="0" dirty="0" err="1" smtClean="0"/>
              <a:t>een</a:t>
            </a:r>
            <a:r>
              <a:rPr lang="en-US" baseline="0" dirty="0" smtClean="0"/>
              <a:t> array, </a:t>
            </a:r>
            <a:r>
              <a:rPr lang="en-US" baseline="0" dirty="0" err="1" smtClean="0"/>
              <a:t>zijn</a:t>
            </a:r>
            <a:r>
              <a:rPr lang="en-US" baseline="0" dirty="0" smtClean="0"/>
              <a:t> </a:t>
            </a:r>
            <a:r>
              <a:rPr lang="en-US" baseline="0" dirty="0" err="1" smtClean="0"/>
              <a:t>allerlei</a:t>
            </a:r>
            <a:r>
              <a:rPr lang="en-US" baseline="0" dirty="0" smtClean="0"/>
              <a:t> array methods </a:t>
            </a:r>
            <a:r>
              <a:rPr lang="en-US" baseline="0" dirty="0" err="1" smtClean="0"/>
              <a:t>beschikbaar</a:t>
            </a:r>
            <a:r>
              <a:rPr lang="en-US" baseline="0" dirty="0" smtClean="0"/>
              <a:t>, </a:t>
            </a:r>
            <a:r>
              <a:rPr lang="en-US" baseline="0" dirty="0" err="1" smtClean="0"/>
              <a:t>zoals</a:t>
            </a:r>
            <a:r>
              <a:rPr lang="en-US" baseline="0" dirty="0" smtClean="0"/>
              <a:t>: map(), filter(), reduce()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21</a:t>
            </a:fld>
            <a:endParaRPr lang="nl-NL"/>
          </a:p>
        </p:txBody>
      </p:sp>
    </p:spTree>
    <p:extLst>
      <p:ext uri="{BB962C8B-B14F-4D97-AF65-F5344CB8AC3E}">
        <p14:creationId xmlns:p14="http://schemas.microsoft.com/office/powerpoint/2010/main" val="1988473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Subscribe</a:t>
            </a:r>
            <a:r>
              <a:rPr lang="en-US" b="1" baseline="0" dirty="0" smtClean="0"/>
              <a:t> always on the incoming data-stream !!!</a:t>
            </a:r>
            <a:endParaRPr lang="en-US" b="1"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24</a:t>
            </a:fld>
            <a:endParaRPr lang="nl-NL"/>
          </a:p>
        </p:txBody>
      </p:sp>
    </p:spTree>
    <p:extLst>
      <p:ext uri="{BB962C8B-B14F-4D97-AF65-F5344CB8AC3E}">
        <p14:creationId xmlns:p14="http://schemas.microsoft.com/office/powerpoint/2010/main" val="761643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t>
            </a:r>
            <a:r>
              <a:rPr lang="en-US" sz="1200" b="1" i="1" kern="1200" dirty="0" smtClean="0">
                <a:solidFill>
                  <a:schemeClr val="tx1"/>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err="1" smtClean="0"/>
              <a:t>AppService</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it into the application that you just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Use @Injectable</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sym typeface="Wingdings" panose="05000000000000000000" pitchFamily="2" charset="2"/>
              </a:rPr>
              <a:t>Use Observable!!!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25</a:t>
            </a:fld>
            <a:endParaRPr lang="nl-NL"/>
          </a:p>
        </p:txBody>
      </p:sp>
    </p:spTree>
    <p:extLst>
      <p:ext uri="{BB962C8B-B14F-4D97-AF65-F5344CB8AC3E}">
        <p14:creationId xmlns:p14="http://schemas.microsoft.com/office/powerpoint/2010/main" val="547972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Subscribe/</a:t>
            </a:r>
            <a:r>
              <a:rPr lang="en-US" dirty="0" err="1" smtClean="0"/>
              <a:t>abonneer</a:t>
            </a:r>
            <a:r>
              <a:rPr lang="en-US" baseline="0" dirty="0" smtClean="0"/>
              <a:t> op de </a:t>
            </a:r>
            <a:r>
              <a:rPr lang="en-US" baseline="0" dirty="0" err="1" smtClean="0"/>
              <a:t>te</a:t>
            </a:r>
            <a:r>
              <a:rPr lang="en-US" baseline="0" dirty="0" smtClean="0"/>
              <a:t> </a:t>
            </a:r>
            <a:r>
              <a:rPr lang="en-US" baseline="0" dirty="0" err="1" smtClean="0"/>
              <a:t>ontvangen</a:t>
            </a:r>
            <a:r>
              <a:rPr lang="en-US" baseline="0" dirty="0" smtClean="0"/>
              <a:t> data !!!</a:t>
            </a:r>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27</a:t>
            </a:fld>
            <a:endParaRPr lang="nl-NL"/>
          </a:p>
        </p:txBody>
      </p:sp>
    </p:spTree>
    <p:extLst>
      <p:ext uri="{BB962C8B-B14F-4D97-AF65-F5344CB8AC3E}">
        <p14:creationId xmlns:p14="http://schemas.microsoft.com/office/powerpoint/2010/main" val="2147110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err="1" smtClean="0"/>
              <a:t>TypeScript</a:t>
            </a:r>
            <a:r>
              <a:rPr lang="nl-NL" b="1" i="1" dirty="0" smtClean="0"/>
              <a:t> en </a:t>
            </a:r>
            <a:r>
              <a:rPr lang="nl-NL" b="1" i="1" dirty="0" err="1" smtClean="0"/>
              <a:t>Angular</a:t>
            </a:r>
            <a:r>
              <a:rPr lang="nl-NL" b="1" i="1" baseline="0" dirty="0" smtClean="0"/>
              <a:t> 2 gaan hand in hand</a:t>
            </a:r>
            <a:r>
              <a:rPr lang="nl-NL" b="1" i="1" dirty="0" smtClean="0"/>
              <a:t>.</a:t>
            </a:r>
            <a:r>
              <a:rPr lang="nl-NL" dirty="0" smtClean="0"/>
              <a:t> </a:t>
            </a:r>
            <a:r>
              <a:rPr lang="nl-NL" b="1" i="1" dirty="0" err="1" smtClean="0"/>
              <a:t>TypeScript</a:t>
            </a:r>
            <a:r>
              <a:rPr lang="nl-NL" b="1" i="1" baseline="0" dirty="0" smtClean="0"/>
              <a:t> is een </a:t>
            </a:r>
            <a:r>
              <a:rPr lang="nl-NL" b="1" i="1" u="sng" baseline="0" dirty="0" err="1" smtClean="0"/>
              <a:t>typed</a:t>
            </a:r>
            <a:r>
              <a:rPr lang="nl-NL" b="1" i="1" u="sng" baseline="0" dirty="0" smtClean="0"/>
              <a:t> </a:t>
            </a:r>
            <a:r>
              <a:rPr lang="nl-NL" b="1" i="1" u="sng" baseline="0" dirty="0" err="1" smtClean="0"/>
              <a:t>superset</a:t>
            </a:r>
            <a:r>
              <a:rPr lang="nl-NL" b="1" i="1" u="sng" baseline="0" dirty="0" smtClean="0"/>
              <a:t> </a:t>
            </a:r>
            <a:r>
              <a:rPr lang="nl-NL" b="1" i="1" baseline="0" dirty="0" smtClean="0"/>
              <a:t>van </a:t>
            </a:r>
            <a:r>
              <a:rPr lang="nl-NL" b="1" i="1" baseline="0" dirty="0" err="1" smtClean="0"/>
              <a:t>JavaScript</a:t>
            </a:r>
            <a:endParaRPr lang="nl-NL" b="1" i="1"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smtClean="0"/>
              <a:t>Component</a:t>
            </a:r>
            <a:r>
              <a:rPr lang="nl-NL" b="1" i="1" baseline="0" dirty="0" smtClean="0"/>
              <a:t> </a:t>
            </a:r>
            <a:r>
              <a:rPr lang="nl-NL" b="1" i="1" baseline="0" dirty="0" err="1" smtClean="0"/>
              <a:t>based</a:t>
            </a:r>
            <a:r>
              <a:rPr lang="nl-NL" b="1" i="1" baseline="0" dirty="0" smtClean="0"/>
              <a:t> </a:t>
            </a:r>
            <a:r>
              <a:rPr lang="nl-NL" b="1" i="1" baseline="0" dirty="0" smtClean="0">
                <a:sym typeface="Wingdings" panose="05000000000000000000" pitchFamily="2" charset="2"/>
              </a:rPr>
              <a:t> I</a:t>
            </a:r>
            <a:r>
              <a:rPr lang="nl-NL" b="1" i="1" baseline="0" dirty="0" smtClean="0"/>
              <a:t>s </a:t>
            </a:r>
            <a:r>
              <a:rPr lang="nl-NL" b="1" i="1" u="sng" baseline="0" dirty="0" smtClean="0"/>
              <a:t>herbruikbare</a:t>
            </a:r>
            <a:r>
              <a:rPr lang="nl-NL" b="1" i="1" baseline="0" dirty="0" smtClean="0"/>
              <a:t> logica die je toevoegt aan je </a:t>
            </a:r>
            <a:r>
              <a:rPr lang="nl-NL" b="1" i="1" baseline="0" dirty="0" err="1" smtClean="0"/>
              <a:t>html-pagina</a:t>
            </a:r>
            <a:r>
              <a:rPr lang="nl-NL" b="1" i="1"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dirty="0" smtClean="0"/>
              <a:t>Performance  beter!</a:t>
            </a:r>
            <a:r>
              <a:rPr lang="nl-NL" b="1" baseline="0" dirty="0" smtClean="0"/>
              <a:t> </a:t>
            </a:r>
            <a:r>
              <a:rPr lang="nl-NL" b="1" baseline="0" dirty="0" smtClean="0">
                <a:sym typeface="Wingdings" panose="05000000000000000000" pitchFamily="2" charset="2"/>
              </a:rPr>
              <a:t></a:t>
            </a:r>
            <a:r>
              <a:rPr lang="nl-NL" b="1" baseline="0" dirty="0" smtClean="0"/>
              <a:t> </a:t>
            </a:r>
            <a:r>
              <a:rPr lang="nl-NL" b="1" i="1" baseline="0" dirty="0" smtClean="0"/>
              <a:t>Betere/</a:t>
            </a:r>
            <a:r>
              <a:rPr lang="nl-NL" b="1" i="1" baseline="0" dirty="0" err="1" smtClean="0"/>
              <a:t>efficientere</a:t>
            </a:r>
            <a:r>
              <a:rPr lang="nl-NL" b="1" i="1" baseline="0" dirty="0" smtClean="0"/>
              <a:t> structuur</a:t>
            </a:r>
            <a:r>
              <a:rPr lang="nl-NL" b="0" i="0" baseline="0" dirty="0" smtClean="0"/>
              <a:t>: </a:t>
            </a:r>
            <a:r>
              <a:rPr lang="nl-NL" b="0" i="0" baseline="0" dirty="0" err="1" smtClean="0"/>
              <a:t>Angular</a:t>
            </a:r>
            <a:r>
              <a:rPr lang="nl-NL" b="0" i="0" baseline="0" dirty="0" smtClean="0"/>
              <a:t> 2 </a:t>
            </a:r>
            <a:r>
              <a:rPr lang="nl-NL" b="0" i="0" baseline="0" dirty="0" err="1" smtClean="0"/>
              <a:t>Apps</a:t>
            </a:r>
            <a:r>
              <a:rPr lang="nl-NL" b="0" i="0" baseline="0" dirty="0" smtClean="0"/>
              <a:t> zijn opgebouwd volgens een boomstructuur.</a:t>
            </a:r>
            <a:endParaRPr lang="nl-NL" b="0" baseline="0" dirty="0" smtClean="0"/>
          </a:p>
          <a:p>
            <a:pPr marL="228600" indent="-228600">
              <a:buAutoNum type="arabicPeriod" startAt="4"/>
            </a:pPr>
            <a:r>
              <a:rPr lang="nl-NL" b="1" dirty="0" smtClean="0"/>
              <a:t>Geen $Scope </a:t>
            </a:r>
            <a:r>
              <a:rPr lang="nl-NL" b="1" dirty="0" smtClean="0">
                <a:sym typeface="Wingdings" panose="05000000000000000000" pitchFamily="2" charset="2"/>
              </a:rPr>
              <a:t></a:t>
            </a:r>
            <a:r>
              <a:rPr lang="nl-NL" b="1" baseline="0" dirty="0" smtClean="0"/>
              <a:t> Geen gezamenlijk gebruik van de Scope. </a:t>
            </a:r>
            <a:r>
              <a:rPr lang="nl-NL" b="0" i="0" baseline="0" dirty="0" smtClean="0"/>
              <a:t>C</a:t>
            </a:r>
            <a:r>
              <a:rPr lang="nl-NL" baseline="0" dirty="0" smtClean="0"/>
              <a:t>omponenten zijn </a:t>
            </a:r>
            <a:r>
              <a:rPr lang="nl-NL" u="sng" baseline="0" dirty="0" smtClean="0"/>
              <a:t>niet</a:t>
            </a:r>
            <a:r>
              <a:rPr lang="nl-NL" baseline="0" dirty="0" smtClean="0"/>
              <a:t> meer gekoppeld aan elkaar middels $Scope.</a:t>
            </a:r>
            <a:endParaRPr lang="nl-NL" b="1" dirty="0" smtClean="0"/>
          </a:p>
          <a:p>
            <a:pPr marL="228600" indent="-228600">
              <a:buAutoNum type="arabicPeriod" startAt="6"/>
            </a:pPr>
            <a:r>
              <a:rPr lang="nl-NL" b="1" dirty="0" smtClean="0"/>
              <a:t>DI</a:t>
            </a:r>
            <a:r>
              <a:rPr lang="nl-NL" dirty="0" smtClean="0"/>
              <a:t> – Wordt gebruik gemaakt</a:t>
            </a:r>
            <a:r>
              <a:rPr lang="nl-NL" baseline="0" dirty="0" smtClean="0"/>
              <a:t> van</a:t>
            </a:r>
            <a:r>
              <a:rPr lang="nl-NL" dirty="0" smtClean="0"/>
              <a:t> interfaces (niet van concrete implementaties)</a:t>
            </a:r>
          </a:p>
          <a:p>
            <a:pPr marL="228600" indent="-228600">
              <a:buAutoNum type="arabicPeriod" startAt="6"/>
            </a:pPr>
            <a:r>
              <a:rPr lang="nl-NL" b="1" dirty="0" smtClean="0"/>
              <a:t>IDE</a:t>
            </a:r>
            <a:r>
              <a:rPr lang="nl-NL" dirty="0" smtClean="0"/>
              <a:t> </a:t>
            </a:r>
            <a:r>
              <a:rPr lang="nl-NL" dirty="0" smtClean="0">
                <a:sym typeface="Wingdings" panose="05000000000000000000" pitchFamily="2" charset="2"/>
              </a:rPr>
              <a:t> </a:t>
            </a:r>
            <a:r>
              <a:rPr lang="nl-NL" b="1" u="sng" dirty="0" err="1" smtClean="0">
                <a:sym typeface="Wingdings" panose="05000000000000000000" pitchFamily="2" charset="2"/>
              </a:rPr>
              <a:t>refactoring</a:t>
            </a:r>
            <a:r>
              <a:rPr lang="nl-NL" dirty="0" smtClean="0">
                <a:sym typeface="Wingdings" panose="05000000000000000000" pitchFamily="2" charset="2"/>
              </a:rPr>
              <a:t> +</a:t>
            </a:r>
            <a:r>
              <a:rPr lang="nl-NL" baseline="0" dirty="0" smtClean="0">
                <a:sym typeface="Wingdings" panose="05000000000000000000" pitchFamily="2" charset="2"/>
              </a:rPr>
              <a:t> </a:t>
            </a:r>
            <a:r>
              <a:rPr lang="nl-NL" baseline="0" dirty="0" err="1" smtClean="0">
                <a:sym typeface="Wingdings" panose="05000000000000000000" pitchFamily="2" charset="2"/>
              </a:rPr>
              <a:t>autocompletion</a:t>
            </a:r>
            <a:r>
              <a:rPr lang="nl-NL" baseline="0" dirty="0" smtClean="0">
                <a:sym typeface="Wingdings" panose="05000000000000000000" pitchFamily="2" charset="2"/>
              </a:rPr>
              <a:t> + type error op compilatie en </a:t>
            </a:r>
            <a:r>
              <a:rPr lang="nl-NL" baseline="0" dirty="0" err="1" smtClean="0">
                <a:sym typeface="Wingdings" panose="05000000000000000000" pitchFamily="2" charset="2"/>
              </a:rPr>
              <a:t>runtime</a:t>
            </a:r>
            <a:r>
              <a:rPr lang="nl-NL" baseline="0" dirty="0" smtClean="0">
                <a:sym typeface="Wingdings" panose="05000000000000000000" pitchFamily="2" charset="2"/>
              </a:rPr>
              <a:t> </a:t>
            </a:r>
            <a:r>
              <a:rPr lang="nl-NL" baseline="0" dirty="0" err="1" smtClean="0">
                <a:sym typeface="Wingdings" panose="05000000000000000000" pitchFamily="2" charset="2"/>
              </a:rPr>
              <a:t>nivo</a:t>
            </a:r>
            <a:endParaRPr lang="nl-NL" dirty="0" smtClean="0"/>
          </a:p>
          <a:p>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http://www.technofattie.com/2014/03/21/five-guidelines-for-avoiding-scope-soup-in-angular.html</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http://busypeoples.github.io/post/thinking-in-components-angular-js/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 Gezamenlijk gebruik van $scope door meerdere controllers </a:t>
            </a:r>
            <a:r>
              <a:rPr lang="nl-NL" dirty="0" smtClean="0">
                <a:sym typeface="Wingdings" panose="05000000000000000000" pitchFamily="2" charset="2"/>
              </a:rPr>
              <a:t> controller</a:t>
            </a:r>
            <a:r>
              <a:rPr lang="nl-NL" baseline="0" dirty="0" smtClean="0">
                <a:sym typeface="Wingdings" panose="05000000000000000000" pitchFamily="2" charset="2"/>
              </a:rPr>
              <a:t> kunnen niet afzonderlijk getest worden.</a:t>
            </a:r>
            <a:endParaRPr lang="nl-NL" dirty="0" smtClean="0"/>
          </a:p>
          <a:p>
            <a:pPr marL="0" indent="0">
              <a:buNone/>
            </a:pPr>
            <a:r>
              <a:rPr lang="nl-NL" b="1" dirty="0" smtClean="0"/>
              <a:t>Problemen met scope in controller:</a:t>
            </a:r>
          </a:p>
          <a:p>
            <a:pPr>
              <a:buFontTx/>
              <a:buChar char="-"/>
            </a:pPr>
            <a:r>
              <a:rPr lang="nl-NL" dirty="0" smtClean="0"/>
              <a:t>Niet makkelijk te testen</a:t>
            </a:r>
          </a:p>
          <a:p>
            <a:pPr>
              <a:buFontTx/>
              <a:buChar char="-"/>
            </a:pPr>
            <a:r>
              <a:rPr lang="nl-NL" dirty="0" smtClean="0"/>
              <a:t>Controller is gekoppeld aan $scope</a:t>
            </a:r>
          </a:p>
          <a:p>
            <a:pPr>
              <a:buFontTx/>
              <a:buChar char="-"/>
            </a:pPr>
            <a:r>
              <a:rPr lang="nl-NL" dirty="0" smtClean="0"/>
              <a:t>Controller niet herbruikbaar</a:t>
            </a:r>
          </a:p>
          <a:p>
            <a:pPr>
              <a:buFontTx/>
              <a:buChar char="-"/>
            </a:pPr>
            <a:r>
              <a:rPr lang="nl-NL" dirty="0" smtClean="0"/>
              <a:t>Controller moeilijk te onderhouden</a:t>
            </a:r>
          </a:p>
          <a:p>
            <a:pPr>
              <a:buFontTx/>
              <a:buChar char="-"/>
            </a:pPr>
            <a:r>
              <a:rPr lang="nl-NL" dirty="0" smtClean="0"/>
              <a:t>Gezamenlijk gebruik van $scope door meerdere controllers </a:t>
            </a:r>
          </a:p>
          <a:p>
            <a:pPr>
              <a:buFontTx/>
              <a:buNone/>
            </a:pPr>
            <a:r>
              <a:rPr lang="nl-NL" dirty="0" smtClean="0"/>
              <a:t>-</a:t>
            </a:r>
            <a:r>
              <a:rPr lang="nl-NL" baseline="0" dirty="0" smtClean="0"/>
              <a:t> Scope kan je niet migreren</a:t>
            </a:r>
            <a:endParaRPr lang="nl-NL" dirty="0" smtClean="0"/>
          </a:p>
          <a:p>
            <a:pPr>
              <a:buFontTx/>
              <a:buChar char="-"/>
            </a:pPr>
            <a:endParaRPr lang="nl-NL" dirty="0" smtClean="0"/>
          </a:p>
          <a:p>
            <a:endParaRPr lang="nl-NL" dirty="0" smtClean="0"/>
          </a:p>
          <a:p>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a:t>
            </a:fld>
            <a:endParaRPr lang="nl-NL"/>
          </a:p>
        </p:txBody>
      </p:sp>
    </p:spTree>
    <p:extLst>
      <p:ext uri="{BB962C8B-B14F-4D97-AF65-F5344CB8AC3E}">
        <p14:creationId xmlns:p14="http://schemas.microsoft.com/office/powerpoint/2010/main" val="1197258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smtClean="0"/>
              <a:t>Alternatief voor $Scope  = DI !!!</a:t>
            </a:r>
            <a:endParaRPr lang="nl-NL"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28</a:t>
            </a:fld>
            <a:endParaRPr lang="nl-NL"/>
          </a:p>
        </p:txBody>
      </p:sp>
    </p:spTree>
    <p:extLst>
      <p:ext uri="{BB962C8B-B14F-4D97-AF65-F5344CB8AC3E}">
        <p14:creationId xmlns:p14="http://schemas.microsoft.com/office/powerpoint/2010/main" val="131180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29</a:t>
            </a:fld>
            <a:endParaRPr lang="nl-NL"/>
          </a:p>
        </p:txBody>
      </p:sp>
    </p:spTree>
    <p:extLst>
      <p:ext uri="{BB962C8B-B14F-4D97-AF65-F5344CB8AC3E}">
        <p14:creationId xmlns:p14="http://schemas.microsoft.com/office/powerpoint/2010/main" val="820915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smtClean="0"/>
              <a:t>Waarom</a:t>
            </a:r>
            <a:r>
              <a:rPr lang="en-US" dirty="0" smtClean="0"/>
              <a:t> </a:t>
            </a:r>
            <a:r>
              <a:rPr lang="en-US" dirty="0" err="1" smtClean="0"/>
              <a:t>TypeScript</a:t>
            </a:r>
            <a:r>
              <a:rPr lang="en-US" dirty="0" smtClean="0"/>
              <a:t>?</a:t>
            </a:r>
          </a:p>
          <a:p>
            <a:r>
              <a:rPr lang="en-US" dirty="0" err="1" smtClean="0"/>
              <a:t>TypeScript</a:t>
            </a:r>
            <a:r>
              <a:rPr lang="en-US" dirty="0" smtClean="0"/>
              <a:t> is superset of ES6 </a:t>
            </a:r>
            <a:r>
              <a:rPr lang="en-US" dirty="0" err="1" smtClean="0"/>
              <a:t>en</a:t>
            </a:r>
            <a:r>
              <a:rPr lang="en-US" dirty="0" smtClean="0"/>
              <a:t> ES5.</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ES = Standaard specificatie van </a:t>
            </a:r>
            <a:r>
              <a:rPr lang="nl-NL" dirty="0" err="1" smtClean="0"/>
              <a:t>JavaScript</a:t>
            </a:r>
            <a:endParaRPr lang="nl-NL" dirty="0" smtClean="0"/>
          </a:p>
          <a:p>
            <a:r>
              <a:rPr lang="en-US" dirty="0" smtClean="0"/>
              <a:t>ES6 = de </a:t>
            </a:r>
            <a:r>
              <a:rPr lang="en-US" dirty="0" err="1" smtClean="0"/>
              <a:t>nieuwste</a:t>
            </a:r>
            <a:r>
              <a:rPr lang="en-US" dirty="0" smtClean="0"/>
              <a:t> </a:t>
            </a:r>
            <a:r>
              <a:rPr lang="en-US" dirty="0" err="1" smtClean="0"/>
              <a:t>specificatie</a:t>
            </a:r>
            <a:r>
              <a:rPr lang="en-US" dirty="0" smtClean="0"/>
              <a:t> van </a:t>
            </a:r>
            <a:r>
              <a:rPr lang="en-US" dirty="0" err="1" smtClean="0"/>
              <a:t>Javascript</a:t>
            </a:r>
            <a:r>
              <a:rPr lang="en-US" dirty="0" smtClean="0"/>
              <a:t>, maar </a:t>
            </a:r>
            <a:r>
              <a:rPr lang="en-US" dirty="0" err="1" smtClean="0"/>
              <a:t>wordt</a:t>
            </a:r>
            <a:r>
              <a:rPr lang="en-US" dirty="0" smtClean="0"/>
              <a:t> nog </a:t>
            </a:r>
            <a:r>
              <a:rPr lang="en-US" dirty="0" err="1" smtClean="0"/>
              <a:t>niet</a:t>
            </a:r>
            <a:r>
              <a:rPr lang="en-US" dirty="0" smtClean="0"/>
              <a:t> </a:t>
            </a:r>
            <a:r>
              <a:rPr lang="en-US" dirty="0" err="1" smtClean="0"/>
              <a:t>ondersteund</a:t>
            </a:r>
            <a:r>
              <a:rPr lang="en-US" dirty="0" smtClean="0"/>
              <a:t> in </a:t>
            </a:r>
            <a:r>
              <a:rPr lang="en-US" dirty="0" err="1" smtClean="0"/>
              <a:t>alle</a:t>
            </a:r>
            <a:r>
              <a:rPr lang="en-US" baseline="0" dirty="0" smtClean="0"/>
              <a:t> </a:t>
            </a:r>
            <a:r>
              <a:rPr lang="en-US" dirty="0" smtClean="0"/>
              <a:t>browsers.</a:t>
            </a:r>
          </a:p>
          <a:p>
            <a:r>
              <a:rPr lang="en-US" dirty="0" smtClean="0"/>
              <a:t>ES5 is</a:t>
            </a:r>
            <a:r>
              <a:rPr lang="en-US" baseline="0" dirty="0" smtClean="0"/>
              <a:t> de </a:t>
            </a:r>
            <a:r>
              <a:rPr lang="en-US" baseline="0" dirty="0" err="1" smtClean="0"/>
              <a:t>huidige</a:t>
            </a:r>
            <a:r>
              <a:rPr lang="en-US" baseline="0" dirty="0" smtClean="0"/>
              <a:t> </a:t>
            </a:r>
            <a:r>
              <a:rPr lang="en-US" baseline="0" dirty="0" err="1" smtClean="0"/>
              <a:t>standaard</a:t>
            </a:r>
            <a:r>
              <a:rPr lang="en-US" baseline="0" dirty="0" smtClean="0"/>
              <a:t> </a:t>
            </a:r>
            <a:r>
              <a:rPr lang="en-US" baseline="0" dirty="0" err="1" smtClean="0"/>
              <a:t>voor</a:t>
            </a:r>
            <a:r>
              <a:rPr lang="en-US" baseline="0" dirty="0" smtClean="0"/>
              <a:t> </a:t>
            </a:r>
            <a:r>
              <a:rPr lang="en-US" baseline="0" dirty="0" err="1" smtClean="0"/>
              <a:t>javascript</a:t>
            </a:r>
            <a:r>
              <a:rPr lang="en-US" baseline="0" dirty="0" smtClean="0"/>
              <a:t> </a:t>
            </a:r>
            <a:r>
              <a:rPr lang="en-US" baseline="0" dirty="0" err="1" smtClean="0"/>
              <a:t>en</a:t>
            </a:r>
            <a:r>
              <a:rPr lang="en-US" baseline="0" dirty="0" smtClean="0"/>
              <a:t> </a:t>
            </a:r>
            <a:r>
              <a:rPr lang="en-US" baseline="0" dirty="0" err="1" smtClean="0"/>
              <a:t>wordt</a:t>
            </a:r>
            <a:r>
              <a:rPr lang="en-US" baseline="0" dirty="0" smtClean="0"/>
              <a:t> </a:t>
            </a:r>
            <a:r>
              <a:rPr lang="en-US" baseline="0" dirty="0" err="1" smtClean="0"/>
              <a:t>ondersteund</a:t>
            </a:r>
            <a:r>
              <a:rPr lang="en-US" baseline="0" dirty="0" smtClean="0"/>
              <a:t> in de browsers</a:t>
            </a:r>
            <a:r>
              <a:rPr lang="en-US" dirty="0" smtClean="0"/>
              <a:t>.</a:t>
            </a:r>
          </a:p>
          <a:p>
            <a:r>
              <a:rPr lang="en-US" b="1" dirty="0" err="1" smtClean="0"/>
              <a:t>TypeScript</a:t>
            </a:r>
            <a:r>
              <a:rPr lang="en-US" b="1" dirty="0" smtClean="0"/>
              <a:t> </a:t>
            </a:r>
            <a:r>
              <a:rPr lang="en-US" dirty="0" err="1" smtClean="0"/>
              <a:t>wordt</a:t>
            </a:r>
            <a:r>
              <a:rPr lang="en-US" dirty="0" smtClean="0"/>
              <a:t> </a:t>
            </a:r>
            <a:r>
              <a:rPr lang="en-US" dirty="0" err="1" smtClean="0"/>
              <a:t>vertaald</a:t>
            </a:r>
            <a:r>
              <a:rPr lang="en-US" dirty="0" smtClean="0"/>
              <a:t> </a:t>
            </a:r>
            <a:r>
              <a:rPr lang="en-US" dirty="0" err="1" smtClean="0"/>
              <a:t>naar</a:t>
            </a:r>
            <a:r>
              <a:rPr lang="en-US" dirty="0" smtClean="0"/>
              <a:t> </a:t>
            </a:r>
            <a:r>
              <a:rPr lang="en-US" b="1" dirty="0" smtClean="0"/>
              <a:t>ES5</a:t>
            </a:r>
            <a:r>
              <a:rPr lang="en-US" dirty="0" smtClean="0"/>
              <a:t>  (</a:t>
            </a:r>
            <a:r>
              <a:rPr lang="en-US" dirty="0" err="1" smtClean="0"/>
              <a:t>Middels</a:t>
            </a:r>
            <a:r>
              <a:rPr lang="en-US" dirty="0" smtClean="0"/>
              <a:t> </a:t>
            </a:r>
            <a:r>
              <a:rPr lang="en-US" dirty="0" err="1" smtClean="0"/>
              <a:t>een</a:t>
            </a:r>
            <a:r>
              <a:rPr lang="en-US" dirty="0" smtClean="0"/>
              <a:t> </a:t>
            </a:r>
            <a:r>
              <a:rPr lang="en-US" b="1" dirty="0" err="1" smtClean="0"/>
              <a:t>Transpiler</a:t>
            </a:r>
            <a:r>
              <a:rPr lang="en-US" dirty="0" smtClean="0"/>
              <a:t>)</a:t>
            </a:r>
            <a:r>
              <a:rPr lang="en-US" b="1" dirty="0" smtClean="0"/>
              <a:t>.</a:t>
            </a:r>
          </a:p>
          <a:p>
            <a:endParaRPr lang="en-US" b="1" dirty="0" smtClean="0"/>
          </a:p>
          <a:p>
            <a:r>
              <a:rPr lang="en-US" b="1" dirty="0" smtClean="0"/>
              <a:t>-----------------</a:t>
            </a:r>
          </a:p>
          <a:p>
            <a:endParaRPr lang="en-US" b="1" dirty="0" smtClean="0"/>
          </a:p>
          <a:p>
            <a:r>
              <a:rPr lang="nl-NL" dirty="0" err="1" smtClean="0"/>
              <a:t>TypeScript</a:t>
            </a:r>
            <a:r>
              <a:rPr lang="nl-NL" dirty="0" smtClean="0"/>
              <a:t> is van Microsoft.</a:t>
            </a:r>
          </a:p>
          <a:p>
            <a:r>
              <a:rPr lang="nl-NL" dirty="0" smtClean="0"/>
              <a:t>Javascript is geschreven conform ES5</a:t>
            </a:r>
          </a:p>
          <a:p>
            <a:endParaRPr lang="en-US"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a:t>
            </a:fld>
            <a:endParaRPr lang="nl-NL"/>
          </a:p>
        </p:txBody>
      </p:sp>
    </p:spTree>
    <p:extLst>
      <p:ext uri="{BB962C8B-B14F-4D97-AF65-F5344CB8AC3E}">
        <p14:creationId xmlns:p14="http://schemas.microsoft.com/office/powerpoint/2010/main" val="3931634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Example</a:t>
            </a:r>
            <a:r>
              <a:rPr lang="nl-NL" dirty="0" smtClean="0"/>
              <a:t> of a </a:t>
            </a:r>
            <a:r>
              <a:rPr lang="nl-NL" b="1" dirty="0" err="1" smtClean="0"/>
              <a:t>TypeScript</a:t>
            </a:r>
            <a:r>
              <a:rPr lang="nl-NL" dirty="0" smtClean="0"/>
              <a:t> class</a:t>
            </a:r>
            <a:r>
              <a:rPr lang="nl-NL" baseline="0" dirty="0" smtClean="0"/>
              <a:t> </a:t>
            </a:r>
            <a:r>
              <a:rPr lang="nl-NL" dirty="0" smtClean="0"/>
              <a:t>!!!</a:t>
            </a:r>
          </a:p>
          <a:p>
            <a:endParaRPr lang="nl-NL" dirty="0" smtClean="0"/>
          </a:p>
          <a:p>
            <a:r>
              <a:rPr lang="nl-NL" dirty="0" err="1" smtClean="0"/>
              <a:t>This</a:t>
            </a:r>
            <a:r>
              <a:rPr lang="nl-NL" dirty="0" smtClean="0"/>
              <a:t> </a:t>
            </a:r>
            <a:r>
              <a:rPr lang="nl-NL" baseline="0" dirty="0" err="1" smtClean="0"/>
              <a:t>refers</a:t>
            </a:r>
            <a:r>
              <a:rPr lang="nl-NL" baseline="0" dirty="0" smtClean="0"/>
              <a:t> </a:t>
            </a:r>
            <a:r>
              <a:rPr lang="nl-NL" baseline="0" dirty="0" err="1" smtClean="0"/>
              <a:t>to</a:t>
            </a:r>
            <a:r>
              <a:rPr lang="nl-NL" baseline="0" dirty="0" smtClean="0"/>
              <a:t> the class.</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a:t>
            </a:fld>
            <a:endParaRPr lang="nl-NL"/>
          </a:p>
        </p:txBody>
      </p:sp>
    </p:spTree>
    <p:extLst>
      <p:ext uri="{BB962C8B-B14F-4D97-AF65-F5344CB8AC3E}">
        <p14:creationId xmlns:p14="http://schemas.microsoft.com/office/powerpoint/2010/main" val="1728904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dirty="0" err="1" smtClean="0"/>
              <a:t>Angular</a:t>
            </a:r>
            <a:r>
              <a:rPr lang="nl-NL" b="1" baseline="0" dirty="0" smtClean="0"/>
              <a:t> is</a:t>
            </a:r>
            <a:r>
              <a:rPr lang="nl-NL" b="1" dirty="0" smtClean="0"/>
              <a:t> a tree of </a:t>
            </a:r>
            <a:r>
              <a:rPr lang="nl-NL" b="1" dirty="0" err="1" smtClean="0"/>
              <a:t>components</a:t>
            </a:r>
            <a:r>
              <a:rPr lang="nl-NL" b="1" dirty="0" smtClean="0"/>
              <a:t>,</a:t>
            </a:r>
            <a:r>
              <a:rPr lang="nl-NL" b="1" baseline="0" dirty="0" smtClean="0"/>
              <a:t> </a:t>
            </a:r>
            <a:r>
              <a:rPr lang="nl-NL" b="1" baseline="0" dirty="0" err="1" smtClean="0"/>
              <a:t>because</a:t>
            </a:r>
            <a:r>
              <a:rPr lang="nl-NL" b="1" baseline="0" dirty="0" smtClean="0"/>
              <a:t> </a:t>
            </a:r>
            <a:r>
              <a:rPr lang="nl-NL" b="1" baseline="0" dirty="0" err="1" smtClean="0"/>
              <a:t>it</a:t>
            </a:r>
            <a:r>
              <a:rPr lang="nl-NL" b="1" baseline="0" dirty="0" smtClean="0"/>
              <a:t> has </a:t>
            </a:r>
            <a:r>
              <a:rPr lang="nl-NL" b="1" baseline="0" dirty="0" err="1" smtClean="0"/>
              <a:t>the</a:t>
            </a:r>
            <a:r>
              <a:rPr lang="nl-NL" b="1" baseline="0" dirty="0" smtClean="0"/>
              <a:t> </a:t>
            </a:r>
            <a:r>
              <a:rPr lang="nl-NL" b="1" baseline="0" dirty="0" err="1" smtClean="0"/>
              <a:t>same</a:t>
            </a:r>
            <a:r>
              <a:rPr lang="nl-NL" b="1" baseline="0" dirty="0" smtClean="0"/>
              <a:t> </a:t>
            </a:r>
            <a:r>
              <a:rPr lang="nl-NL" b="1" baseline="0" dirty="0" err="1" smtClean="0"/>
              <a:t>structure</a:t>
            </a:r>
            <a:r>
              <a:rPr lang="nl-NL" b="1" baseline="0" dirty="0" smtClean="0"/>
              <a:t> as </a:t>
            </a:r>
            <a:r>
              <a:rPr lang="nl-NL" b="1" baseline="0" dirty="0" err="1" smtClean="0"/>
              <a:t>your</a:t>
            </a:r>
            <a:r>
              <a:rPr lang="nl-NL" b="1" baseline="0" dirty="0" smtClean="0"/>
              <a:t> html-</a:t>
            </a:r>
            <a:r>
              <a:rPr lang="nl-NL" b="1" baseline="0" dirty="0" err="1" smtClean="0"/>
              <a:t>structure</a:t>
            </a:r>
            <a:r>
              <a:rPr lang="nl-NL"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Index.html</a:t>
            </a:r>
            <a:r>
              <a:rPr lang="nl-NL" b="1" baseline="0" dirty="0" smtClean="0"/>
              <a:t> is </a:t>
            </a:r>
            <a:r>
              <a:rPr lang="nl-NL" b="1" baseline="0" dirty="0" err="1" smtClean="0"/>
              <a:t>the</a:t>
            </a:r>
            <a:r>
              <a:rPr lang="nl-NL" b="1" baseline="0" dirty="0" smtClean="0"/>
              <a:t> </a:t>
            </a:r>
            <a:r>
              <a:rPr lang="nl-NL" b="1" baseline="0" dirty="0" err="1" smtClean="0"/>
              <a:t>parent</a:t>
            </a:r>
            <a:r>
              <a:rPr lang="nl-NL" b="1" baseline="0" dirty="0" smtClean="0"/>
              <a:t> template of </a:t>
            </a:r>
            <a:r>
              <a:rPr lang="nl-NL" b="1" baseline="0" dirty="0" err="1" smtClean="0"/>
              <a:t>AppComponent</a:t>
            </a:r>
            <a:r>
              <a:rPr lang="nl-NL" b="1" baseline="0" dirty="0" smtClean="0"/>
              <a:t> ect…</a:t>
            </a:r>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AppComponent</a:t>
            </a:r>
            <a:r>
              <a:rPr lang="nl-NL" b="1" baseline="0" dirty="0" smtClean="0"/>
              <a:t> is </a:t>
            </a:r>
            <a:r>
              <a:rPr lang="nl-NL" b="1" baseline="0" dirty="0" err="1" smtClean="0"/>
              <a:t>the</a:t>
            </a:r>
            <a:r>
              <a:rPr lang="nl-NL" b="1" baseline="0" dirty="0" smtClean="0"/>
              <a:t> </a:t>
            </a:r>
            <a:r>
              <a:rPr lang="nl-NL" b="1" baseline="0" dirty="0" err="1" smtClean="0"/>
              <a:t>parent</a:t>
            </a:r>
            <a:r>
              <a:rPr lang="nl-NL" b="1" baseline="0" dirty="0" smtClean="0"/>
              <a:t> of </a:t>
            </a:r>
            <a:r>
              <a:rPr lang="nl-NL" b="1" baseline="0" dirty="0" err="1" smtClean="0"/>
              <a:t>BookComponent</a:t>
            </a:r>
            <a:r>
              <a:rPr lang="nl-NL" b="1" baseline="0" dirty="0" smtClean="0"/>
              <a:t> </a:t>
            </a:r>
            <a:r>
              <a:rPr lang="nl-NL" b="1" baseline="0" dirty="0" err="1" smtClean="0"/>
              <a:t>and</a:t>
            </a:r>
            <a:r>
              <a:rPr lang="nl-NL" b="1" baseline="0" dirty="0" smtClean="0"/>
              <a:t> </a:t>
            </a:r>
            <a:r>
              <a:rPr lang="mr-IN" b="1" baseline="0" dirty="0" smtClean="0"/>
              <a:t>…</a:t>
            </a:r>
            <a:endParaRPr lang="nl-NL" b="1" baseline="0"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5</a:t>
            </a:fld>
            <a:endParaRPr lang="nl-NL"/>
          </a:p>
        </p:txBody>
      </p:sp>
    </p:spTree>
    <p:extLst>
      <p:ext uri="{BB962C8B-B14F-4D97-AF65-F5344CB8AC3E}">
        <p14:creationId xmlns:p14="http://schemas.microsoft.com/office/powerpoint/2010/main" val="195719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7</a:t>
            </a:fld>
            <a:endParaRPr lang="nl-NL"/>
          </a:p>
        </p:txBody>
      </p:sp>
    </p:spTree>
    <p:extLst>
      <p:ext uri="{BB962C8B-B14F-4D97-AF65-F5344CB8AC3E}">
        <p14:creationId xmlns:p14="http://schemas.microsoft.com/office/powerpoint/2010/main" val="668230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u="sng" dirty="0" smtClean="0">
                <a:solidFill>
                  <a:schemeClr val="accent2"/>
                </a:solidFill>
              </a:rPr>
              <a:t>Structuur</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solidFill>
                  <a:schemeClr val="accent2"/>
                </a:solidFill>
              </a:rPr>
              <a:t>This</a:t>
            </a:r>
            <a:r>
              <a:rPr lang="nl-NL" dirty="0" smtClean="0">
                <a:solidFill>
                  <a:schemeClr val="accent2"/>
                </a:solidFill>
              </a:rPr>
              <a:t> class is </a:t>
            </a:r>
            <a:r>
              <a:rPr lang="nl-NL" dirty="0" err="1" smtClean="0">
                <a:solidFill>
                  <a:schemeClr val="accent2"/>
                </a:solidFill>
              </a:rPr>
              <a:t>written</a:t>
            </a:r>
            <a:r>
              <a:rPr lang="nl-NL" dirty="0" smtClean="0">
                <a:solidFill>
                  <a:schemeClr val="accent2"/>
                </a:solidFill>
              </a:rPr>
              <a:t> in </a:t>
            </a:r>
            <a:r>
              <a:rPr lang="nl-NL" b="1" dirty="0" smtClean="0">
                <a:solidFill>
                  <a:schemeClr val="accent2"/>
                </a:solidFill>
              </a:rPr>
              <a:t>Typescript!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u="sng" dirty="0" smtClean="0">
                <a:solidFill>
                  <a:schemeClr val="accent2"/>
                </a:solidFill>
              </a:rPr>
              <a:t>How </a:t>
            </a:r>
            <a:r>
              <a:rPr lang="nl-NL" u="sng" dirty="0" err="1" smtClean="0">
                <a:solidFill>
                  <a:schemeClr val="accent2"/>
                </a:solidFill>
              </a:rPr>
              <a:t>to</a:t>
            </a:r>
            <a:r>
              <a:rPr lang="nl-NL" u="sng" baseline="0" dirty="0" smtClean="0">
                <a:solidFill>
                  <a:schemeClr val="accent2"/>
                </a:solidFill>
              </a:rPr>
              <a:t> </a:t>
            </a:r>
            <a:r>
              <a:rPr lang="nl-NL" u="sng" baseline="0" dirty="0" err="1" smtClean="0">
                <a:solidFill>
                  <a:schemeClr val="accent2"/>
                </a:solidFill>
              </a:rPr>
              <a:t>convert</a:t>
            </a:r>
            <a:r>
              <a:rPr lang="nl-NL" u="sng" baseline="0" dirty="0" smtClean="0">
                <a:solidFill>
                  <a:schemeClr val="accent2"/>
                </a:solidFill>
              </a:rPr>
              <a:t> </a:t>
            </a:r>
            <a:r>
              <a:rPr lang="nl-NL" u="sng" baseline="0" dirty="0" err="1" smtClean="0">
                <a:solidFill>
                  <a:schemeClr val="accent2"/>
                </a:solidFill>
              </a:rPr>
              <a:t>this</a:t>
            </a:r>
            <a:r>
              <a:rPr lang="nl-NL" u="sng" baseline="0" dirty="0" smtClean="0">
                <a:solidFill>
                  <a:schemeClr val="accent2"/>
                </a:solidFill>
              </a:rPr>
              <a:t> </a:t>
            </a:r>
            <a:r>
              <a:rPr lang="nl-NL" b="1" u="sng" dirty="0" smtClean="0">
                <a:solidFill>
                  <a:schemeClr val="accent2"/>
                </a:solidFill>
              </a:rPr>
              <a:t>class</a:t>
            </a:r>
            <a:r>
              <a:rPr lang="nl-NL" u="sng" dirty="0" smtClean="0">
                <a:solidFill>
                  <a:schemeClr val="accent2"/>
                </a:solidFill>
              </a:rPr>
              <a:t> in a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dirty="0" smtClean="0">
                <a:solidFill>
                  <a:schemeClr val="accent2"/>
                </a:solidFill>
              </a:rPr>
              <a:t> import </a:t>
            </a:r>
            <a:r>
              <a:rPr lang="nl-NL" dirty="0" err="1" smtClean="0">
                <a:solidFill>
                  <a:schemeClr val="accent2"/>
                </a:solidFill>
              </a:rPr>
              <a:t>the</a:t>
            </a:r>
            <a:r>
              <a:rPr lang="nl-NL" dirty="0" smtClean="0">
                <a:solidFill>
                  <a:schemeClr val="accent2"/>
                </a:solidFill>
              </a:rPr>
              <a:t> Typescript </a:t>
            </a:r>
            <a:r>
              <a:rPr lang="nl-NL" dirty="0" err="1" smtClean="0">
                <a:solidFill>
                  <a:schemeClr val="accent2"/>
                </a:solidFill>
              </a:rPr>
              <a:t>libraries</a:t>
            </a:r>
            <a:r>
              <a:rPr lang="nl-NL" dirty="0" smtClean="0">
                <a:solidFill>
                  <a:schemeClr val="accent2"/>
                </a:solidFill>
              </a:rPr>
              <a:t> </a:t>
            </a:r>
            <a:r>
              <a:rPr lang="nl-NL" dirty="0" err="1" smtClean="0">
                <a:solidFill>
                  <a:schemeClr val="accent2"/>
                </a:solidFill>
              </a:rPr>
              <a:t>from</a:t>
            </a:r>
            <a:r>
              <a:rPr lang="nl-NL" dirty="0" smtClean="0">
                <a:solidFill>
                  <a:schemeClr val="accent2"/>
                </a:solidFill>
              </a:rPr>
              <a:t> </a:t>
            </a:r>
            <a:r>
              <a:rPr lang="nl-NL" dirty="0" err="1" smtClean="0">
                <a:solidFill>
                  <a:schemeClr val="accent2"/>
                </a:solidFill>
              </a:rPr>
              <a:t>Angular</a:t>
            </a:r>
            <a:r>
              <a:rPr lang="nl-NL" dirty="0" smtClean="0">
                <a:solidFill>
                  <a:schemeClr val="accent2"/>
                </a:solidFill>
              </a:rPr>
              <a:t> ---&gt; a Component is </a:t>
            </a:r>
            <a:r>
              <a:rPr lang="nl-NL" dirty="0" err="1" smtClean="0">
                <a:solidFill>
                  <a:schemeClr val="accent2"/>
                </a:solidFill>
              </a:rPr>
              <a:t>imported</a:t>
            </a:r>
            <a:r>
              <a:rPr lang="nl-NL" dirty="0" smtClean="0">
                <a:solidFill>
                  <a:schemeClr val="accent2"/>
                </a:solidFill>
              </a:rPr>
              <a:t> </a:t>
            </a:r>
            <a:r>
              <a:rPr lang="nl-NL" dirty="0" err="1" smtClean="0">
                <a:solidFill>
                  <a:schemeClr val="accent2"/>
                </a:solidFill>
              </a:rPr>
              <a:t>here</a:t>
            </a: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baseline="0" dirty="0" smtClean="0">
                <a:solidFill>
                  <a:schemeClr val="accent2"/>
                </a:solidFill>
              </a:rPr>
              <a:t> </a:t>
            </a:r>
            <a:r>
              <a:rPr lang="nl-NL" baseline="0" dirty="0" err="1" smtClean="0">
                <a:solidFill>
                  <a:schemeClr val="accent2"/>
                </a:solidFill>
              </a:rPr>
              <a:t>can</a:t>
            </a:r>
            <a:r>
              <a:rPr lang="nl-NL" baseline="0" dirty="0" smtClean="0">
                <a:solidFill>
                  <a:schemeClr val="accent2"/>
                </a:solidFill>
              </a:rPr>
              <a:t> </a:t>
            </a:r>
            <a:r>
              <a:rPr lang="nl-NL" baseline="0" dirty="0" err="1" smtClean="0">
                <a:solidFill>
                  <a:schemeClr val="accent2"/>
                </a:solidFill>
              </a:rPr>
              <a:t>now</a:t>
            </a:r>
            <a:r>
              <a:rPr lang="nl-NL" baseline="0" dirty="0" smtClean="0">
                <a:solidFill>
                  <a:schemeClr val="accent2"/>
                </a:solidFill>
              </a:rPr>
              <a:t> </a:t>
            </a:r>
            <a:r>
              <a:rPr lang="nl-NL" baseline="0" dirty="0" err="1" smtClean="0">
                <a:solidFill>
                  <a:schemeClr val="accent2"/>
                </a:solidFill>
              </a:rPr>
              <a:t>convert</a:t>
            </a:r>
            <a:r>
              <a:rPr lang="nl-NL" baseline="0" dirty="0" smtClean="0">
                <a:solidFill>
                  <a:schemeClr val="accent2"/>
                </a:solidFill>
              </a:rPr>
              <a:t> </a:t>
            </a:r>
            <a:r>
              <a:rPr lang="nl-NL" baseline="0" dirty="0" err="1" smtClean="0">
                <a:solidFill>
                  <a:schemeClr val="accent2"/>
                </a:solidFill>
              </a:rPr>
              <a:t>the</a:t>
            </a:r>
            <a:r>
              <a:rPr lang="nl-NL" baseline="0" dirty="0" smtClean="0">
                <a:solidFill>
                  <a:schemeClr val="accent2"/>
                </a:solidFill>
              </a:rPr>
              <a:t> </a:t>
            </a:r>
            <a:r>
              <a:rPr lang="nl-NL" b="1" u="sng" dirty="0" smtClean="0">
                <a:solidFill>
                  <a:schemeClr val="accent2"/>
                </a:solidFill>
              </a:rPr>
              <a:t>class </a:t>
            </a:r>
            <a:r>
              <a:rPr lang="nl-NL" baseline="0" dirty="0" smtClean="0">
                <a:solidFill>
                  <a:schemeClr val="accent2"/>
                </a:solidFill>
              </a:rPr>
              <a:t>in a Component </a:t>
            </a:r>
            <a:r>
              <a:rPr lang="nl-NL" baseline="0" dirty="0" err="1" smtClean="0">
                <a:solidFill>
                  <a:schemeClr val="accent2"/>
                </a:solidFill>
              </a:rPr>
              <a:t>with</a:t>
            </a:r>
            <a:r>
              <a:rPr lang="nl-NL" baseline="0" dirty="0" smtClean="0">
                <a:solidFill>
                  <a:schemeClr val="accent2"/>
                </a:solidFill>
              </a:rPr>
              <a:t> </a:t>
            </a:r>
            <a:r>
              <a:rPr lang="nl-NL" baseline="0" dirty="0" err="1" smtClean="0">
                <a:solidFill>
                  <a:schemeClr val="accent2"/>
                </a:solidFill>
              </a:rPr>
              <a:t>the</a:t>
            </a:r>
            <a:r>
              <a:rPr lang="nl-NL" dirty="0" smtClean="0">
                <a:solidFill>
                  <a:schemeClr val="accent2"/>
                </a:solidFill>
              </a:rPr>
              <a:t> @Component </a:t>
            </a:r>
            <a:r>
              <a:rPr lang="nl-NL" dirty="0" err="1" smtClean="0">
                <a:solidFill>
                  <a:schemeClr val="accent2"/>
                </a:solidFill>
              </a:rPr>
              <a:t>annotation</a:t>
            </a:r>
            <a:endParaRPr lang="nl-NL" dirty="0" smtClean="0">
              <a:solidFill>
                <a:schemeClr val="accent2"/>
              </a:solidFill>
            </a:endParaRPr>
          </a:p>
          <a:p>
            <a:pPr marL="0" marR="0" lvl="0" indent="0">
              <a:lnSpc>
                <a:spcPts val="2100"/>
              </a:lnSpc>
              <a:spcBef>
                <a:spcPts val="0"/>
              </a:spcBef>
              <a:spcAft>
                <a:spcPts val="1200"/>
              </a:spcAft>
              <a:buSzPts val="1000"/>
              <a:buFont typeface="Symbol"/>
              <a:buNone/>
              <a:tabLst>
                <a:tab pos="457200" algn="l"/>
              </a:tabLst>
            </a:pPr>
            <a:r>
              <a:rPr lang="nl-NL" dirty="0" smtClean="0">
                <a:solidFill>
                  <a:schemeClr val="accent2"/>
                </a:solidFill>
              </a:rPr>
              <a:t>- </a:t>
            </a:r>
            <a:r>
              <a:rPr lang="en-US" sz="1100" b="1" dirty="0" err="1" smtClean="0">
                <a:solidFill>
                  <a:srgbClr val="5C707A"/>
                </a:solidFill>
                <a:effectLst/>
                <a:latin typeface="Monaco"/>
                <a:ea typeface="ＭＳ 明朝"/>
                <a:cs typeface="Courier"/>
              </a:rPr>
              <a:t>templateUrl</a:t>
            </a:r>
            <a:r>
              <a:rPr lang="en-US" dirty="0" smtClean="0">
                <a:solidFill>
                  <a:srgbClr val="1A2326"/>
                </a:solidFill>
                <a:effectLst/>
                <a:latin typeface="Helvetica Neue Light"/>
                <a:ea typeface="ＭＳ 明朝"/>
                <a:cs typeface="Times New Roman"/>
              </a:rPr>
              <a:t> - the address of this component's template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smtClean="0">
                <a:solidFill>
                  <a:schemeClr val="accent2"/>
                </a:solidFill>
              </a:rPr>
              <a:t>How does </a:t>
            </a:r>
            <a:r>
              <a:rPr lang="nl-NL" sz="1400" b="1" u="sng" baseline="0" dirty="0" err="1" smtClean="0">
                <a:solidFill>
                  <a:schemeClr val="accent2"/>
                </a:solidFill>
              </a:rPr>
              <a:t>this</a:t>
            </a:r>
            <a:r>
              <a:rPr lang="nl-NL" sz="1400" b="1" u="sng" baseline="0" dirty="0" smtClean="0">
                <a:solidFill>
                  <a:schemeClr val="accent2"/>
                </a:solidFill>
              </a:rPr>
              <a:t> </a:t>
            </a:r>
            <a:r>
              <a:rPr lang="nl-NL" sz="1400" b="1" u="sng" baseline="0" dirty="0" err="1" smtClean="0">
                <a:solidFill>
                  <a:schemeClr val="accent2"/>
                </a:solidFill>
              </a:rPr>
              <a:t>work</a:t>
            </a:r>
            <a:r>
              <a:rPr lang="nl-NL" sz="1400" b="1" u="sng" baseline="0" dirty="0" smtClean="0">
                <a:solidFill>
                  <a:schemeClr val="accent2"/>
                </a:solidFill>
              </a:rPr>
              <a:t> in action</a:t>
            </a: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err="1" smtClean="0">
                <a:solidFill>
                  <a:schemeClr val="accent2"/>
                </a:solidFill>
              </a:rPr>
              <a:t>With</a:t>
            </a:r>
            <a:r>
              <a:rPr lang="nl-NL" sz="1400" b="1" u="sng" baseline="0" dirty="0" smtClean="0">
                <a:solidFill>
                  <a:schemeClr val="accent2"/>
                </a:solidFill>
              </a:rPr>
              <a:t> </a:t>
            </a:r>
            <a:r>
              <a:rPr lang="nl-NL" sz="1400" b="1" u="sng" baseline="0" dirty="0" err="1" smtClean="0">
                <a:solidFill>
                  <a:schemeClr val="accent2"/>
                </a:solidFill>
              </a:rPr>
              <a:t>the</a:t>
            </a:r>
            <a:r>
              <a:rPr lang="nl-NL" sz="1400" b="1" u="sng" baseline="0" dirty="0" smtClean="0">
                <a:solidFill>
                  <a:schemeClr val="accent2"/>
                </a:solidFill>
              </a:rPr>
              <a:t> </a:t>
            </a:r>
            <a:r>
              <a:rPr lang="nl-NL" sz="1400" b="1" u="sng" baseline="0" dirty="0" err="1" smtClean="0">
                <a:solidFill>
                  <a:schemeClr val="accent2"/>
                </a:solidFill>
              </a:rPr>
              <a:t>selector</a:t>
            </a:r>
            <a:r>
              <a:rPr lang="nl-NL" sz="1400" b="1" u="sng" baseline="0" dirty="0" smtClean="0">
                <a:solidFill>
                  <a:schemeClr val="accent2"/>
                </a:solidFill>
              </a:rPr>
              <a:t> </a:t>
            </a:r>
            <a:r>
              <a:rPr lang="nl-NL" sz="1400" b="1" u="sng" baseline="0" dirty="0" err="1" smtClean="0">
                <a:solidFill>
                  <a:schemeClr val="accent2"/>
                </a:solidFill>
              </a:rPr>
              <a:t>you</a:t>
            </a:r>
            <a:r>
              <a:rPr lang="nl-NL" sz="1400" b="1" u="sng" baseline="0" dirty="0" smtClean="0">
                <a:solidFill>
                  <a:schemeClr val="accent2"/>
                </a:solidFill>
              </a:rPr>
              <a:t> </a:t>
            </a:r>
            <a:r>
              <a:rPr lang="nl-NL" sz="1400" b="1" u="sng" baseline="0" dirty="0" err="1" smtClean="0">
                <a:solidFill>
                  <a:schemeClr val="accent2"/>
                </a:solidFill>
              </a:rPr>
              <a:t>can</a:t>
            </a:r>
            <a:r>
              <a:rPr lang="nl-NL" sz="1400" b="1" u="sng" baseline="0" dirty="0" smtClean="0">
                <a:solidFill>
                  <a:schemeClr val="accent2"/>
                </a:solidFill>
              </a:rPr>
              <a:t> </a:t>
            </a:r>
            <a:r>
              <a:rPr lang="nl-NL" sz="1400" b="1" u="sng" baseline="0" dirty="0" err="1" smtClean="0">
                <a:solidFill>
                  <a:schemeClr val="accent2"/>
                </a:solidFill>
              </a:rPr>
              <a:t>instantiate</a:t>
            </a:r>
            <a:r>
              <a:rPr lang="nl-NL" sz="1400" b="1" u="sng" baseline="0" dirty="0" smtClean="0">
                <a:solidFill>
                  <a:schemeClr val="accent2"/>
                </a:solidFill>
              </a:rPr>
              <a:t> </a:t>
            </a:r>
            <a:r>
              <a:rPr lang="nl-NL" sz="1400" b="1" u="sng" baseline="0" dirty="0" err="1" smtClean="0">
                <a:solidFill>
                  <a:schemeClr val="accent2"/>
                </a:solidFill>
              </a:rPr>
              <a:t>and</a:t>
            </a:r>
            <a:r>
              <a:rPr lang="nl-NL" sz="1400" b="1" u="sng" baseline="0" dirty="0" smtClean="0">
                <a:solidFill>
                  <a:schemeClr val="accent2"/>
                </a:solidFill>
              </a:rPr>
              <a:t> call </a:t>
            </a:r>
            <a:r>
              <a:rPr lang="nl-NL" sz="1400" b="1" u="sng" baseline="0" dirty="0" err="1" smtClean="0">
                <a:solidFill>
                  <a:schemeClr val="accent2"/>
                </a:solidFill>
              </a:rPr>
              <a:t>the</a:t>
            </a:r>
            <a:r>
              <a:rPr lang="nl-NL" sz="1400" b="1" u="sng" baseline="0" dirty="0" smtClean="0">
                <a:solidFill>
                  <a:schemeClr val="accent2"/>
                </a:solidFill>
              </a:rPr>
              <a:t>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err="1" smtClean="0">
                <a:solidFill>
                  <a:schemeClr val="tx1"/>
                </a:solidFill>
                <a:effectLst/>
                <a:latin typeface="+mn-lt"/>
                <a:ea typeface="+mn-ea"/>
                <a:cs typeface="+mn-cs"/>
              </a:rPr>
              <a:t>With</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the</a:t>
            </a:r>
            <a:r>
              <a:rPr lang="nl-NL" sz="1200" kern="1200" dirty="0" smtClean="0">
                <a:solidFill>
                  <a:schemeClr val="tx1"/>
                </a:solidFill>
                <a:effectLst/>
                <a:latin typeface="+mn-lt"/>
                <a:ea typeface="+mn-ea"/>
                <a:cs typeface="+mn-cs"/>
              </a:rPr>
              <a:t> CSS </a:t>
            </a:r>
            <a:r>
              <a:rPr lang="nl-NL" sz="1200" kern="1200" dirty="0" err="1" smtClean="0">
                <a:solidFill>
                  <a:schemeClr val="tx1"/>
                </a:solidFill>
                <a:effectLst/>
                <a:latin typeface="+mn-lt"/>
                <a:ea typeface="+mn-ea"/>
                <a:cs typeface="+mn-cs"/>
              </a:rPr>
              <a:t>selector</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you</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can</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tell</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Angular</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to</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create</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instance</a:t>
            </a:r>
            <a:r>
              <a:rPr lang="nl-NL" sz="1200" kern="1200" baseline="0" dirty="0" smtClean="0">
                <a:solidFill>
                  <a:schemeClr val="tx1"/>
                </a:solidFill>
                <a:effectLst/>
                <a:latin typeface="+mn-lt"/>
                <a:ea typeface="+mn-ea"/>
                <a:cs typeface="+mn-cs"/>
              </a:rPr>
              <a:t> of </a:t>
            </a:r>
            <a:r>
              <a:rPr lang="nl-NL" sz="1200" kern="1200" baseline="0" dirty="0" err="1" smtClean="0">
                <a:solidFill>
                  <a:schemeClr val="tx1"/>
                </a:solidFill>
                <a:effectLst/>
                <a:latin typeface="+mn-lt"/>
                <a:ea typeface="+mn-ea"/>
                <a:cs typeface="+mn-cs"/>
              </a:rPr>
              <a:t>this</a:t>
            </a:r>
            <a:r>
              <a:rPr lang="nl-NL" sz="1200" kern="1200" baseline="0" dirty="0" smtClean="0">
                <a:solidFill>
                  <a:schemeClr val="tx1"/>
                </a:solidFill>
                <a:effectLst/>
                <a:latin typeface="+mn-lt"/>
                <a:ea typeface="+mn-ea"/>
                <a:cs typeface="+mn-cs"/>
              </a:rPr>
              <a:t> </a:t>
            </a:r>
            <a:r>
              <a:rPr lang="en-US" dirty="0" smtClean="0">
                <a:solidFill>
                  <a:srgbClr val="1A2326"/>
                </a:solidFill>
                <a:effectLst/>
                <a:latin typeface="Helvetica Neue Light"/>
                <a:ea typeface="Times New Roman"/>
                <a:cs typeface="Times New Roman"/>
              </a:rPr>
              <a:t>component where it finds a </a:t>
            </a:r>
            <a:r>
              <a:rPr lang="en-US" sz="1100" dirty="0" smtClean="0">
                <a:solidFill>
                  <a:srgbClr val="5C707A"/>
                </a:solidFill>
                <a:effectLst/>
                <a:latin typeface="Monaco"/>
                <a:ea typeface="ＭＳ 明朝"/>
                <a:cs typeface="Courier"/>
              </a:rPr>
              <a:t>&lt;grocery-list&gt;</a:t>
            </a:r>
            <a:r>
              <a:rPr lang="en-US" dirty="0" smtClean="0">
                <a:solidFill>
                  <a:srgbClr val="1A2326"/>
                </a:solidFill>
                <a:effectLst/>
                <a:latin typeface="Helvetica Neue Light"/>
                <a:ea typeface="Times New Roman"/>
                <a:cs typeface="Times New Roman"/>
              </a:rPr>
              <a:t> tag in </a:t>
            </a:r>
            <a:r>
              <a:rPr lang="en-US" b="1" i="1" dirty="0" smtClean="0">
                <a:solidFill>
                  <a:srgbClr val="1A2326"/>
                </a:solidFill>
                <a:effectLst/>
                <a:latin typeface="Helvetica Neue Light"/>
                <a:ea typeface="Times New Roman"/>
                <a:cs typeface="Times New Roman"/>
              </a:rPr>
              <a:t>parent</a:t>
            </a:r>
            <a:r>
              <a:rPr lang="en-US" dirty="0" smtClean="0">
                <a:solidFill>
                  <a:srgbClr val="1A2326"/>
                </a:solidFill>
                <a:effectLst/>
                <a:latin typeface="Helvetica Neue Light"/>
                <a:ea typeface="Times New Roman"/>
                <a:cs typeface="Times New Roman"/>
              </a:rPr>
              <a:t> HTML.</a:t>
            </a:r>
            <a:endParaRPr lang="nl-NL" sz="1200" kern="1200" dirty="0" smtClean="0">
              <a:solidFill>
                <a:schemeClr val="tx1"/>
              </a:solidFill>
              <a:effectLst/>
              <a:latin typeface="+mn-lt"/>
              <a:ea typeface="+mn-ea"/>
              <a:cs typeface="+mn-cs"/>
            </a:endParaRPr>
          </a:p>
          <a:p>
            <a:pPr marL="342900" marR="0" lvl="0" indent="-342900">
              <a:lnSpc>
                <a:spcPts val="2100"/>
              </a:lnSpc>
              <a:spcBef>
                <a:spcPts val="0"/>
              </a:spcBef>
              <a:spcAft>
                <a:spcPts val="1200"/>
              </a:spcAft>
              <a:buSzPts val="1000"/>
              <a:buFont typeface="Symbol"/>
              <a:buChar char=""/>
              <a:tabLst>
                <a:tab pos="457200" algn="l"/>
              </a:tabLst>
            </a:pPr>
            <a:endParaRPr lang="en-US" dirty="0" smtClean="0">
              <a:solidFill>
                <a:srgbClr val="1A2326"/>
              </a:solidFill>
              <a:effectLst/>
              <a:latin typeface="Helvetica Neue Light"/>
              <a:ea typeface="ＭＳ 明朝"/>
              <a:cs typeface="Times New Roman"/>
            </a:endParaRPr>
          </a:p>
          <a:p>
            <a:pPr marL="0" marR="0" lvl="0" indent="0">
              <a:lnSpc>
                <a:spcPts val="2100"/>
              </a:lnSpc>
              <a:spcBef>
                <a:spcPts val="0"/>
              </a:spcBef>
              <a:spcAft>
                <a:spcPts val="1200"/>
              </a:spcAft>
              <a:buSzPts val="1000"/>
              <a:buFont typeface="Symbol"/>
              <a:buNone/>
              <a:tabLst>
                <a:tab pos="457200" algn="l"/>
              </a:tabLst>
            </a:pPr>
            <a:r>
              <a:rPr lang="en-US" sz="1200" b="0" i="0" kern="1200" dirty="0" smtClean="0">
                <a:solidFill>
                  <a:schemeClr val="tx1"/>
                </a:solidFill>
                <a:effectLst/>
                <a:latin typeface="+mn-lt"/>
                <a:ea typeface="+mn-ea"/>
                <a:cs typeface="+mn-cs"/>
              </a:rPr>
              <a:t>You </a:t>
            </a:r>
            <a:r>
              <a:rPr lang="en-US" sz="1200" b="1" i="1" kern="1200" dirty="0" smtClean="0">
                <a:solidFill>
                  <a:srgbClr val="C00000"/>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smtClean="0"/>
              <a:t>Component</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and use it</a:t>
            </a:r>
            <a:r>
              <a:rPr lang="en-US" sz="1200" b="0" i="0" kern="1200" baseline="0" dirty="0" smtClean="0">
                <a:solidFill>
                  <a:schemeClr val="tx1"/>
                </a:solidFill>
                <a:effectLst/>
                <a:latin typeface="+mn-lt"/>
                <a:ea typeface="+mn-ea"/>
                <a:cs typeface="+mn-cs"/>
              </a:rPr>
              <a:t> in the rest of your application</a:t>
            </a:r>
            <a:r>
              <a:rPr lang="en-US" sz="1200" b="0" i="0" kern="1200" dirty="0" smtClean="0">
                <a:solidFill>
                  <a:schemeClr val="tx1"/>
                </a:solidFill>
                <a:effectLst/>
                <a:latin typeface="+mn-lt"/>
                <a:ea typeface="+mn-ea"/>
                <a:cs typeface="+mn-cs"/>
              </a:rPr>
              <a:t>.</a:t>
            </a:r>
          </a:p>
          <a:p>
            <a:pPr marL="342900" marR="0" lvl="0" indent="-342900">
              <a:lnSpc>
                <a:spcPts val="2100"/>
              </a:lnSpc>
              <a:spcBef>
                <a:spcPts val="0"/>
              </a:spcBef>
              <a:spcAft>
                <a:spcPts val="1200"/>
              </a:spcAft>
              <a:buSzPts val="1000"/>
              <a:buFont typeface="Symbol"/>
              <a:buChar char=""/>
              <a:tabLst>
                <a:tab pos="457200" algn="l"/>
              </a:tabLst>
            </a:pPr>
            <a:endParaRPr lang="en-US" sz="1200" b="0" i="0" kern="1200" dirty="0" smtClean="0">
              <a:solidFill>
                <a:schemeClr val="tx1"/>
              </a:solidFill>
              <a:effectLst/>
              <a:latin typeface="+mn-lt"/>
              <a:ea typeface="+mn-ea"/>
              <a:cs typeface="+mn-cs"/>
            </a:endParaRPr>
          </a:p>
          <a:p>
            <a:pPr marL="0" marR="0" lvl="0" indent="0">
              <a:lnSpc>
                <a:spcPts val="2100"/>
              </a:lnSpc>
              <a:spcBef>
                <a:spcPts val="0"/>
              </a:spcBef>
              <a:spcAft>
                <a:spcPts val="1200"/>
              </a:spcAft>
              <a:buSzPts val="1000"/>
              <a:buFont typeface="Symbol"/>
              <a:buNone/>
              <a:tabLst>
                <a:tab pos="457200" algn="l"/>
              </a:tabLst>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8</a:t>
            </a:fld>
            <a:endParaRPr lang="nl-NL"/>
          </a:p>
        </p:txBody>
      </p:sp>
    </p:spTree>
    <p:extLst>
      <p:ext uri="{BB962C8B-B14F-4D97-AF65-F5344CB8AC3E}">
        <p14:creationId xmlns:p14="http://schemas.microsoft.com/office/powerpoint/2010/main" val="3834301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smtClean="0"/>
              <a:t>10.34</a:t>
            </a:r>
            <a:endParaRPr lang="nl-NL" b="1" dirty="0"/>
          </a:p>
        </p:txBody>
      </p:sp>
      <p:sp>
        <p:nvSpPr>
          <p:cNvPr id="4" name="Slide Number Placeholder 3"/>
          <p:cNvSpPr>
            <a:spLocks noGrp="1"/>
          </p:cNvSpPr>
          <p:nvPr>
            <p:ph type="sldNum" sz="quarter" idx="10"/>
          </p:nvPr>
        </p:nvSpPr>
        <p:spPr/>
        <p:txBody>
          <a:bodyPr/>
          <a:lstStyle/>
          <a:p>
            <a:fld id="{5323AAF9-CA6D-407F-8316-D8BB9B76A972}" type="slidenum">
              <a:rPr lang="nl-NL" smtClean="0"/>
              <a:t>9</a:t>
            </a:fld>
            <a:endParaRPr lang="nl-NL"/>
          </a:p>
        </p:txBody>
      </p:sp>
    </p:spTree>
    <p:extLst>
      <p:ext uri="{BB962C8B-B14F-4D97-AF65-F5344CB8AC3E}">
        <p14:creationId xmlns:p14="http://schemas.microsoft.com/office/powerpoint/2010/main" val="958316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nl-NL" sz="2000" b="1" dirty="0" smtClean="0"/>
              <a:t>https://angular.io/docs/ts/latest/guide/template-syntax.html#!#star-template</a:t>
            </a:r>
          </a:p>
          <a:p>
            <a:pPr marL="171450" indent="-171450">
              <a:buFont typeface="Arial" panose="020B0604020202020204" pitchFamily="34" charset="0"/>
              <a:buChar char="•"/>
            </a:pPr>
            <a:r>
              <a:rPr lang="nl-NL" sz="2000" b="1" dirty="0" smtClean="0"/>
              <a:t>*</a:t>
            </a:r>
            <a:r>
              <a:rPr lang="nl-NL" dirty="0" err="1" smtClean="0"/>
              <a:t>ng-for</a:t>
            </a:r>
            <a:r>
              <a:rPr lang="nl-NL" dirty="0" smtClean="0"/>
              <a:t> – </a:t>
            </a:r>
            <a:r>
              <a:rPr lang="nl-NL" dirty="0" err="1" smtClean="0"/>
              <a:t>Why</a:t>
            </a:r>
            <a:r>
              <a:rPr lang="nl-NL" dirty="0" smtClean="0"/>
              <a:t>? </a:t>
            </a:r>
          </a:p>
          <a:p>
            <a:pPr marL="171450" indent="-171450">
              <a:buFont typeface="Arial" panose="020B0604020202020204" pitchFamily="34" charset="0"/>
              <a:buChar char="•"/>
            </a:pPr>
            <a:endParaRPr lang="nl-NL" dirty="0" smtClean="0"/>
          </a:p>
          <a:p>
            <a:pPr marL="0" indent="0">
              <a:buFont typeface="Arial" panose="020B0604020202020204" pitchFamily="34" charset="0"/>
              <a:buNone/>
            </a:pPr>
            <a:r>
              <a:rPr lang="en-US" sz="1200" b="0" i="0" kern="1200" dirty="0" smtClean="0">
                <a:solidFill>
                  <a:schemeClr val="tx1"/>
                </a:solidFill>
                <a:effectLst/>
                <a:latin typeface="+mn-lt"/>
                <a:ea typeface="+mn-ea"/>
                <a:cs typeface="+mn-cs"/>
              </a:rPr>
              <a:t>The STAR Turns the li element and its contents into a template, and uses that template to instantiate a view for each item in list.</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10</a:t>
            </a:fld>
            <a:endParaRPr lang="nl-NL"/>
          </a:p>
        </p:txBody>
      </p:sp>
    </p:spTree>
    <p:extLst>
      <p:ext uri="{BB962C8B-B14F-4D97-AF65-F5344CB8AC3E}">
        <p14:creationId xmlns:p14="http://schemas.microsoft.com/office/powerpoint/2010/main" val="3676469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02-03-18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25739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02-03-18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1667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02-03-18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46176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892969" y="178594"/>
            <a:ext cx="10406062" cy="1518046"/>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1pPr>
            <a:lvl2pPr marL="0" marR="0" lvl="1" indent="160729"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2pPr>
            <a:lvl3pPr marL="0" marR="0" lvl="2" indent="321457"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3pPr>
            <a:lvl4pPr marL="0" marR="0" lvl="3" indent="482186"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4pPr>
            <a:lvl5pPr marL="0" marR="0" lvl="4" indent="642915"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5pPr>
            <a:lvl6pPr marL="0" marR="0" lvl="5" indent="803643"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6pPr>
            <a:lvl7pPr marL="0" marR="0" lvl="6" indent="964372"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7pPr>
            <a:lvl8pPr marL="0" marR="0" lvl="7" indent="1125101"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8pPr>
            <a:lvl9pPr marL="0" marR="0" lvl="8" indent="1285829"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9pPr>
          </a:lstStyle>
          <a:p>
            <a:endParaRPr/>
          </a:p>
        </p:txBody>
      </p:sp>
      <p:sp>
        <p:nvSpPr>
          <p:cNvPr id="15" name="Shape 15"/>
          <p:cNvSpPr txBox="1">
            <a:spLocks noGrp="1"/>
          </p:cNvSpPr>
          <p:nvPr>
            <p:ph type="body" idx="1"/>
          </p:nvPr>
        </p:nvSpPr>
        <p:spPr>
          <a:xfrm>
            <a:off x="892969" y="1821656"/>
            <a:ext cx="10406062" cy="4420195"/>
          </a:xfrm>
          <a:prstGeom prst="rect">
            <a:avLst/>
          </a:prstGeom>
          <a:noFill/>
          <a:ln>
            <a:noFill/>
          </a:ln>
        </p:spPr>
        <p:txBody>
          <a:bodyPr lIns="91425" tIns="91425" rIns="91425" bIns="91425" anchor="ctr" anchorCtr="0"/>
          <a:lstStyle>
            <a:lvl1pPr marL="312528" marR="0" lvl="0"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1pPr>
            <a:lvl2pPr marL="625056" marR="0" lvl="1"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2pPr>
            <a:lvl3pPr marL="937584" marR="0" lvl="2"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3pPr>
            <a:lvl4pPr marL="1250112" marR="0" lvl="3"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4pPr>
            <a:lvl5pPr marL="1562640" marR="0" lvl="4"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5pPr>
            <a:lvl6pPr marL="1875168" marR="0" lvl="5"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6pPr>
            <a:lvl7pPr marL="2187696" marR="0" lvl="6"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7pPr>
            <a:lvl8pPr marL="2500224" marR="0" lvl="7"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8pPr>
            <a:lvl9pPr marL="2812752" marR="0" lvl="8"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9pPr>
          </a:lstStyle>
          <a:p>
            <a:endParaRPr/>
          </a:p>
        </p:txBody>
      </p:sp>
      <p:sp>
        <p:nvSpPr>
          <p:cNvPr id="16" name="Shape 16"/>
          <p:cNvSpPr txBox="1">
            <a:spLocks noGrp="1"/>
          </p:cNvSpPr>
          <p:nvPr>
            <p:ph type="sldNum" idx="12"/>
          </p:nvPr>
        </p:nvSpPr>
        <p:spPr>
          <a:xfrm>
            <a:off x="5917310" y="6509742"/>
            <a:ext cx="345473" cy="267891"/>
          </a:xfrm>
          <a:prstGeom prst="rect">
            <a:avLst/>
          </a:prstGeom>
          <a:noFill/>
          <a:ln>
            <a:noFill/>
          </a:ln>
        </p:spPr>
        <p:txBody>
          <a:bodyPr lIns="50800" tIns="50800" rIns="50800" bIns="50800" anchor="t" anchorCtr="0">
            <a:noAutofit/>
          </a:bodyPr>
          <a:lstStyle/>
          <a:p>
            <a:pPr algn="ctr">
              <a:buClr>
                <a:srgbClr val="FFFFFF"/>
              </a:buClr>
              <a:buSzPct val="25000"/>
            </a:pPr>
            <a:fld id="{00000000-1234-1234-1234-123412341234}" type="slidenum">
              <a:rPr lang="en-US" sz="1266" smtClean="0">
                <a:solidFill>
                  <a:srgbClr val="FFFFFF"/>
                </a:solidFill>
                <a:latin typeface="Helvetica Neue"/>
                <a:ea typeface="Helvetica Neue"/>
                <a:cs typeface="Helvetica Neue"/>
                <a:sym typeface="Helvetica Neue"/>
              </a:rPr>
              <a:pPr algn="ctr">
                <a:buClr>
                  <a:srgbClr val="FFFFFF"/>
                </a:buClr>
                <a:buSzPct val="25000"/>
              </a:pPr>
              <a:t>‹#›</a:t>
            </a:fld>
            <a:endParaRPr lang="en-US" sz="1266">
              <a:solidFill>
                <a:srgbClr val="FFFFFF"/>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56001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02-03-18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12488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9379F80A-5E69-4003-A4CA-EECDF3CD699D}" type="datetimeFigureOut">
              <a:rPr lang="nl-NL" smtClean="0"/>
              <a:t>02-03-18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1849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9379F80A-5E69-4003-A4CA-EECDF3CD699D}" type="datetimeFigureOut">
              <a:rPr lang="nl-NL" smtClean="0"/>
              <a:t>02-03-18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086904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9379F80A-5E69-4003-A4CA-EECDF3CD699D}" type="datetimeFigureOut">
              <a:rPr lang="nl-NL" smtClean="0"/>
              <a:t>02-03-18</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289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9379F80A-5E69-4003-A4CA-EECDF3CD699D}" type="datetimeFigureOut">
              <a:rPr lang="nl-NL" smtClean="0"/>
              <a:t>02-03-18</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56655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379F80A-5E69-4003-A4CA-EECDF3CD699D}" type="datetimeFigureOut">
              <a:rPr lang="nl-NL" smtClean="0"/>
              <a:t>02-03-18</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7084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02-03-18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4954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02-03-18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0042362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lumMod val="95000"/>
              </a:schemeClr>
            </a:gs>
            <a:gs pos="100000">
              <a:schemeClr val="bg1">
                <a:lumMod val="75000"/>
              </a:schemeClr>
            </a:gs>
            <a:gs pos="100000">
              <a:schemeClr val="bg1">
                <a:lumMod val="65000"/>
              </a:schemeClr>
            </a:gs>
            <a:gs pos="74000">
              <a:schemeClr val="bg1">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9F80A-5E69-4003-A4CA-EECDF3CD699D}" type="datetimeFigureOut">
              <a:rPr lang="nl-NL" smtClean="0"/>
              <a:t>02-03-18</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F8277-9806-4707-88BE-D63EE139168B}" type="slidenum">
              <a:rPr lang="nl-NL" smtClean="0"/>
              <a:t>‹#›</a:t>
            </a:fld>
            <a:endParaRPr lang="nl-NL"/>
          </a:p>
        </p:txBody>
      </p:sp>
    </p:spTree>
    <p:extLst>
      <p:ext uri="{BB962C8B-B14F-4D97-AF65-F5344CB8AC3E}">
        <p14:creationId xmlns:p14="http://schemas.microsoft.com/office/powerpoint/2010/main" val="376022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9.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rxmarbles.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337</a:t>
            </a:r>
            <a:endParaRPr lang="nl-NL" dirty="0"/>
          </a:p>
        </p:txBody>
      </p:sp>
      <p:sp>
        <p:nvSpPr>
          <p:cNvPr id="3" name="Ondertitel 2"/>
          <p:cNvSpPr>
            <a:spLocks noGrp="1"/>
          </p:cNvSpPr>
          <p:nvPr>
            <p:ph type="subTitle" idx="1"/>
          </p:nvPr>
        </p:nvSpPr>
        <p:spPr>
          <a:xfrm>
            <a:off x="1739900" y="427038"/>
            <a:ext cx="9144000" cy="1655762"/>
          </a:xfrm>
        </p:spPr>
        <p:txBody>
          <a:bodyPr>
            <a:normAutofit/>
          </a:bodyPr>
          <a:lstStyle/>
          <a:p>
            <a:r>
              <a:rPr lang="nl-NL" sz="5400" dirty="0" err="1" smtClean="0">
                <a:solidFill>
                  <a:schemeClr val="accent2"/>
                </a:solidFill>
              </a:rPr>
              <a:t>Angular</a:t>
            </a:r>
            <a:endParaRPr lang="nl-NL" sz="5400" dirty="0">
              <a:solidFill>
                <a:schemeClr val="accent2"/>
              </a:solidFill>
            </a:endParaRPr>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98550"/>
            <a:ext cx="4762500" cy="4762500"/>
          </a:xfrm>
          <a:prstGeom prst="rect">
            <a:avLst/>
          </a:prstGeom>
        </p:spPr>
      </p:pic>
    </p:spTree>
    <p:extLst>
      <p:ext uri="{BB962C8B-B14F-4D97-AF65-F5344CB8AC3E}">
        <p14:creationId xmlns:p14="http://schemas.microsoft.com/office/powerpoint/2010/main" val="28340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solidFill>
                  <a:srgbClr val="FFC000"/>
                </a:solidFill>
              </a:rPr>
              <a:t>Syntax </a:t>
            </a:r>
            <a:r>
              <a:rPr lang="nl-NL" b="1" dirty="0" smtClean="0">
                <a:solidFill>
                  <a:srgbClr val="FFC000"/>
                </a:solidFill>
              </a:rPr>
              <a:t>template booklist.template.html</a:t>
            </a:r>
            <a:endParaRPr lang="nl-NL" dirty="0"/>
          </a:p>
        </p:txBody>
      </p:sp>
      <p:sp>
        <p:nvSpPr>
          <p:cNvPr id="3" name="Tijdelijke aanduiding voor inhoud 2"/>
          <p:cNvSpPr>
            <a:spLocks noGrp="1"/>
          </p:cNvSpPr>
          <p:nvPr>
            <p:ph idx="1"/>
          </p:nvPr>
        </p:nvSpPr>
        <p:spPr>
          <a:xfrm>
            <a:off x="838200" y="1838325"/>
            <a:ext cx="10515600" cy="4351338"/>
          </a:xfrm>
        </p:spPr>
        <p:txBody>
          <a:bodyPr/>
          <a:lstStyle/>
          <a:p>
            <a:pPr marL="457200" lvl="1" indent="0">
              <a:buNone/>
            </a:pPr>
            <a:endParaRPr lang="nl-NL" b="1" dirty="0"/>
          </a:p>
          <a:p>
            <a:endParaRPr lang="nl-NL" dirty="0"/>
          </a:p>
        </p:txBody>
      </p:sp>
      <p:sp>
        <p:nvSpPr>
          <p:cNvPr id="4" name="Rechthoek 3"/>
          <p:cNvSpPr/>
          <p:nvPr/>
        </p:nvSpPr>
        <p:spPr>
          <a:xfrm>
            <a:off x="2511972" y="2016135"/>
            <a:ext cx="7168055" cy="4031873"/>
          </a:xfrm>
          <a:prstGeom prst="rect">
            <a:avLst/>
          </a:prstGeom>
        </p:spPr>
        <p:txBody>
          <a:bodyPr wrap="square">
            <a:spAutoFit/>
          </a:bodyPr>
          <a:lstStyle/>
          <a:p>
            <a:endParaRPr lang="nl-NL" sz="2800" b="1" dirty="0" smtClean="0"/>
          </a:p>
          <a:p>
            <a:r>
              <a:rPr lang="nl-NL" sz="2800" b="1" dirty="0"/>
              <a:t> </a:t>
            </a:r>
            <a:r>
              <a:rPr lang="nl-NL" sz="2800" b="1" dirty="0" smtClean="0"/>
              <a:t>     &lt;p&gt;</a:t>
            </a:r>
            <a:r>
              <a:rPr lang="nl-NL" sz="2800" b="1" dirty="0" err="1" smtClean="0"/>
              <a:t>Booklist</a:t>
            </a:r>
            <a:r>
              <a:rPr lang="nl-NL" sz="2800" b="1" dirty="0" smtClean="0"/>
              <a:t>: &lt;/p&gt;</a:t>
            </a:r>
            <a:endParaRPr lang="nl-NL" sz="2800" b="1" dirty="0"/>
          </a:p>
          <a:p>
            <a:r>
              <a:rPr lang="nl-NL" sz="2800" b="1" dirty="0"/>
              <a:t>      &lt;</a:t>
            </a:r>
            <a:r>
              <a:rPr lang="nl-NL" sz="2800" b="1" dirty="0" err="1"/>
              <a:t>ul</a:t>
            </a:r>
            <a:r>
              <a:rPr lang="nl-NL" sz="2800" b="1" dirty="0"/>
              <a:t>&gt;</a:t>
            </a:r>
          </a:p>
          <a:p>
            <a:r>
              <a:rPr lang="nl-NL" sz="2800" b="1" dirty="0"/>
              <a:t>            &lt;li </a:t>
            </a:r>
            <a:r>
              <a:rPr lang="nl-NL" sz="2800" b="1" dirty="0" smtClean="0"/>
              <a:t> </a:t>
            </a:r>
            <a:r>
              <a:rPr lang="nl-NL" sz="2800" b="1" dirty="0" smtClean="0">
                <a:solidFill>
                  <a:srgbClr val="FF0000"/>
                </a:solidFill>
              </a:rPr>
              <a:t>*</a:t>
            </a:r>
            <a:r>
              <a:rPr lang="nl-NL" sz="3200" b="1" dirty="0" err="1" smtClean="0">
                <a:solidFill>
                  <a:srgbClr val="FFC000"/>
                </a:solidFill>
              </a:rPr>
              <a:t>ng-for</a:t>
            </a:r>
            <a:r>
              <a:rPr lang="nl-NL" sz="3200" b="1" dirty="0" smtClean="0"/>
              <a:t> </a:t>
            </a:r>
            <a:r>
              <a:rPr lang="nl-NL" sz="2800" b="1" dirty="0"/>
              <a:t>= </a:t>
            </a:r>
            <a:r>
              <a:rPr lang="nl-NL" sz="2800" b="1" dirty="0" smtClean="0"/>
              <a:t>“let </a:t>
            </a:r>
            <a:r>
              <a:rPr lang="nl-NL" sz="2800" b="1" dirty="0" err="1" smtClean="0">
                <a:solidFill>
                  <a:srgbClr val="C00000"/>
                </a:solidFill>
              </a:rPr>
              <a:t>book</a:t>
            </a:r>
            <a:r>
              <a:rPr lang="nl-NL" sz="2800" b="1" dirty="0" smtClean="0">
                <a:solidFill>
                  <a:srgbClr val="C00000"/>
                </a:solidFill>
              </a:rPr>
              <a:t> </a:t>
            </a:r>
            <a:r>
              <a:rPr lang="nl-NL" sz="2800" b="1" dirty="0" smtClean="0">
                <a:solidFill>
                  <a:srgbClr val="FFC000"/>
                </a:solidFill>
              </a:rPr>
              <a:t>of</a:t>
            </a:r>
            <a:r>
              <a:rPr lang="nl-NL" sz="2800" b="1" dirty="0" smtClean="0">
                <a:solidFill>
                  <a:srgbClr val="C00000"/>
                </a:solidFill>
              </a:rPr>
              <a:t> </a:t>
            </a:r>
            <a:r>
              <a:rPr lang="nl-NL" sz="2800" b="1" dirty="0" err="1" smtClean="0">
                <a:solidFill>
                  <a:srgbClr val="C00000"/>
                </a:solidFill>
              </a:rPr>
              <a:t>books</a:t>
            </a:r>
            <a:r>
              <a:rPr lang="nl-NL" sz="2800" b="1" dirty="0" smtClean="0"/>
              <a:t>"&gt;      </a:t>
            </a:r>
            <a:endParaRPr lang="nl-NL" sz="2800" b="1" dirty="0"/>
          </a:p>
          <a:p>
            <a:r>
              <a:rPr lang="nl-NL" sz="2800" b="1" dirty="0"/>
              <a:t>                       </a:t>
            </a:r>
            <a:r>
              <a:rPr lang="nl-NL" sz="2800" b="1" dirty="0" smtClean="0"/>
              <a:t>{{</a:t>
            </a:r>
            <a:r>
              <a:rPr lang="nl-NL" sz="2800" b="1" dirty="0" err="1" smtClean="0">
                <a:solidFill>
                  <a:srgbClr val="C00000"/>
                </a:solidFill>
              </a:rPr>
              <a:t>book</a:t>
            </a:r>
            <a:r>
              <a:rPr lang="nl-NL" sz="2800" b="1" dirty="0" smtClean="0"/>
              <a:t>}} </a:t>
            </a:r>
            <a:endParaRPr lang="nl-NL" sz="2800" b="1" dirty="0"/>
          </a:p>
          <a:p>
            <a:r>
              <a:rPr lang="nl-NL" sz="2800" b="1" dirty="0"/>
              <a:t>            &lt;/li&gt;</a:t>
            </a:r>
          </a:p>
          <a:p>
            <a:r>
              <a:rPr lang="nl-NL" sz="2800" b="1" dirty="0"/>
              <a:t>      &lt;/</a:t>
            </a:r>
            <a:r>
              <a:rPr lang="nl-NL" sz="2800" b="1" dirty="0" err="1"/>
              <a:t>ul</a:t>
            </a:r>
            <a:r>
              <a:rPr lang="nl-NL" sz="2800" b="1" dirty="0"/>
              <a:t>&gt; </a:t>
            </a:r>
          </a:p>
          <a:p>
            <a:endParaRPr lang="nl-NL" sz="2800" b="1" dirty="0"/>
          </a:p>
          <a:p>
            <a:endParaRPr lang="nl-NL" sz="2800" b="1" dirty="0"/>
          </a:p>
        </p:txBody>
      </p:sp>
    </p:spTree>
    <p:extLst>
      <p:ext uri="{BB962C8B-B14F-4D97-AF65-F5344CB8AC3E}">
        <p14:creationId xmlns:p14="http://schemas.microsoft.com/office/powerpoint/2010/main" val="1354778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a:solidFill>
                  <a:srgbClr val="C00000"/>
                </a:solidFill>
              </a:rPr>
              <a:t>Module</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BookSearchComponent</a:t>
            </a:r>
            <a:endParaRPr lang="nl-NL" dirty="0"/>
          </a:p>
        </p:txBody>
      </p:sp>
      <p:sp>
        <p:nvSpPr>
          <p:cNvPr id="9" name="Afgeronde rechthoek 10"/>
          <p:cNvSpPr/>
          <p:nvPr/>
        </p:nvSpPr>
        <p:spPr>
          <a:xfrm>
            <a:off x="1231911" y="2736835"/>
            <a:ext cx="9661866" cy="3043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mtClean="0"/>
              <a:t>DashboardComponent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2481770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AppModule</a:t>
            </a:r>
            <a:r>
              <a:rPr lang="nl-NL" b="1" dirty="0" smtClean="0">
                <a:solidFill>
                  <a:srgbClr val="FFC000"/>
                </a:solidFill>
              </a:rPr>
              <a:t> = entry point </a:t>
            </a:r>
            <a:r>
              <a:rPr lang="nl-NL" b="1" dirty="0" err="1" smtClean="0">
                <a:solidFill>
                  <a:srgbClr val="FFC000"/>
                </a:solidFill>
              </a:rPr>
              <a:t>App</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625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err="1" smtClean="0"/>
              <a:t>BookSearchComponent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-search/</a:t>
            </a:r>
            <a:r>
              <a:rPr lang="nl-NL" b="1" i="1" dirty="0" err="1" smtClean="0">
                <a:solidFill>
                  <a:srgbClr val="FF0000"/>
                </a:solidFill>
              </a:rPr>
              <a:t>book-search.component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DashboardComponent</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smtClean="0">
                <a:solidFill>
                  <a:srgbClr val="FF0000"/>
                </a:solidFill>
              </a:rPr>
              <a:t>dashboard/</a:t>
            </a:r>
            <a:r>
              <a:rPr lang="nl-NL" b="1" i="1" dirty="0" err="1" smtClean="0">
                <a:solidFill>
                  <a:srgbClr val="FF0000"/>
                </a:solidFill>
              </a:rPr>
              <a:t>dashboard.component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build</a:t>
            </a:r>
            <a:r>
              <a:rPr lang="nl-NL" sz="2200" b="1" i="1" dirty="0" smtClean="0"/>
              <a:t>-in 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solidFill>
                  <a:srgbClr val="FF0000"/>
                </a:solidFill>
              </a:rPr>
              <a:t>AppComponent</a:t>
            </a:r>
            <a:r>
              <a:rPr lang="nl-NL" b="1" dirty="0"/>
              <a:t> </a:t>
            </a:r>
            <a:r>
              <a:rPr lang="nl-NL" b="1" dirty="0" smtClean="0"/>
              <a:t>, </a:t>
            </a:r>
            <a:r>
              <a:rPr lang="nl-NL" b="1" dirty="0" err="1" smtClean="0"/>
              <a:t>BookSearchComponent</a:t>
            </a:r>
            <a:r>
              <a:rPr lang="nl-NL" b="1" dirty="0" smtClean="0"/>
              <a:t>, </a:t>
            </a:r>
            <a:r>
              <a:rPr lang="nl-NL" b="1" dirty="0" err="1" smtClean="0"/>
              <a:t>DashboardComponent</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your</a:t>
            </a:r>
            <a:r>
              <a:rPr lang="nl-NL" sz="2200" b="1" i="1" dirty="0" smtClean="0"/>
              <a:t> </a:t>
            </a:r>
            <a:r>
              <a:rPr lang="nl-NL" sz="2200" b="1" i="1" dirty="0" err="1" smtClean="0"/>
              <a:t>own</a:t>
            </a:r>
            <a:r>
              <a:rPr lang="nl-NL" sz="2200" b="1" i="1" dirty="0" smtClean="0"/>
              <a:t> </a:t>
            </a:r>
            <a:r>
              <a:rPr lang="nl-NL" sz="2200" b="1" i="1" dirty="0" err="1" smtClean="0"/>
              <a:t>components</a:t>
            </a:r>
            <a:endParaRPr lang="nl-NL" sz="2200" b="1" i="1" dirty="0" smtClean="0"/>
          </a:p>
          <a:p>
            <a:pPr marL="0" indent="0">
              <a:buNone/>
            </a:pPr>
            <a:r>
              <a:rPr lang="nl-NL" b="1" dirty="0"/>
              <a:t> </a:t>
            </a:r>
            <a:r>
              <a:rPr lang="nl-NL" b="1" dirty="0" smtClean="0"/>
              <a:t>   bootstrap: [</a:t>
            </a:r>
            <a:r>
              <a:rPr lang="nl-NL" sz="3800" b="1" dirty="0" err="1" smtClean="0">
                <a:solidFill>
                  <a:srgbClr val="C00000"/>
                </a:solidFill>
              </a:rPr>
              <a:t>AppComponent</a:t>
            </a:r>
            <a:r>
              <a:rPr lang="nl-NL" sz="2200" b="1" dirty="0" smtClean="0"/>
              <a:t>]        </a:t>
            </a:r>
            <a:r>
              <a:rPr lang="nl-NL" sz="2200" b="1" i="1" dirty="0" smtClean="0"/>
              <a:t>// </a:t>
            </a:r>
            <a:r>
              <a:rPr lang="nl-NL" sz="2200" b="1" i="1" dirty="0" err="1" smtClean="0"/>
              <a:t>main</a:t>
            </a:r>
            <a:r>
              <a:rPr lang="nl-NL" sz="2200" b="1" i="1" dirty="0" smtClean="0"/>
              <a:t> component </a:t>
            </a:r>
            <a:r>
              <a:rPr lang="nl-NL" sz="2200" b="1" i="1" dirty="0" err="1" smtClean="0"/>
              <a:t>you</a:t>
            </a:r>
            <a:r>
              <a:rPr lang="nl-NL" sz="2200" b="1" i="1" dirty="0" smtClean="0"/>
              <a:t> </a:t>
            </a:r>
            <a:r>
              <a:rPr lang="nl-NL" sz="2200" b="1" i="1" dirty="0" err="1" smtClean="0"/>
              <a:t>need</a:t>
            </a:r>
            <a:r>
              <a:rPr lang="nl-NL" sz="2200" b="1" i="1" dirty="0" smtClean="0"/>
              <a:t> </a:t>
            </a:r>
            <a:r>
              <a:rPr lang="nl-NL" sz="2200" b="1" i="1" dirty="0" err="1" smtClean="0"/>
              <a:t>to</a:t>
            </a:r>
            <a:r>
              <a:rPr lang="nl-NL" sz="2200" b="1" i="1" dirty="0" smtClean="0"/>
              <a:t> bootstrap</a:t>
            </a:r>
            <a:endParaRPr lang="nl-NL" sz="22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821382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73819"/>
            <a:ext cx="10854690" cy="6784181"/>
          </a:xfrm>
          <a:prstGeom prst="rect">
            <a:avLst/>
          </a:prstGeom>
        </p:spPr>
      </p:pic>
    </p:spTree>
    <p:extLst>
      <p:ext uri="{BB962C8B-B14F-4D97-AF65-F5344CB8AC3E}">
        <p14:creationId xmlns:p14="http://schemas.microsoft.com/office/powerpoint/2010/main" val="238125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1" y="121285"/>
            <a:ext cx="10972799" cy="6858000"/>
          </a:xfrm>
          <a:prstGeom prst="rect">
            <a:avLst/>
          </a:prstGeom>
        </p:spPr>
      </p:pic>
    </p:spTree>
    <p:extLst>
      <p:ext uri="{BB962C8B-B14F-4D97-AF65-F5344CB8AC3E}">
        <p14:creationId xmlns:p14="http://schemas.microsoft.com/office/powerpoint/2010/main" val="1927657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909" y="121920"/>
            <a:ext cx="10986262" cy="6866414"/>
          </a:xfrm>
          <a:prstGeom prst="rect">
            <a:avLst/>
          </a:prstGeom>
        </p:spPr>
      </p:pic>
    </p:spTree>
    <p:extLst>
      <p:ext uri="{BB962C8B-B14F-4D97-AF65-F5344CB8AC3E}">
        <p14:creationId xmlns:p14="http://schemas.microsoft.com/office/powerpoint/2010/main" val="2028636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pic>
        <p:nvPicPr>
          <p:cNvPr id="9" name="Изображение 8"/>
          <p:cNvPicPr>
            <a:picLocks noChangeAspect="1"/>
          </p:cNvPicPr>
          <p:nvPr/>
        </p:nvPicPr>
        <p:blipFill>
          <a:blip r:embed="rId3"/>
          <a:stretch>
            <a:fillRect/>
          </a:stretch>
        </p:blipFill>
        <p:spPr>
          <a:xfrm>
            <a:off x="1738489" y="1503585"/>
            <a:ext cx="8432800" cy="5158612"/>
          </a:xfrm>
          <a:prstGeom prst="rect">
            <a:avLst/>
          </a:prstGeom>
        </p:spPr>
      </p:pic>
    </p:spTree>
    <p:extLst>
      <p:ext uri="{BB962C8B-B14F-4D97-AF65-F5344CB8AC3E}">
        <p14:creationId xmlns:p14="http://schemas.microsoft.com/office/powerpoint/2010/main" val="1690501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sp>
        <p:nvSpPr>
          <p:cNvPr id="3" name="Прямоугольник 2"/>
          <p:cNvSpPr/>
          <p:nvPr/>
        </p:nvSpPr>
        <p:spPr>
          <a:xfrm>
            <a:off x="1618735" y="1690688"/>
            <a:ext cx="8529975" cy="4478149"/>
          </a:xfrm>
          <a:prstGeom prst="rect">
            <a:avLst/>
          </a:prstGeom>
        </p:spPr>
        <p:txBody>
          <a:bodyPr wrap="square">
            <a:spAutoFit/>
          </a:bodyPr>
          <a:lstStyle/>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&lt;div</a:t>
            </a:r>
            <a:r>
              <a:rPr lang="en-US" sz="2400" b="1" dirty="0" smtClean="0">
                <a:latin typeface="Calibri" panose="020F0502020204030204" pitchFamily="34" charset="0"/>
                <a:ea typeface="ＭＳ 明朝"/>
                <a:cs typeface="Courier"/>
              </a:rPr>
              <a:t>&gt;</a:t>
            </a:r>
            <a:r>
              <a:rPr lang="en-US" sz="2400" b="1" dirty="0" smtClean="0">
                <a:solidFill>
                  <a:schemeClr val="accent2"/>
                </a:solidFill>
                <a:latin typeface="Calibri" panose="020F0502020204030204" pitchFamily="34" charset="0"/>
                <a:ea typeface="ＭＳ 明朝"/>
                <a:cs typeface="Courier"/>
              </a:rPr>
              <a:t>{{</a:t>
            </a:r>
            <a:r>
              <a:rPr lang="en-US" sz="2400" b="1" dirty="0" err="1" smtClean="0">
                <a:solidFill>
                  <a:srgbClr val="FF0000"/>
                </a:solidFill>
                <a:latin typeface="Calibri" panose="020F0502020204030204" pitchFamily="34" charset="0"/>
                <a:ea typeface="ＭＳ 明朝"/>
                <a:cs typeface="Courier"/>
              </a:rPr>
              <a:t>book.title</a:t>
            </a:r>
            <a:r>
              <a:rPr lang="en-US" sz="2400" b="1" dirty="0" smtClean="0">
                <a:solidFill>
                  <a:schemeClr val="accent2"/>
                </a:solidFill>
                <a:latin typeface="Calibri" panose="020F0502020204030204" pitchFamily="34" charset="0"/>
                <a:ea typeface="ＭＳ 明朝"/>
                <a:cs typeface="Courier"/>
              </a:rPr>
              <a:t>}}</a:t>
            </a:r>
            <a:r>
              <a:rPr lang="en-US" sz="2400" b="1" dirty="0" smtClean="0">
                <a:latin typeface="Calibri" panose="020F0502020204030204" pitchFamily="34" charset="0"/>
                <a:ea typeface="ＭＳ 明朝"/>
                <a:cs typeface="Courier"/>
              </a:rPr>
              <a:t>&lt;/</a:t>
            </a:r>
            <a:r>
              <a:rPr lang="en-US" sz="2400" b="1" dirty="0">
                <a:latin typeface="Calibri" panose="020F0502020204030204" pitchFamily="34" charset="0"/>
                <a:ea typeface="ＭＳ 明朝"/>
                <a:cs typeface="Courier"/>
              </a:rPr>
              <a:t>div&gt; </a:t>
            </a: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smtClean="0">
                <a:latin typeface="Calibri" panose="020F0502020204030204" pitchFamily="34" charset="0"/>
                <a:ea typeface="ＭＳ 明朝"/>
                <a:cs typeface="Courier"/>
              </a:rPr>
              <a:t>&lt;input value=“text” </a:t>
            </a:r>
            <a:r>
              <a:rPr lang="en-US" sz="2400" b="1" dirty="0" smtClean="0">
                <a:solidFill>
                  <a:schemeClr val="accent2"/>
                </a:solidFill>
                <a:latin typeface="Calibri" panose="020F0502020204030204" pitchFamily="34" charset="0"/>
                <a:ea typeface="ＭＳ 明朝"/>
                <a:cs typeface="Courier"/>
              </a:rPr>
              <a:t>[disabled]</a:t>
            </a:r>
            <a:r>
              <a:rPr lang="en-US" sz="2400" b="1" dirty="0" smtClean="0">
                <a:latin typeface="Calibri" panose="020F0502020204030204" pitchFamily="34" charset="0"/>
                <a:ea typeface="ＭＳ 明朝"/>
                <a:cs typeface="Courier"/>
              </a:rPr>
              <a:t>=“</a:t>
            </a:r>
            <a:r>
              <a:rPr lang="en-US" sz="2400" b="1" dirty="0" err="1" smtClean="0">
                <a:latin typeface="Calibri" panose="020F0502020204030204" pitchFamily="34" charset="0"/>
                <a:ea typeface="ＭＳ 明朝"/>
                <a:cs typeface="Courier"/>
              </a:rPr>
              <a:t>isDisabled</a:t>
            </a:r>
            <a:r>
              <a:rPr lang="en-US" sz="2400" b="1" dirty="0" smtClean="0">
                <a:latin typeface="Calibri" panose="020F0502020204030204" pitchFamily="34" charset="0"/>
                <a:ea typeface="ＭＳ 明朝"/>
                <a:cs typeface="Courier"/>
              </a:rPr>
              <a:t>”&gt;&lt;/input&gt;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&lt;div </a:t>
            </a:r>
            <a:r>
              <a:rPr lang="en-US" sz="2400" b="1" dirty="0">
                <a:solidFill>
                  <a:schemeClr val="accent2"/>
                </a:solidFill>
                <a:latin typeface="Calibri" panose="020F0502020204030204" pitchFamily="34" charset="0"/>
                <a:ea typeface="ＭＳ 明朝"/>
                <a:cs typeface="Courier"/>
              </a:rPr>
              <a:t>(</a:t>
            </a:r>
            <a:r>
              <a:rPr lang="en-US" sz="2400" b="1" dirty="0">
                <a:solidFill>
                  <a:srgbClr val="FF0000"/>
                </a:solidFill>
                <a:latin typeface="Calibri" panose="020F0502020204030204" pitchFamily="34" charset="0"/>
                <a:ea typeface="ＭＳ 明朝"/>
                <a:cs typeface="Courier"/>
              </a:rPr>
              <a:t>click</a:t>
            </a:r>
            <a:r>
              <a:rPr lang="en-US" sz="2400" b="1" dirty="0">
                <a:solidFill>
                  <a:schemeClr val="accent2"/>
                </a:solidFill>
                <a:latin typeface="Calibri" panose="020F0502020204030204" pitchFamily="34" charset="0"/>
                <a:ea typeface="ＭＳ 明朝"/>
                <a:cs typeface="Courier"/>
              </a:rPr>
              <a:t>)</a:t>
            </a:r>
            <a:r>
              <a:rPr lang="en-US" sz="2400" b="1" dirty="0">
                <a:latin typeface="Calibri" panose="020F0502020204030204" pitchFamily="34" charset="0"/>
                <a:ea typeface="ＭＳ 明朝"/>
                <a:cs typeface="Courier"/>
              </a:rPr>
              <a:t>="</a:t>
            </a:r>
            <a:r>
              <a:rPr lang="en-US" sz="2400" b="1" dirty="0" err="1" smtClean="0">
                <a:solidFill>
                  <a:schemeClr val="accent2"/>
                </a:solidFill>
                <a:latin typeface="Calibri" panose="020F0502020204030204" pitchFamily="34" charset="0"/>
                <a:ea typeface="ＭＳ 明朝"/>
                <a:cs typeface="Courier"/>
              </a:rPr>
              <a:t>selectBook</a:t>
            </a:r>
            <a:r>
              <a:rPr lang="en-US" sz="2400" b="1" dirty="0" smtClean="0">
                <a:solidFill>
                  <a:srgbClr val="FF0000"/>
                </a:solidFill>
                <a:latin typeface="Calibri" panose="020F0502020204030204" pitchFamily="34" charset="0"/>
                <a:ea typeface="ＭＳ 明朝"/>
                <a:cs typeface="Courier"/>
              </a:rPr>
              <a:t>($event</a:t>
            </a:r>
            <a:r>
              <a:rPr lang="en-US" sz="2400" b="1" dirty="0" smtClean="0">
                <a:latin typeface="Calibri" panose="020F0502020204030204" pitchFamily="34" charset="0"/>
                <a:ea typeface="ＭＳ 明朝"/>
                <a:cs typeface="Courier"/>
              </a:rPr>
              <a:t>)&gt;&lt;/</a:t>
            </a:r>
            <a:r>
              <a:rPr lang="en-US" sz="2400" b="1" dirty="0">
                <a:latin typeface="Calibri" panose="020F0502020204030204" pitchFamily="34" charset="0"/>
                <a:ea typeface="ＭＳ 明朝"/>
                <a:cs typeface="Courier"/>
              </a:rPr>
              <a:t>div</a:t>
            </a:r>
            <a:r>
              <a:rPr lang="en-US" sz="2400" b="1" dirty="0" smtClean="0">
                <a:latin typeface="Calibri" panose="020F0502020204030204" pitchFamily="34" charset="0"/>
                <a:ea typeface="ＭＳ 明朝"/>
                <a:cs typeface="Courier"/>
              </a:rPr>
              <a: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&lt;input</a:t>
            </a:r>
            <a:r>
              <a:rPr lang="nl-NL" sz="2400" b="1" dirty="0">
                <a:latin typeface="Calibri" panose="020F0502020204030204" pitchFamily="34" charset="0"/>
              </a:rPr>
              <a:t> </a:t>
            </a:r>
            <a:r>
              <a:rPr lang="nl-NL" sz="2400" b="1" dirty="0">
                <a:solidFill>
                  <a:schemeClr val="accent2"/>
                </a:solidFill>
                <a:latin typeface="Calibri" panose="020F0502020204030204" pitchFamily="34" charset="0"/>
              </a:rPr>
              <a:t>[(</a:t>
            </a:r>
            <a:r>
              <a:rPr lang="nl-NL" sz="2400" b="1" dirty="0" err="1">
                <a:solidFill>
                  <a:srgbClr val="FF0000"/>
                </a:solidFill>
                <a:latin typeface="Calibri" panose="020F0502020204030204" pitchFamily="34" charset="0"/>
              </a:rPr>
              <a:t>ngModel</a:t>
            </a:r>
            <a:r>
              <a:rPr lang="nl-NL" sz="2400" b="1" dirty="0" smtClean="0">
                <a:solidFill>
                  <a:schemeClr val="accent2"/>
                </a:solidFill>
                <a:latin typeface="Calibri" panose="020F0502020204030204" pitchFamily="34" charset="0"/>
              </a:rPr>
              <a:t>)]</a:t>
            </a:r>
            <a:r>
              <a:rPr lang="nl-NL" sz="2400" b="1" dirty="0" smtClean="0">
                <a:latin typeface="Calibri" panose="020F0502020204030204" pitchFamily="34" charset="0"/>
              </a:rPr>
              <a:t>=“</a:t>
            </a:r>
            <a:r>
              <a:rPr lang="nl-NL" sz="2400" b="1" dirty="0" err="1" smtClean="0">
                <a:latin typeface="Calibri" panose="020F0502020204030204" pitchFamily="34" charset="0"/>
              </a:rPr>
              <a:t>searchTermBook</a:t>
            </a:r>
            <a:r>
              <a:rPr lang="nl-NL" sz="2400" b="1" dirty="0" smtClean="0">
                <a:latin typeface="Calibri" panose="020F0502020204030204" pitchFamily="34" charset="0"/>
              </a:rPr>
              <a:t>"</a:t>
            </a: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&gt;</a:t>
            </a: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2534915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Asynchronous programming</a:t>
            </a:r>
            <a:endParaRPr lang="en-US" dirty="0"/>
          </a:p>
        </p:txBody>
      </p:sp>
      <p:pic>
        <p:nvPicPr>
          <p:cNvPr id="3" name="Picture 2"/>
          <p:cNvPicPr>
            <a:picLocks noChangeAspect="1"/>
          </p:cNvPicPr>
          <p:nvPr/>
        </p:nvPicPr>
        <p:blipFill>
          <a:blip r:embed="rId2"/>
          <a:stretch>
            <a:fillRect/>
          </a:stretch>
        </p:blipFill>
        <p:spPr>
          <a:xfrm>
            <a:off x="2667000" y="2305050"/>
            <a:ext cx="6858000" cy="4076700"/>
          </a:xfrm>
          <a:prstGeom prst="rect">
            <a:avLst/>
          </a:prstGeom>
        </p:spPr>
      </p:pic>
    </p:spTree>
    <p:extLst>
      <p:ext uri="{BB962C8B-B14F-4D97-AF65-F5344CB8AC3E}">
        <p14:creationId xmlns:p14="http://schemas.microsoft.com/office/powerpoint/2010/main" val="1387917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азвание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C000"/>
                </a:solidFill>
              </a:rPr>
              <a:t>Asynchronous services</a:t>
            </a:r>
            <a:endParaRPr lang="ru-RU" b="1" dirty="0">
              <a:solidFill>
                <a:srgbClr val="FFC000"/>
              </a:solidFill>
            </a:endParaRPr>
          </a:p>
        </p:txBody>
      </p:sp>
      <p:sp>
        <p:nvSpPr>
          <p:cNvPr id="6" name="Прямоугольник 2"/>
          <p:cNvSpPr/>
          <p:nvPr/>
        </p:nvSpPr>
        <p:spPr>
          <a:xfrm>
            <a:off x="1831012" y="2086104"/>
            <a:ext cx="8529975" cy="4939814"/>
          </a:xfrm>
          <a:prstGeom prst="rect">
            <a:avLst/>
          </a:prstGeom>
        </p:spPr>
        <p:txBody>
          <a:bodyPr wrap="square">
            <a:spAutoFit/>
          </a:bodyPr>
          <a:lstStyle/>
          <a:p>
            <a:pPr algn="ct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nl-NL" sz="2400" b="1" dirty="0" err="1" smtClean="0">
                <a:latin typeface="Calibri" panose="020F0502020204030204" pitchFamily="34" charset="0"/>
                <a:ea typeface="ＭＳ 明朝"/>
                <a:cs typeface="Courier"/>
              </a:rPr>
              <a:t>Angular</a:t>
            </a:r>
            <a:r>
              <a:rPr lang="nl-NL" sz="2400" b="1" dirty="0">
                <a:latin typeface="Calibri" panose="020F0502020204030204" pitchFamily="34" charset="0"/>
                <a:ea typeface="ＭＳ 明朝"/>
                <a:cs typeface="Courier"/>
              </a:rPr>
              <a:t> </a:t>
            </a:r>
            <a:r>
              <a:rPr lang="nl-NL" sz="2400" b="1" dirty="0" err="1" smtClean="0">
                <a:latin typeface="Calibri" panose="020F0502020204030204" pitchFamily="34" charset="0"/>
                <a:ea typeface="ＭＳ 明朝"/>
                <a:cs typeface="Courier"/>
              </a:rPr>
              <a:t>uses</a:t>
            </a:r>
            <a:r>
              <a:rPr lang="nl-NL" sz="2400" b="1" dirty="0" smtClean="0">
                <a:latin typeface="Calibri" panose="020F0502020204030204" pitchFamily="34" charset="0"/>
                <a:ea typeface="ＭＳ 明朝"/>
                <a:cs typeface="Courier"/>
              </a:rPr>
              <a:t> </a:t>
            </a:r>
            <a:r>
              <a:rPr lang="nl-NL" sz="2400" b="1" dirty="0" err="1" smtClean="0">
                <a:latin typeface="Calibri" panose="020F0502020204030204" pitchFamily="34" charset="0"/>
                <a:ea typeface="ＭＳ 明朝"/>
                <a:cs typeface="Courier"/>
              </a:rPr>
              <a:t>httpClient</a:t>
            </a:r>
            <a:r>
              <a:rPr lang="nl-NL" sz="2400" b="1" dirty="0" smtClean="0">
                <a:latin typeface="Calibri" panose="020F0502020204030204" pitchFamily="34" charset="0"/>
                <a:ea typeface="ＭＳ 明朝"/>
                <a:cs typeface="Courier"/>
              </a:rPr>
              <a:t> </a:t>
            </a:r>
            <a:r>
              <a:rPr lang="nl-NL" sz="2400" b="1" dirty="0" smtClean="0">
                <a:latin typeface="Calibri" panose="020F0502020204030204" pitchFamily="34" charset="0"/>
                <a:ea typeface="ＭＳ 明朝"/>
                <a:cs typeface="Courier"/>
              </a:rPr>
              <a:t>Module</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a:latin typeface="Calibri" panose="020F0502020204030204" pitchFamily="34" charset="0"/>
              <a:ea typeface="ＭＳ 明朝"/>
              <a:cs typeface="Courier"/>
            </a:endParaRPr>
          </a:p>
          <a:p>
            <a:r>
              <a:rPr lang="nl-NL" sz="2400" dirty="0" smtClean="0"/>
              <a:t>In </a:t>
            </a:r>
            <a:r>
              <a:rPr lang="nl-NL" sz="2400" dirty="0" smtClean="0"/>
              <a:t>@</a:t>
            </a:r>
            <a:r>
              <a:rPr lang="nl-NL" sz="2400" dirty="0" err="1" smtClean="0"/>
              <a:t>NgModule</a:t>
            </a:r>
            <a:r>
              <a:rPr lang="nl-NL" sz="2400" dirty="0" smtClean="0"/>
              <a:t> </a:t>
            </a:r>
            <a:r>
              <a:rPr lang="nl-NL" sz="2400" dirty="0" smtClean="0">
                <a:sym typeface="Wingdings"/>
              </a:rPr>
              <a:t> </a:t>
            </a:r>
            <a:r>
              <a:rPr lang="nl-NL" b="1" dirty="0">
                <a:solidFill>
                  <a:srgbClr val="FF0000"/>
                </a:solidFill>
              </a:rPr>
              <a:t>import { </a:t>
            </a:r>
            <a:r>
              <a:rPr lang="nl-NL" b="1" dirty="0" err="1">
                <a:solidFill>
                  <a:srgbClr val="FF0000"/>
                </a:solidFill>
              </a:rPr>
              <a:t>HttpClientModule</a:t>
            </a:r>
            <a:r>
              <a:rPr lang="nl-NL" b="1" dirty="0">
                <a:solidFill>
                  <a:srgbClr val="FF0000"/>
                </a:solidFill>
              </a:rPr>
              <a:t> } </a:t>
            </a:r>
            <a:r>
              <a:rPr lang="nl-NL" b="1" dirty="0" err="1">
                <a:solidFill>
                  <a:srgbClr val="FF0000"/>
                </a:solidFill>
              </a:rPr>
              <a:t>from</a:t>
            </a:r>
            <a:r>
              <a:rPr lang="nl-NL" b="1" dirty="0">
                <a:solidFill>
                  <a:srgbClr val="FF0000"/>
                </a:solidFill>
              </a:rPr>
              <a:t> '@</a:t>
            </a:r>
            <a:r>
              <a:rPr lang="nl-NL" b="1" dirty="0" err="1">
                <a:solidFill>
                  <a:srgbClr val="FF0000"/>
                </a:solidFill>
              </a:rPr>
              <a:t>angular</a:t>
            </a:r>
            <a:r>
              <a:rPr lang="nl-NL" b="1" dirty="0">
                <a:solidFill>
                  <a:srgbClr val="FF0000"/>
                </a:solidFill>
              </a:rPr>
              <a:t>/common/http';</a:t>
            </a:r>
          </a:p>
          <a:p>
            <a:pPr algn="ctr"/>
            <a:endParaRPr lang="nl-NL" sz="2400" b="1" dirty="0" smtClean="0">
              <a:solidFill>
                <a:srgbClr val="C00000"/>
              </a:solidFill>
            </a:endParaRPr>
          </a:p>
          <a:p>
            <a:pPr algn="ctr"/>
            <a:endParaRPr lang="nl-NL" sz="2400" b="1" dirty="0" smtClean="0">
              <a:solidFill>
                <a:srgbClr val="C00000"/>
              </a:solidFill>
            </a:endParaRPr>
          </a:p>
          <a:p>
            <a:pPr algn="ctr"/>
            <a:endParaRPr lang="nl-NL" sz="2400" dirty="0">
              <a:solidFill>
                <a:srgbClr val="C00000"/>
              </a:solidFill>
            </a:endParaRPr>
          </a:p>
          <a:p>
            <a:pPr algn="ctr"/>
            <a:r>
              <a:rPr lang="nl-NL" sz="3600" b="1" dirty="0" err="1" smtClean="0">
                <a:solidFill>
                  <a:srgbClr val="FF0000"/>
                </a:solidFill>
              </a:rPr>
              <a:t>Observable</a:t>
            </a:r>
            <a:endParaRPr lang="nl-NL" sz="3600" b="1" dirty="0" smtClean="0">
              <a:solidFill>
                <a:srgbClr val="FF0000"/>
              </a:solidFill>
            </a:endParaRPr>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387956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chemeClr val="accent2"/>
                </a:solidFill>
              </a:rPr>
              <a:t>Angular</a:t>
            </a:r>
            <a:endParaRPr lang="nl-NL" b="1" dirty="0">
              <a:solidFill>
                <a:schemeClr val="accent2"/>
              </a:solidFill>
            </a:endParaRPr>
          </a:p>
        </p:txBody>
      </p:sp>
      <p:sp>
        <p:nvSpPr>
          <p:cNvPr id="3" name="Tijdelijke aanduiding voor inhoud 2"/>
          <p:cNvSpPr>
            <a:spLocks noGrp="1"/>
          </p:cNvSpPr>
          <p:nvPr>
            <p:ph idx="1"/>
          </p:nvPr>
        </p:nvSpPr>
        <p:spPr>
          <a:xfrm>
            <a:off x="838200" y="1825624"/>
            <a:ext cx="10515600" cy="4585685"/>
          </a:xfrm>
        </p:spPr>
        <p:txBody>
          <a:bodyPr>
            <a:normAutofit/>
          </a:bodyPr>
          <a:lstStyle/>
          <a:p>
            <a:pPr marL="0" indent="0">
              <a:buNone/>
            </a:pPr>
            <a:r>
              <a:rPr lang="nl-NL" sz="4000" b="1" dirty="0">
                <a:solidFill>
                  <a:srgbClr val="FFC000"/>
                </a:solidFill>
              </a:rPr>
              <a:t>	 </a:t>
            </a:r>
            <a:endParaRPr lang="nl-NL" sz="4000" b="1" dirty="0" smtClean="0">
              <a:solidFill>
                <a:srgbClr val="FFC000"/>
              </a:solidFill>
            </a:endParaRPr>
          </a:p>
          <a:p>
            <a:pPr marL="0" indent="0">
              <a:buNone/>
            </a:pPr>
            <a:r>
              <a:rPr lang="nl-NL" sz="4000" b="1" dirty="0" err="1" smtClean="0">
                <a:solidFill>
                  <a:schemeClr val="accent4"/>
                </a:solidFill>
              </a:rPr>
              <a:t>TypeScript</a:t>
            </a:r>
            <a:endParaRPr lang="nl-NL" sz="4000" b="1" dirty="0" smtClean="0">
              <a:solidFill>
                <a:schemeClr val="accent4"/>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chemeClr val="accent2">
                    <a:lumMod val="60000"/>
                    <a:lumOff val="40000"/>
                  </a:schemeClr>
                </a:solidFill>
              </a:rPr>
              <a:t>Component </a:t>
            </a:r>
            <a:r>
              <a:rPr lang="nl-NL" sz="4000" b="1" dirty="0" err="1" smtClean="0">
                <a:solidFill>
                  <a:schemeClr val="accent2">
                    <a:lumMod val="60000"/>
                    <a:lumOff val="40000"/>
                  </a:schemeClr>
                </a:solidFill>
              </a:rPr>
              <a:t>based</a:t>
            </a:r>
            <a:endParaRPr lang="nl-NL" sz="4000" b="1" dirty="0" smtClean="0">
              <a:solidFill>
                <a:schemeClr val="accent2">
                  <a:lumMod val="60000"/>
                  <a:lumOff val="40000"/>
                </a:schemeClr>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rgbClr val="C00000"/>
                </a:solidFill>
              </a:rPr>
              <a:t>DI</a:t>
            </a:r>
          </a:p>
          <a:p>
            <a:pPr marL="0" indent="0">
              <a:buNone/>
            </a:pPr>
            <a:r>
              <a:rPr lang="nl-NL" sz="4000" b="1" dirty="0" smtClean="0">
                <a:solidFill>
                  <a:srgbClr val="FFC000"/>
                </a:solidFill>
              </a:rPr>
              <a:t>						</a:t>
            </a:r>
            <a:r>
              <a:rPr lang="nl-NL" sz="4000" b="1" dirty="0" err="1" smtClean="0">
                <a:solidFill>
                  <a:schemeClr val="accent2"/>
                </a:solidFill>
              </a:rPr>
              <a:t>Efficient</a:t>
            </a:r>
            <a:r>
              <a:rPr lang="nl-NL" sz="4000" b="1" dirty="0" smtClean="0">
                <a:solidFill>
                  <a:schemeClr val="accent2"/>
                </a:solidFill>
              </a:rPr>
              <a:t> </a:t>
            </a:r>
            <a:r>
              <a:rPr lang="nl-NL" sz="4000" b="1" dirty="0" err="1" smtClean="0">
                <a:solidFill>
                  <a:schemeClr val="accent2"/>
                </a:solidFill>
              </a:rPr>
              <a:t>development</a:t>
            </a:r>
            <a:endParaRPr lang="nl-NL" sz="4000" b="1" dirty="0">
              <a:solidFill>
                <a:schemeClr val="accent2"/>
              </a:solidFill>
            </a:endParaRPr>
          </a:p>
          <a:p>
            <a:pPr marL="0" indent="0">
              <a:buNone/>
            </a:pPr>
            <a:endParaRPr lang="nl-NL" sz="4000" b="1" dirty="0">
              <a:solidFill>
                <a:srgbClr val="FFC000"/>
              </a:solidFill>
            </a:endParaRPr>
          </a:p>
        </p:txBody>
      </p:sp>
    </p:spTree>
    <p:extLst>
      <p:ext uri="{BB962C8B-B14F-4D97-AF65-F5344CB8AC3E}">
        <p14:creationId xmlns:p14="http://schemas.microsoft.com/office/powerpoint/2010/main" val="164707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iterate type="lt">
                                    <p:tmPct val="0"/>
                                  </p:iterate>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iterate type="lt">
                                    <p:tmPct val="0"/>
                                  </p:iterate>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iterate type="lt">
                                    <p:tmPct val="0"/>
                                  </p:iterate>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iterate type="lt">
                                    <p:tmPct val="0"/>
                                  </p:iterate>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p:cTn id="55"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5" presetClass="emph" presetSubtype="0" nodeType="clickEffect">
                                  <p:stCondLst>
                                    <p:cond delay="0"/>
                                  </p:stCondLst>
                                  <p:iterate type="lt">
                                    <p:tmAbs val="25"/>
                                  </p:iterate>
                                  <p:childTnLst>
                                    <p:set>
                                      <p:cBhvr override="childStyle">
                                        <p:cTn id="66" dur="indefinite"/>
                                        <p:tgtEl>
                                          <p:spTgt spid="3">
                                            <p:txEl>
                                              <p:pRg st="0" end="0"/>
                                            </p:txEl>
                                          </p:spTgt>
                                        </p:tgtEl>
                                        <p:attrNameLst>
                                          <p:attrName>style.fontWeight</p:attrName>
                                        </p:attrNameLst>
                                      </p:cBhvr>
                                      <p:to>
                                        <p:strVal val="bold"/>
                                      </p:to>
                                    </p:set>
                                  </p:childTnLst>
                                </p:cTn>
                              </p:par>
                            </p:childTnLst>
                          </p:cTn>
                        </p:par>
                      </p:childTnLst>
                    </p:cTn>
                  </p:par>
                  <p:par>
                    <p:cTn id="67" fill="hold">
                      <p:stCondLst>
                        <p:cond delay="indefinite"/>
                      </p:stCondLst>
                      <p:childTnLst>
                        <p:par>
                          <p:cTn id="68" fill="hold">
                            <p:stCondLst>
                              <p:cond delay="0"/>
                            </p:stCondLst>
                            <p:childTnLst>
                              <p:par>
                                <p:cTn id="69" presetID="15" presetClass="emph" presetSubtype="0" nodeType="clickEffect">
                                  <p:stCondLst>
                                    <p:cond delay="0"/>
                                  </p:stCondLst>
                                  <p:iterate type="lt">
                                    <p:tmAbs val="25"/>
                                  </p:iterate>
                                  <p:childTnLst>
                                    <p:set>
                                      <p:cBhvr override="childStyle">
                                        <p:cTn id="70" dur="indefinite"/>
                                        <p:tgtEl>
                                          <p:spTgt spid="3">
                                            <p:txEl>
                                              <p:pRg st="1" end="1"/>
                                            </p:txEl>
                                          </p:spTgt>
                                        </p:tgtEl>
                                        <p:attrNameLst>
                                          <p:attrName>style.fontWeight</p:attrName>
                                        </p:attrNameLst>
                                      </p:cBhvr>
                                      <p:to>
                                        <p:strVal val="bold"/>
                                      </p:to>
                                    </p:set>
                                  </p:childTnLst>
                                </p:cTn>
                              </p:par>
                            </p:childTnLst>
                          </p:cTn>
                        </p:par>
                      </p:childTnLst>
                    </p:cTn>
                  </p:par>
                  <p:par>
                    <p:cTn id="71" fill="hold">
                      <p:stCondLst>
                        <p:cond delay="indefinite"/>
                      </p:stCondLst>
                      <p:childTnLst>
                        <p:par>
                          <p:cTn id="72" fill="hold">
                            <p:stCondLst>
                              <p:cond delay="0"/>
                            </p:stCondLst>
                            <p:childTnLst>
                              <p:par>
                                <p:cTn id="73" presetID="15" presetClass="emph" presetSubtype="0" nodeType="clickEffect">
                                  <p:stCondLst>
                                    <p:cond delay="0"/>
                                  </p:stCondLst>
                                  <p:iterate type="lt">
                                    <p:tmAbs val="25"/>
                                  </p:iterate>
                                  <p:childTnLst>
                                    <p:set>
                                      <p:cBhvr override="childStyle">
                                        <p:cTn id="74" dur="indefinite"/>
                                        <p:tgtEl>
                                          <p:spTgt spid="3">
                                            <p:txEl>
                                              <p:pRg st="2" end="2"/>
                                            </p:txEl>
                                          </p:spTgt>
                                        </p:tgtEl>
                                        <p:attrNameLst>
                                          <p:attrName>style.fontWeight</p:attrName>
                                        </p:attrNameLst>
                                      </p:cBhvr>
                                      <p:to>
                                        <p:strVal val="bold"/>
                                      </p:to>
                                    </p:set>
                                  </p:childTnLst>
                                </p:cTn>
                              </p:par>
                            </p:childTnLst>
                          </p:cTn>
                        </p:par>
                      </p:childTnLst>
                    </p:cTn>
                  </p:par>
                  <p:par>
                    <p:cTn id="75" fill="hold">
                      <p:stCondLst>
                        <p:cond delay="indefinite"/>
                      </p:stCondLst>
                      <p:childTnLst>
                        <p:par>
                          <p:cTn id="76" fill="hold">
                            <p:stCondLst>
                              <p:cond delay="0"/>
                            </p:stCondLst>
                            <p:childTnLst>
                              <p:par>
                                <p:cTn id="77" presetID="15" presetClass="emph" presetSubtype="0" nodeType="clickEffect">
                                  <p:stCondLst>
                                    <p:cond delay="0"/>
                                  </p:stCondLst>
                                  <p:iterate type="lt">
                                    <p:tmAbs val="25"/>
                                  </p:iterate>
                                  <p:childTnLst>
                                    <p:set>
                                      <p:cBhvr override="childStyle">
                                        <p:cTn id="78" dur="indefinite"/>
                                        <p:tgtEl>
                                          <p:spTgt spid="3">
                                            <p:txEl>
                                              <p:pRg st="3" end="3"/>
                                            </p:txEl>
                                          </p:spTgt>
                                        </p:tgtEl>
                                        <p:attrNameLst>
                                          <p:attrName>style.fontWeight</p:attrName>
                                        </p:attrNameLst>
                                      </p:cBhvr>
                                      <p:to>
                                        <p:strVal val="bold"/>
                                      </p:to>
                                    </p:set>
                                  </p:childTnLst>
                                </p:cTn>
                              </p:par>
                            </p:childTnLst>
                          </p:cTn>
                        </p:par>
                      </p:childTnLst>
                    </p:cTn>
                  </p:par>
                  <p:par>
                    <p:cTn id="79" fill="hold">
                      <p:stCondLst>
                        <p:cond delay="indefinite"/>
                      </p:stCondLst>
                      <p:childTnLst>
                        <p:par>
                          <p:cTn id="80" fill="hold">
                            <p:stCondLst>
                              <p:cond delay="0"/>
                            </p:stCondLst>
                            <p:childTnLst>
                              <p:par>
                                <p:cTn id="81" presetID="15" presetClass="emph" presetSubtype="0" nodeType="clickEffect">
                                  <p:stCondLst>
                                    <p:cond delay="0"/>
                                  </p:stCondLst>
                                  <p:iterate type="lt">
                                    <p:tmAbs val="25"/>
                                  </p:iterate>
                                  <p:childTnLst>
                                    <p:set>
                                      <p:cBhvr override="childStyle">
                                        <p:cTn id="82"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a:t>
            </a:r>
            <a:endParaRPr lang="en-US" b="1" dirty="0">
              <a:solidFill>
                <a:srgbClr val="FFC000"/>
              </a:solidFill>
            </a:endParaRPr>
          </a:p>
        </p:txBody>
      </p:sp>
      <p:sp>
        <p:nvSpPr>
          <p:cNvPr id="3" name="Прямоугольник 2"/>
          <p:cNvSpPr/>
          <p:nvPr/>
        </p:nvSpPr>
        <p:spPr>
          <a:xfrm>
            <a:off x="1831012" y="1690688"/>
            <a:ext cx="8529975" cy="4201150"/>
          </a:xfrm>
          <a:prstGeom prst="rect">
            <a:avLst/>
          </a:prstGeom>
        </p:spPr>
        <p:txBody>
          <a:bodyPr wrap="square">
            <a:spAutoFit/>
          </a:bodyPr>
          <a:lstStyle/>
          <a:p>
            <a:pPr algn="ctr"/>
            <a:endParaRPr lang="nl-NL" sz="2400" dirty="0"/>
          </a:p>
          <a:p>
            <a:pPr algn="ctr"/>
            <a:endParaRPr lang="nl-NL" sz="2400" dirty="0"/>
          </a:p>
          <a:p>
            <a:pPr algn="ctr"/>
            <a:endParaRPr lang="nl-NL" sz="2400" dirty="0"/>
          </a:p>
          <a:p>
            <a:pPr algn="ctr"/>
            <a:endParaRPr lang="nl-NL" sz="2400" b="1" dirty="0"/>
          </a:p>
          <a:p>
            <a:pPr algn="ctr"/>
            <a:endParaRPr lang="nl-NL" sz="2400" dirty="0" smtClean="0"/>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pic>
        <p:nvPicPr>
          <p:cNvPr id="7" name="Picture 6"/>
          <p:cNvPicPr>
            <a:picLocks noChangeAspect="1"/>
          </p:cNvPicPr>
          <p:nvPr/>
        </p:nvPicPr>
        <p:blipFill>
          <a:blip r:embed="rId3"/>
          <a:stretch>
            <a:fillRect/>
          </a:stretch>
        </p:blipFill>
        <p:spPr>
          <a:xfrm>
            <a:off x="2499360" y="1554480"/>
            <a:ext cx="7071360" cy="5303520"/>
          </a:xfrm>
          <a:prstGeom prst="rect">
            <a:avLst/>
          </a:prstGeom>
        </p:spPr>
      </p:pic>
    </p:spTree>
    <p:extLst>
      <p:ext uri="{BB962C8B-B14F-4D97-AF65-F5344CB8AC3E}">
        <p14:creationId xmlns:p14="http://schemas.microsoft.com/office/powerpoint/2010/main" val="14910629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a:t>
            </a:r>
            <a:endParaRPr lang="en-US" b="1" dirty="0">
              <a:solidFill>
                <a:srgbClr val="FFC000"/>
              </a:solidFill>
            </a:endParaRPr>
          </a:p>
        </p:txBody>
      </p:sp>
      <p:sp>
        <p:nvSpPr>
          <p:cNvPr id="3" name="Прямоугольник 2"/>
          <p:cNvSpPr/>
          <p:nvPr/>
        </p:nvSpPr>
        <p:spPr>
          <a:xfrm>
            <a:off x="1831012" y="1690688"/>
            <a:ext cx="8529975" cy="7155805"/>
          </a:xfrm>
          <a:prstGeom prst="rect">
            <a:avLst/>
          </a:prstGeom>
        </p:spPr>
        <p:txBody>
          <a:bodyPr wrap="square">
            <a:spAutoFit/>
          </a:bodyPr>
          <a:lstStyle/>
          <a:p>
            <a:pPr algn="ctr"/>
            <a:endParaRPr lang="nl-NL" sz="2400" dirty="0"/>
          </a:p>
          <a:p>
            <a:pPr algn="ctr"/>
            <a:r>
              <a:rPr lang="nl-NL" sz="2400" b="1" dirty="0" err="1" smtClean="0"/>
              <a:t>Cancelable</a:t>
            </a:r>
            <a:endParaRPr lang="nl-NL" sz="2400" b="1" dirty="0" smtClean="0"/>
          </a:p>
          <a:p>
            <a:pPr algn="ctr"/>
            <a:endParaRPr lang="nl-NL" sz="2400" b="1" dirty="0"/>
          </a:p>
          <a:p>
            <a:pPr algn="ctr"/>
            <a:r>
              <a:rPr lang="nl-NL" sz="2400" b="1" dirty="0" smtClean="0">
                <a:solidFill>
                  <a:srgbClr val="FF0000"/>
                </a:solidFill>
              </a:rPr>
              <a:t>Returns a stream of </a:t>
            </a:r>
            <a:r>
              <a:rPr lang="nl-NL" sz="2400" b="1" dirty="0" err="1" smtClean="0">
                <a:solidFill>
                  <a:srgbClr val="FF0000"/>
                </a:solidFill>
              </a:rPr>
              <a:t>values</a:t>
            </a:r>
            <a:r>
              <a:rPr lang="nl-NL" sz="2400" b="1" dirty="0" smtClean="0">
                <a:solidFill>
                  <a:srgbClr val="FF0000"/>
                </a:solidFill>
              </a:rPr>
              <a:t> over time</a:t>
            </a:r>
            <a:endParaRPr lang="nl-NL" sz="2400" b="1" dirty="0">
              <a:solidFill>
                <a:srgbClr val="FF0000"/>
              </a:solidFill>
            </a:endParaRPr>
          </a:p>
          <a:p>
            <a:pPr algn="ctr"/>
            <a:r>
              <a:rPr lang="nl-NL" sz="2400" b="1" dirty="0" err="1" smtClean="0">
                <a:solidFill>
                  <a:schemeClr val="accent2"/>
                </a:solidFill>
              </a:rPr>
              <a:t>Lazy</a:t>
            </a:r>
            <a:endParaRPr lang="nl-NL" sz="2400" b="1" dirty="0" smtClean="0">
              <a:solidFill>
                <a:schemeClr val="accent2"/>
              </a:solidFill>
            </a:endParaRPr>
          </a:p>
          <a:p>
            <a:pPr algn="ctr"/>
            <a:endParaRPr lang="nl-NL" sz="2400" b="1" dirty="0"/>
          </a:p>
          <a:p>
            <a:pPr algn="ctr"/>
            <a:r>
              <a:rPr lang="nl-NL" sz="2400" b="1" dirty="0" err="1" smtClean="0">
                <a:solidFill>
                  <a:srgbClr val="FFC000"/>
                </a:solidFill>
              </a:rPr>
              <a:t>Subscribe</a:t>
            </a:r>
            <a:r>
              <a:rPr lang="nl-NL" sz="2400" b="1" dirty="0" smtClean="0">
                <a:solidFill>
                  <a:srgbClr val="FFC000"/>
                </a:solidFill>
              </a:rPr>
              <a:t> </a:t>
            </a:r>
            <a:r>
              <a:rPr lang="nl-NL" sz="2400" b="1" dirty="0" err="1" smtClean="0">
                <a:solidFill>
                  <a:srgbClr val="FFC000"/>
                </a:solidFill>
              </a:rPr>
              <a:t>to</a:t>
            </a:r>
            <a:r>
              <a:rPr lang="nl-NL" sz="2400" b="1" dirty="0" smtClean="0">
                <a:solidFill>
                  <a:srgbClr val="FFC000"/>
                </a:solidFill>
              </a:rPr>
              <a:t> </a:t>
            </a:r>
            <a:r>
              <a:rPr lang="nl-NL" sz="2400" b="1" dirty="0" err="1" smtClean="0">
                <a:solidFill>
                  <a:srgbClr val="FFC000"/>
                </a:solidFill>
              </a:rPr>
              <a:t>the</a:t>
            </a:r>
            <a:r>
              <a:rPr lang="nl-NL" sz="2400" b="1" dirty="0" smtClean="0">
                <a:solidFill>
                  <a:srgbClr val="FFC000"/>
                </a:solidFill>
              </a:rPr>
              <a:t> stream (push </a:t>
            </a:r>
            <a:r>
              <a:rPr lang="nl-NL" sz="2400" b="1" dirty="0" err="1" smtClean="0">
                <a:solidFill>
                  <a:srgbClr val="FFC000"/>
                </a:solidFill>
              </a:rPr>
              <a:t>mechanism</a:t>
            </a:r>
            <a:r>
              <a:rPr lang="nl-NL" sz="2400" b="1" dirty="0" smtClean="0">
                <a:solidFill>
                  <a:srgbClr val="FFC000"/>
                </a:solidFill>
              </a:rPr>
              <a:t>)</a:t>
            </a:r>
          </a:p>
          <a:p>
            <a:pPr algn="ctr"/>
            <a:endParaRPr lang="nl-NL" sz="2400" b="1" dirty="0"/>
          </a:p>
          <a:p>
            <a:pPr algn="ctr"/>
            <a:r>
              <a:rPr lang="nl-NL" sz="2400" b="1" dirty="0" smtClean="0">
                <a:solidFill>
                  <a:schemeClr val="accent2"/>
                </a:solidFill>
              </a:rPr>
              <a:t>Array-</a:t>
            </a:r>
            <a:r>
              <a:rPr lang="nl-NL" sz="2400" b="1" dirty="0" err="1" smtClean="0">
                <a:solidFill>
                  <a:schemeClr val="accent2"/>
                </a:solidFill>
              </a:rPr>
              <a:t>methods</a:t>
            </a:r>
            <a:r>
              <a:rPr lang="nl-NL" sz="2400" b="1" dirty="0" smtClean="0">
                <a:solidFill>
                  <a:schemeClr val="accent2"/>
                </a:solidFill>
              </a:rPr>
              <a:t> on stream </a:t>
            </a:r>
            <a:r>
              <a:rPr lang="nl-NL" sz="2400" b="1" dirty="0" smtClean="0">
                <a:sym typeface="Wingdings"/>
              </a:rPr>
              <a:t> map(), filter(), </a:t>
            </a:r>
            <a:r>
              <a:rPr lang="nl-NL" sz="2400" b="1" dirty="0" err="1" smtClean="0">
                <a:sym typeface="Wingdings"/>
              </a:rPr>
              <a:t>reduce</a:t>
            </a:r>
            <a:r>
              <a:rPr lang="nl-NL" sz="2400" b="1" dirty="0" smtClean="0">
                <a:sym typeface="Wingdings"/>
              </a:rPr>
              <a:t>()</a:t>
            </a:r>
            <a:endParaRPr lang="nl-NL" sz="2400" b="1" dirty="0" smtClean="0"/>
          </a:p>
          <a:p>
            <a:pPr algn="ctr"/>
            <a:endParaRPr lang="nl-NL" sz="2400" b="1" dirty="0"/>
          </a:p>
          <a:p>
            <a:pPr algn="ctr"/>
            <a:r>
              <a:rPr lang="nl-NL" sz="2400" b="1" dirty="0" err="1" smtClean="0">
                <a:solidFill>
                  <a:srgbClr val="FF0000"/>
                </a:solidFill>
              </a:rPr>
              <a:t>Example</a:t>
            </a:r>
            <a:r>
              <a:rPr lang="nl-NL" sz="2400" b="1" dirty="0" smtClean="0">
                <a:solidFill>
                  <a:srgbClr val="FF0000"/>
                </a:solidFill>
              </a:rPr>
              <a:t> stream: </a:t>
            </a:r>
            <a:r>
              <a:rPr lang="nl-NL" sz="2400" b="1" dirty="0" smtClean="0"/>
              <a:t>list of ’share </a:t>
            </a:r>
            <a:r>
              <a:rPr lang="nl-NL" sz="2400" b="1" dirty="0" err="1" smtClean="0"/>
              <a:t>prices</a:t>
            </a:r>
            <a:r>
              <a:rPr lang="nl-NL" sz="2400" b="1" dirty="0" smtClean="0"/>
              <a:t>’ </a:t>
            </a:r>
            <a:r>
              <a:rPr lang="nl-NL" sz="2400" b="1" dirty="0" err="1" smtClean="0"/>
              <a:t>which</a:t>
            </a:r>
            <a:r>
              <a:rPr lang="nl-NL" sz="2400" b="1" dirty="0" smtClean="0"/>
              <a:t> changes </a:t>
            </a:r>
            <a:r>
              <a:rPr lang="nl-NL" sz="2400" b="1" dirty="0" err="1" smtClean="0"/>
              <a:t>each</a:t>
            </a:r>
            <a:r>
              <a:rPr lang="nl-NL" sz="2400" b="1" dirty="0" smtClean="0"/>
              <a:t> minute.</a:t>
            </a:r>
          </a:p>
          <a:p>
            <a:pPr algn="ctr"/>
            <a:endParaRPr lang="nl-NL" sz="2400" b="1" dirty="0"/>
          </a:p>
          <a:p>
            <a:pPr algn="ctr"/>
            <a:endParaRPr lang="nl-NL" sz="2400" dirty="0" smtClean="0"/>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21013188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300" y="952500"/>
            <a:ext cx="5359400" cy="4953000"/>
          </a:xfrm>
          <a:prstGeom prst="rect">
            <a:avLst/>
          </a:prstGeom>
        </p:spPr>
      </p:pic>
    </p:spTree>
    <p:extLst>
      <p:ext uri="{BB962C8B-B14F-4D97-AF65-F5344CB8AC3E}">
        <p14:creationId xmlns:p14="http://schemas.microsoft.com/office/powerpoint/2010/main" val="418703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solidFill>
                  <a:srgbClr val="FFC000"/>
                </a:solidFill>
              </a:rPr>
              <a:t>Interactive diagrams of Rx Observables</a:t>
            </a:r>
            <a:r>
              <a:rPr lang="en-US" sz="3200" b="1" dirty="0"/>
              <a:t/>
            </a:r>
            <a:br>
              <a:rPr lang="en-US" sz="3200" b="1" dirty="0"/>
            </a:br>
            <a:endParaRPr lang="en-US" sz="3200" b="1" dirty="0">
              <a:solidFill>
                <a:srgbClr val="C00000"/>
              </a:solidFill>
            </a:endParaRPr>
          </a:p>
        </p:txBody>
      </p:sp>
      <p:sp>
        <p:nvSpPr>
          <p:cNvPr id="3" name="Rectangle 2"/>
          <p:cNvSpPr/>
          <p:nvPr/>
        </p:nvSpPr>
        <p:spPr>
          <a:xfrm>
            <a:off x="1977081" y="2273643"/>
            <a:ext cx="5270485" cy="1569660"/>
          </a:xfrm>
          <a:prstGeom prst="rect">
            <a:avLst/>
          </a:prstGeom>
        </p:spPr>
        <p:txBody>
          <a:bodyPr wrap="square">
            <a:spAutoFit/>
          </a:bodyPr>
          <a:lstStyle/>
          <a:p>
            <a:r>
              <a:rPr lang="en-US" sz="3200" b="1" dirty="0">
                <a:solidFill>
                  <a:srgbClr val="C00000"/>
                </a:solidFill>
                <a:hlinkClick r:id="rId2"/>
              </a:rPr>
              <a:t>http://rxmarbles.com</a:t>
            </a:r>
            <a:r>
              <a:rPr lang="en-US" sz="3200" b="1" dirty="0" smtClean="0">
                <a:solidFill>
                  <a:srgbClr val="C00000"/>
                </a:solidFill>
                <a:hlinkClick r:id="rId2"/>
              </a:rPr>
              <a:t>/</a:t>
            </a:r>
            <a:endParaRPr lang="en-US" sz="3200" b="1" dirty="0" smtClean="0">
              <a:solidFill>
                <a:srgbClr val="C00000"/>
              </a:solidFill>
            </a:endParaRPr>
          </a:p>
          <a:p>
            <a:endParaRPr lang="en-US" sz="3200" b="1" dirty="0">
              <a:solidFill>
                <a:srgbClr val="C00000"/>
              </a:solidFill>
            </a:endParaRPr>
          </a:p>
          <a:p>
            <a:r>
              <a:rPr lang="en-US" sz="3200" b="1" dirty="0" err="1" smtClean="0">
                <a:solidFill>
                  <a:srgbClr val="C00000"/>
                </a:solidFill>
              </a:rPr>
              <a:t>RXFiddle.net</a:t>
            </a:r>
            <a:endParaRPr lang="en-US" sz="3200" b="1" dirty="0">
              <a:solidFill>
                <a:srgbClr val="C00000"/>
              </a:solidFill>
            </a:endParaRPr>
          </a:p>
        </p:txBody>
      </p:sp>
    </p:spTree>
    <p:extLst>
      <p:ext uri="{BB962C8B-B14F-4D97-AF65-F5344CB8AC3E}">
        <p14:creationId xmlns:p14="http://schemas.microsoft.com/office/powerpoint/2010/main" val="564970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syntax</a:t>
            </a:r>
            <a:endParaRPr lang="en-US" b="1" dirty="0">
              <a:solidFill>
                <a:srgbClr val="FFC000"/>
              </a:solidFill>
            </a:endParaRPr>
          </a:p>
        </p:txBody>
      </p:sp>
      <p:sp>
        <p:nvSpPr>
          <p:cNvPr id="3" name="Прямоугольник 2"/>
          <p:cNvSpPr/>
          <p:nvPr/>
        </p:nvSpPr>
        <p:spPr>
          <a:xfrm>
            <a:off x="1831012" y="2086104"/>
            <a:ext cx="8529975" cy="4939814"/>
          </a:xfrm>
          <a:prstGeom prst="rect">
            <a:avLst/>
          </a:prstGeom>
        </p:spPr>
        <p:txBody>
          <a:bodyPr wrap="square">
            <a:spAutoFit/>
          </a:bodyPr>
          <a:lstStyle/>
          <a:p>
            <a:pPr algn="ctr"/>
            <a:r>
              <a:rPr lang="nl-NL" sz="2400" dirty="0" smtClean="0"/>
              <a:t>let </a:t>
            </a:r>
            <a:r>
              <a:rPr lang="nl-NL" sz="2400" b="1" dirty="0" smtClean="0">
                <a:solidFill>
                  <a:schemeClr val="accent2"/>
                </a:solidFill>
              </a:rPr>
              <a:t>source </a:t>
            </a:r>
            <a:r>
              <a:rPr lang="nl-NL" sz="2400" dirty="0" smtClean="0"/>
              <a:t>= </a:t>
            </a:r>
            <a:r>
              <a:rPr lang="nl-NL" sz="2400" dirty="0" err="1" smtClean="0"/>
              <a:t>Rx.Observable</a:t>
            </a:r>
            <a:endParaRPr lang="nl-NL" sz="2400" dirty="0" smtClean="0"/>
          </a:p>
          <a:p>
            <a:pPr algn="ctr"/>
            <a:endParaRPr lang="nl-NL" sz="2400" dirty="0" smtClean="0"/>
          </a:p>
          <a:p>
            <a:pPr algn="ctr"/>
            <a:r>
              <a:rPr lang="nl-NL" sz="2400" b="1" dirty="0" smtClean="0"/>
              <a:t>.</a:t>
            </a:r>
            <a:r>
              <a:rPr lang="nl-NL" sz="2400" b="1" dirty="0" err="1" smtClean="0"/>
              <a:t>firstOperator</a:t>
            </a:r>
            <a:r>
              <a:rPr lang="nl-NL" sz="2400" b="1" dirty="0" smtClean="0"/>
              <a:t>()</a:t>
            </a:r>
          </a:p>
          <a:p>
            <a:pPr algn="ctr"/>
            <a:endParaRPr lang="nl-NL" sz="2400" b="1" dirty="0" smtClean="0"/>
          </a:p>
          <a:p>
            <a:pPr algn="ctr"/>
            <a:r>
              <a:rPr lang="nl-NL" sz="2400" b="1" dirty="0" smtClean="0"/>
              <a:t>.</a:t>
            </a:r>
            <a:r>
              <a:rPr lang="nl-NL" sz="2400" b="1" dirty="0" err="1" smtClean="0"/>
              <a:t>moreOperators</a:t>
            </a:r>
            <a:r>
              <a:rPr lang="nl-NL" sz="2400" b="1" dirty="0" smtClean="0"/>
              <a:t>()</a:t>
            </a:r>
          </a:p>
          <a:p>
            <a:pPr algn="ctr"/>
            <a:endParaRPr lang="nl-NL" sz="2400" b="1" dirty="0" smtClean="0"/>
          </a:p>
          <a:p>
            <a:pPr algn="ctr"/>
            <a:endParaRPr lang="nl-NL" sz="2400" b="1" dirty="0" smtClean="0"/>
          </a:p>
          <a:p>
            <a:pPr algn="ctr"/>
            <a:endParaRPr lang="nl-NL" sz="2400" b="1" dirty="0"/>
          </a:p>
          <a:p>
            <a:pPr algn="ctr"/>
            <a:r>
              <a:rPr lang="nl-NL" sz="2400" b="1" u="sng" dirty="0"/>
              <a:t>l</a:t>
            </a:r>
            <a:r>
              <a:rPr lang="nl-NL" sz="2400" b="1" u="sng" dirty="0" smtClean="0"/>
              <a:t>et </a:t>
            </a:r>
            <a:r>
              <a:rPr lang="nl-NL" sz="2400" b="1" u="sng" dirty="0" err="1" smtClean="0">
                <a:solidFill>
                  <a:schemeClr val="accent2"/>
                </a:solidFill>
              </a:rPr>
              <a:t>result</a:t>
            </a:r>
            <a:r>
              <a:rPr lang="nl-NL" sz="2400" b="1" u="sng" dirty="0" smtClean="0">
                <a:solidFill>
                  <a:schemeClr val="accent2"/>
                </a:solidFill>
              </a:rPr>
              <a:t> </a:t>
            </a:r>
            <a:r>
              <a:rPr lang="nl-NL" sz="2400" b="1" u="sng" dirty="0" smtClean="0"/>
              <a:t>= </a:t>
            </a:r>
            <a:r>
              <a:rPr lang="nl-NL" sz="2400" b="1" u="sng" dirty="0" err="1" smtClean="0"/>
              <a:t>source.</a:t>
            </a:r>
            <a:r>
              <a:rPr lang="nl-NL" sz="2400" b="1" u="sng" dirty="0" err="1" smtClean="0">
                <a:solidFill>
                  <a:srgbClr val="C00000"/>
                </a:solidFill>
              </a:rPr>
              <a:t>subscribe</a:t>
            </a:r>
            <a:r>
              <a:rPr lang="nl-NL" sz="2400" b="1" u="sng" dirty="0" smtClean="0"/>
              <a:t>(x =&gt; </a:t>
            </a:r>
            <a:r>
              <a:rPr lang="nl-NL" sz="2400" b="1" u="sng" dirty="0" err="1" smtClean="0"/>
              <a:t>console.log</a:t>
            </a:r>
            <a:r>
              <a:rPr lang="nl-NL" sz="2400" b="1" u="sng" dirty="0" smtClean="0"/>
              <a:t>(x))</a:t>
            </a:r>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18942416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BookService</a:t>
            </a:r>
            <a:r>
              <a:rPr lang="nl-NL" b="1" dirty="0" smtClean="0">
                <a:solidFill>
                  <a:srgbClr val="FFC000"/>
                </a:solidFill>
              </a:rPr>
              <a:t> </a:t>
            </a:r>
            <a:r>
              <a:rPr lang="nl-NL" b="1" dirty="0" err="1" smtClean="0">
                <a:solidFill>
                  <a:srgbClr val="FFC000"/>
                </a:solidFill>
              </a:rPr>
              <a:t>with</a:t>
            </a:r>
            <a:r>
              <a:rPr lang="nl-NL" b="1" dirty="0" smtClean="0">
                <a:solidFill>
                  <a:srgbClr val="FFC000"/>
                </a:solidFill>
              </a:rPr>
              <a:t> </a:t>
            </a:r>
            <a:r>
              <a:rPr lang="nl-NL" b="1" dirty="0" err="1" smtClean="0">
                <a:solidFill>
                  <a:srgbClr val="FFC000"/>
                </a:solidFill>
              </a:rPr>
              <a:t>Observable</a:t>
            </a:r>
            <a:endParaRPr lang="nl-NL" b="1" dirty="0">
              <a:solidFill>
                <a:srgbClr val="FFC000"/>
              </a:solidFill>
            </a:endParaRPr>
          </a:p>
        </p:txBody>
      </p:sp>
      <p:sp>
        <p:nvSpPr>
          <p:cNvPr id="3" name="Tijdelijke aanduiding voor inhoud 2"/>
          <p:cNvSpPr>
            <a:spLocks noGrp="1"/>
          </p:cNvSpPr>
          <p:nvPr>
            <p:ph idx="1"/>
          </p:nvPr>
        </p:nvSpPr>
        <p:spPr>
          <a:xfrm>
            <a:off x="2419109" y="1365813"/>
            <a:ext cx="8934691" cy="5949387"/>
          </a:xfrm>
        </p:spPr>
        <p:txBody>
          <a:bodyPr>
            <a:noAutofit/>
          </a:bodyPr>
          <a:lstStyle/>
          <a:p>
            <a:pPr marL="0" indent="0">
              <a:spcBef>
                <a:spcPts val="50"/>
              </a:spcBef>
              <a:buNone/>
            </a:pPr>
            <a:r>
              <a:rPr lang="en-US" sz="1400" b="1" dirty="0">
                <a:solidFill>
                  <a:srgbClr val="FF0000"/>
                </a:solidFill>
              </a:rPr>
              <a:t>import</a:t>
            </a:r>
            <a:r>
              <a:rPr lang="en-US" sz="1400" b="1" dirty="0"/>
              <a:t> { Injectable } from </a:t>
            </a:r>
            <a:r>
              <a:rPr lang="en-US" sz="1400" b="1" dirty="0">
                <a:solidFill>
                  <a:srgbClr val="FF0000"/>
                </a:solidFill>
              </a:rPr>
              <a:t>'@</a:t>
            </a:r>
            <a:r>
              <a:rPr lang="en-US" sz="1400" b="1" dirty="0" smtClean="0">
                <a:solidFill>
                  <a:srgbClr val="FF0000"/>
                </a:solidFill>
              </a:rPr>
              <a:t>angular/core</a:t>
            </a:r>
            <a:r>
              <a:rPr lang="en-US" sz="1400" b="1" dirty="0" smtClean="0"/>
              <a:t>’;</a:t>
            </a:r>
            <a:endParaRPr lang="en-US" sz="1400" b="1" dirty="0"/>
          </a:p>
          <a:p>
            <a:pPr marL="0" indent="0">
              <a:spcBef>
                <a:spcPts val="50"/>
              </a:spcBef>
              <a:buNone/>
            </a:pPr>
            <a:r>
              <a:rPr lang="en-US" sz="1400" b="1" dirty="0">
                <a:solidFill>
                  <a:srgbClr val="FF0000"/>
                </a:solidFill>
              </a:rPr>
              <a:t>import</a:t>
            </a:r>
            <a:r>
              <a:rPr lang="en-US" sz="1400" b="1" dirty="0"/>
              <a:t> { </a:t>
            </a:r>
            <a:r>
              <a:rPr lang="en-US" sz="1400" b="1" dirty="0" err="1"/>
              <a:t>HttpClient</a:t>
            </a:r>
            <a:r>
              <a:rPr lang="en-US" sz="1400" b="1" dirty="0"/>
              <a:t>, </a:t>
            </a:r>
            <a:r>
              <a:rPr lang="en-US" sz="1400" b="1" dirty="0" err="1"/>
              <a:t>HttpHeaders</a:t>
            </a:r>
            <a:r>
              <a:rPr lang="en-US" sz="1400" b="1" dirty="0"/>
              <a:t> } from </a:t>
            </a:r>
            <a:r>
              <a:rPr lang="en-US" sz="1400" b="1" dirty="0">
                <a:solidFill>
                  <a:srgbClr val="FF0000"/>
                </a:solidFill>
              </a:rPr>
              <a:t>'@angular/common/http</a:t>
            </a:r>
            <a:r>
              <a:rPr lang="en-US" sz="1400" b="1" dirty="0" smtClean="0"/>
              <a:t>';</a:t>
            </a:r>
            <a:r>
              <a:rPr lang="en-US" sz="1400" b="1" dirty="0"/>
              <a:t/>
            </a:r>
            <a:br>
              <a:rPr lang="en-US" sz="1400" b="1" dirty="0"/>
            </a:br>
            <a:r>
              <a:rPr lang="en-US" sz="1400" b="1" dirty="0">
                <a:solidFill>
                  <a:srgbClr val="FF0000"/>
                </a:solidFill>
              </a:rPr>
              <a:t>import</a:t>
            </a:r>
            <a:r>
              <a:rPr lang="en-US" sz="1400" b="1" dirty="0"/>
              <a:t> { Observable } from '</a:t>
            </a:r>
            <a:r>
              <a:rPr lang="en-US" sz="1400" b="1" dirty="0" err="1">
                <a:solidFill>
                  <a:srgbClr val="FF0000"/>
                </a:solidFill>
              </a:rPr>
              <a:t>rxjs</a:t>
            </a:r>
            <a:r>
              <a:rPr lang="en-US" sz="1400" b="1" dirty="0">
                <a:solidFill>
                  <a:srgbClr val="FF0000"/>
                </a:solidFill>
              </a:rPr>
              <a:t>/Observable</a:t>
            </a:r>
            <a:r>
              <a:rPr lang="en-US" sz="1400" b="1" dirty="0"/>
              <a:t>';</a:t>
            </a:r>
          </a:p>
          <a:p>
            <a:pPr marL="0" indent="0">
              <a:spcBef>
                <a:spcPts val="50"/>
              </a:spcBef>
              <a:buNone/>
            </a:pPr>
            <a:r>
              <a:rPr lang="en-US" sz="1400" b="1" dirty="0">
                <a:solidFill>
                  <a:srgbClr val="FF0000"/>
                </a:solidFill>
              </a:rPr>
              <a:t>import</a:t>
            </a:r>
            <a:r>
              <a:rPr lang="en-US" sz="1400" b="1" dirty="0"/>
              <a:t> { of } from '</a:t>
            </a:r>
            <a:r>
              <a:rPr lang="en-US" sz="1400" b="1" dirty="0" err="1">
                <a:solidFill>
                  <a:srgbClr val="FF0000"/>
                </a:solidFill>
              </a:rPr>
              <a:t>rxjs</a:t>
            </a:r>
            <a:r>
              <a:rPr lang="en-US" sz="1400" b="1" dirty="0">
                <a:solidFill>
                  <a:srgbClr val="FF0000"/>
                </a:solidFill>
              </a:rPr>
              <a:t>/observable/of</a:t>
            </a:r>
            <a:r>
              <a:rPr lang="en-US" sz="1400" b="1" dirty="0"/>
              <a:t>';</a:t>
            </a:r>
          </a:p>
          <a:p>
            <a:pPr marL="0" indent="0">
              <a:spcBef>
                <a:spcPts val="50"/>
              </a:spcBef>
              <a:buNone/>
            </a:pPr>
            <a:r>
              <a:rPr lang="en-US" sz="1400" b="1" dirty="0">
                <a:solidFill>
                  <a:srgbClr val="FF0000"/>
                </a:solidFill>
              </a:rPr>
              <a:t>import</a:t>
            </a:r>
            <a:r>
              <a:rPr lang="en-US" sz="1400" b="1" dirty="0"/>
              <a:t> { </a:t>
            </a:r>
            <a:r>
              <a:rPr lang="en-US" sz="1400" b="1" dirty="0" err="1"/>
              <a:t>catchError</a:t>
            </a:r>
            <a:r>
              <a:rPr lang="en-US" sz="1400" b="1" dirty="0"/>
              <a:t>, map, tap } from '</a:t>
            </a:r>
            <a:r>
              <a:rPr lang="en-US" sz="1400" b="1" dirty="0" err="1">
                <a:solidFill>
                  <a:srgbClr val="FF0000"/>
                </a:solidFill>
              </a:rPr>
              <a:t>rxjs</a:t>
            </a:r>
            <a:r>
              <a:rPr lang="en-US" sz="1400" b="1" dirty="0">
                <a:solidFill>
                  <a:srgbClr val="FF0000"/>
                </a:solidFill>
              </a:rPr>
              <a:t>/operators</a:t>
            </a:r>
            <a:r>
              <a:rPr lang="en-US" sz="1400" b="1" dirty="0" smtClean="0"/>
              <a:t>';</a:t>
            </a:r>
            <a:r>
              <a:rPr lang="en-US" sz="1400" b="1" dirty="0"/>
              <a:t/>
            </a:r>
            <a:br>
              <a:rPr lang="en-US" sz="1400" b="1" dirty="0"/>
            </a:br>
            <a:r>
              <a:rPr lang="en-US" sz="1400" b="1" dirty="0">
                <a:solidFill>
                  <a:srgbClr val="FF0000"/>
                </a:solidFill>
              </a:rPr>
              <a:t>import</a:t>
            </a:r>
            <a:r>
              <a:rPr lang="en-US" sz="1400" b="1" dirty="0"/>
              <a:t> { Book } from './book</a:t>
            </a:r>
            <a:r>
              <a:rPr lang="en-US" sz="1400" b="1" dirty="0" smtClean="0"/>
              <a:t>';</a:t>
            </a:r>
            <a:endParaRPr lang="en-US" sz="1400" b="1" dirty="0"/>
          </a:p>
          <a:p>
            <a:pPr marL="0" indent="0">
              <a:spcBef>
                <a:spcPts val="50"/>
              </a:spcBef>
              <a:buNone/>
            </a:pPr>
            <a:endParaRPr lang="nl-NL" sz="1400" b="1" dirty="0" smtClean="0"/>
          </a:p>
          <a:p>
            <a:pPr marL="0" indent="0">
              <a:spcBef>
                <a:spcPts val="50"/>
              </a:spcBef>
              <a:buNone/>
            </a:pPr>
            <a:endParaRPr lang="nl-NL" sz="1400" b="1" dirty="0"/>
          </a:p>
          <a:p>
            <a:pPr marL="0" indent="0">
              <a:spcBef>
                <a:spcPts val="50"/>
              </a:spcBef>
              <a:buNone/>
            </a:pPr>
            <a:r>
              <a:rPr lang="nl-NL" sz="1400" b="1" i="1" dirty="0" smtClean="0">
                <a:solidFill>
                  <a:srgbClr val="FF0000"/>
                </a:solidFill>
              </a:rPr>
              <a:t>@</a:t>
            </a:r>
            <a:r>
              <a:rPr lang="nl-NL" sz="1400" b="1" i="1" dirty="0" err="1" smtClean="0">
                <a:solidFill>
                  <a:srgbClr val="FF0000"/>
                </a:solidFill>
              </a:rPr>
              <a:t>Injectable</a:t>
            </a:r>
            <a:r>
              <a:rPr lang="nl-NL" sz="1400" b="1" i="1" dirty="0" smtClean="0">
                <a:solidFill>
                  <a:srgbClr val="FF0000"/>
                </a:solidFill>
              </a:rPr>
              <a:t>()</a:t>
            </a:r>
          </a:p>
          <a:p>
            <a:pPr marL="0" indent="0">
              <a:spcBef>
                <a:spcPts val="50"/>
              </a:spcBef>
              <a:buNone/>
            </a:pPr>
            <a:r>
              <a:rPr lang="nl-NL" sz="1400" b="1" dirty="0" smtClean="0">
                <a:solidFill>
                  <a:srgbClr val="C00000"/>
                </a:solidFill>
              </a:rPr>
              <a:t>export class</a:t>
            </a:r>
            <a:r>
              <a:rPr lang="nl-NL" sz="1400" b="1" dirty="0" smtClean="0"/>
              <a:t> </a:t>
            </a:r>
            <a:r>
              <a:rPr lang="nl-NL" sz="1400" b="1" dirty="0" err="1" smtClean="0"/>
              <a:t>BookService</a:t>
            </a:r>
            <a:r>
              <a:rPr lang="nl-NL" sz="1400" b="1" dirty="0" smtClean="0"/>
              <a:t> {</a:t>
            </a:r>
          </a:p>
          <a:p>
            <a:pPr marL="0" indent="0">
              <a:spcBef>
                <a:spcPts val="50"/>
              </a:spcBef>
              <a:buNone/>
            </a:pPr>
            <a:endParaRPr lang="nl-NL" sz="1400" b="1" dirty="0" smtClean="0"/>
          </a:p>
          <a:p>
            <a:pPr marL="0" indent="0">
              <a:spcBef>
                <a:spcPts val="50"/>
              </a:spcBef>
              <a:buNone/>
            </a:pPr>
            <a:r>
              <a:rPr lang="nl-NL" sz="1400" dirty="0" smtClean="0"/>
              <a:t>     </a:t>
            </a:r>
            <a:r>
              <a:rPr lang="nl-NL" sz="1400" b="1" dirty="0" smtClean="0"/>
              <a:t>private </a:t>
            </a:r>
            <a:r>
              <a:rPr lang="nl-NL" sz="1400" b="1" dirty="0" err="1"/>
              <a:t>booksUrl</a:t>
            </a:r>
            <a:r>
              <a:rPr lang="nl-NL" sz="1400" b="1" dirty="0"/>
              <a:t> = '</a:t>
            </a:r>
            <a:r>
              <a:rPr lang="nl-NL" sz="1400" b="1" dirty="0" err="1"/>
              <a:t>api</a:t>
            </a:r>
            <a:r>
              <a:rPr lang="nl-NL" sz="1400" b="1" dirty="0"/>
              <a:t>/</a:t>
            </a:r>
            <a:r>
              <a:rPr lang="nl-NL" sz="1400" b="1" dirty="0" err="1"/>
              <a:t>books</a:t>
            </a:r>
            <a:r>
              <a:rPr lang="nl-NL" sz="1400" b="1" dirty="0"/>
              <a:t>'; </a:t>
            </a:r>
            <a:r>
              <a:rPr lang="nl-NL" sz="1400" b="1" dirty="0" smtClean="0"/>
              <a:t>   </a:t>
            </a:r>
            <a:r>
              <a:rPr lang="nl-NL" sz="1400" i="1" dirty="0" smtClean="0"/>
              <a:t>// </a:t>
            </a:r>
            <a:r>
              <a:rPr lang="nl-NL" sz="1400" i="1" dirty="0"/>
              <a:t>URL </a:t>
            </a:r>
            <a:r>
              <a:rPr lang="nl-NL" sz="1400" i="1" dirty="0" err="1"/>
              <a:t>to</a:t>
            </a:r>
            <a:r>
              <a:rPr lang="nl-NL" sz="1400" i="1" dirty="0"/>
              <a:t> web </a:t>
            </a:r>
            <a:r>
              <a:rPr lang="nl-NL" sz="1400" i="1" dirty="0" err="1" smtClean="0"/>
              <a:t>api</a:t>
            </a:r>
            <a:endParaRPr lang="nl-NL" sz="1400" i="1" dirty="0"/>
          </a:p>
          <a:p>
            <a:pPr marL="0" indent="0">
              <a:spcBef>
                <a:spcPts val="50"/>
              </a:spcBef>
              <a:buNone/>
            </a:pPr>
            <a:endParaRPr lang="nl-NL" sz="1400" b="1" dirty="0"/>
          </a:p>
          <a:p>
            <a:pPr marL="0" indent="0">
              <a:spcBef>
                <a:spcPts val="50"/>
              </a:spcBef>
              <a:buNone/>
            </a:pPr>
            <a:r>
              <a:rPr lang="nl-NL" sz="1400" dirty="0"/>
              <a:t> </a:t>
            </a:r>
            <a:r>
              <a:rPr lang="nl-NL" sz="1400" dirty="0" smtClean="0"/>
              <a:t>    </a:t>
            </a:r>
            <a:r>
              <a:rPr lang="nl-NL" sz="1400" b="1" dirty="0" err="1" smtClean="0"/>
              <a:t>constructor</a:t>
            </a:r>
            <a:r>
              <a:rPr lang="nl-NL" sz="1400" b="1" dirty="0" smtClean="0"/>
              <a:t>(private </a:t>
            </a:r>
            <a:r>
              <a:rPr lang="nl-NL" sz="1400" b="1" dirty="0">
                <a:solidFill>
                  <a:srgbClr val="FF0000"/>
                </a:solidFill>
              </a:rPr>
              <a:t>http: </a:t>
            </a:r>
            <a:r>
              <a:rPr lang="nl-NL" sz="1400" b="1" dirty="0" err="1" smtClean="0">
                <a:solidFill>
                  <a:srgbClr val="FF0000"/>
                </a:solidFill>
              </a:rPr>
              <a:t>HttpClient</a:t>
            </a:r>
            <a:r>
              <a:rPr lang="nl-NL" sz="1400" b="1" dirty="0" smtClean="0"/>
              <a:t>) </a:t>
            </a:r>
            <a:r>
              <a:rPr lang="nl-NL" sz="1400" b="1" dirty="0"/>
              <a:t>{ }</a:t>
            </a:r>
          </a:p>
          <a:p>
            <a:pPr marL="0" indent="0">
              <a:spcBef>
                <a:spcPts val="50"/>
              </a:spcBef>
              <a:buNone/>
            </a:pPr>
            <a:r>
              <a:rPr lang="nl-NL" sz="1400" b="1" dirty="0"/>
              <a:t/>
            </a:r>
            <a:br>
              <a:rPr lang="nl-NL" sz="1400" b="1" dirty="0"/>
            </a:br>
            <a:r>
              <a:rPr lang="nl-NL" sz="1400" b="1" dirty="0" smtClean="0"/>
              <a:t>      </a:t>
            </a:r>
            <a:r>
              <a:rPr lang="nl-NL" sz="1400" b="1" dirty="0" err="1" smtClean="0"/>
              <a:t>getBooks</a:t>
            </a:r>
            <a:r>
              <a:rPr lang="nl-NL" sz="1400" b="1" dirty="0" smtClean="0"/>
              <a:t> </a:t>
            </a:r>
            <a:r>
              <a:rPr lang="nl-NL" sz="1400" b="1" dirty="0"/>
              <a:t>(): </a:t>
            </a:r>
            <a:r>
              <a:rPr lang="nl-NL" sz="1400" b="1" dirty="0" err="1">
                <a:solidFill>
                  <a:srgbClr val="C00000"/>
                </a:solidFill>
              </a:rPr>
              <a:t>Observable</a:t>
            </a:r>
            <a:r>
              <a:rPr lang="nl-NL" sz="1400" b="1" dirty="0">
                <a:solidFill>
                  <a:srgbClr val="C00000"/>
                </a:solidFill>
              </a:rPr>
              <a:t>&lt;</a:t>
            </a:r>
            <a:r>
              <a:rPr lang="nl-NL" sz="1400" b="1" dirty="0" err="1">
                <a:solidFill>
                  <a:srgbClr val="C00000"/>
                </a:solidFill>
              </a:rPr>
              <a:t>Book</a:t>
            </a:r>
            <a:r>
              <a:rPr lang="nl-NL" sz="1400" b="1" dirty="0">
                <a:solidFill>
                  <a:srgbClr val="C00000"/>
                </a:solidFill>
              </a:rPr>
              <a:t>[]&gt;</a:t>
            </a:r>
            <a:r>
              <a:rPr lang="nl-NL" sz="1400" b="1" dirty="0"/>
              <a:t> {</a:t>
            </a:r>
          </a:p>
          <a:p>
            <a:pPr marL="0" indent="0">
              <a:spcBef>
                <a:spcPts val="50"/>
              </a:spcBef>
              <a:buNone/>
            </a:pPr>
            <a:r>
              <a:rPr lang="nl-NL" sz="1400" b="1" dirty="0" smtClean="0"/>
              <a:t>          return </a:t>
            </a:r>
            <a:r>
              <a:rPr lang="nl-NL" sz="1400" b="1" dirty="0" err="1"/>
              <a:t>this.http.get</a:t>
            </a:r>
            <a:r>
              <a:rPr lang="nl-NL" sz="1400" b="1" dirty="0"/>
              <a:t>&lt;</a:t>
            </a:r>
            <a:r>
              <a:rPr lang="nl-NL" sz="1400" b="1" dirty="0" err="1"/>
              <a:t>Book</a:t>
            </a:r>
            <a:r>
              <a:rPr lang="nl-NL" sz="1400" b="1" dirty="0"/>
              <a:t>[]&gt;(</a:t>
            </a:r>
            <a:r>
              <a:rPr lang="nl-NL" sz="1400" b="1" dirty="0" err="1"/>
              <a:t>this.booksUrl</a:t>
            </a:r>
            <a:r>
              <a:rPr lang="nl-NL" sz="1400" b="1" dirty="0"/>
              <a:t>)</a:t>
            </a:r>
          </a:p>
          <a:p>
            <a:pPr marL="0" indent="0">
              <a:spcBef>
                <a:spcPts val="50"/>
              </a:spcBef>
              <a:buNone/>
            </a:pPr>
            <a:r>
              <a:rPr lang="nl-NL" sz="1400" b="1" dirty="0" smtClean="0"/>
              <a:t>              </a:t>
            </a:r>
            <a:r>
              <a:rPr lang="nl-NL" sz="1400" b="1" dirty="0" smtClean="0">
                <a:solidFill>
                  <a:srgbClr val="C00000"/>
                </a:solidFill>
              </a:rPr>
              <a:t>.</a:t>
            </a:r>
            <a:r>
              <a:rPr lang="nl-NL" sz="1400" b="1" dirty="0">
                <a:solidFill>
                  <a:srgbClr val="C00000"/>
                </a:solidFill>
              </a:rPr>
              <a:t>pipe</a:t>
            </a:r>
            <a:r>
              <a:rPr lang="nl-NL" sz="1400" b="1" dirty="0"/>
              <a:t>(</a:t>
            </a:r>
          </a:p>
          <a:p>
            <a:pPr marL="0" indent="0">
              <a:spcBef>
                <a:spcPts val="50"/>
              </a:spcBef>
              <a:buNone/>
            </a:pPr>
            <a:r>
              <a:rPr lang="nl-NL" sz="1400" b="1" dirty="0" smtClean="0"/>
              <a:t>                       </a:t>
            </a:r>
            <a:r>
              <a:rPr lang="nl-NL" sz="1400" b="1" dirty="0" smtClean="0">
                <a:solidFill>
                  <a:srgbClr val="C00000"/>
                </a:solidFill>
              </a:rPr>
              <a:t>tap</a:t>
            </a:r>
            <a:r>
              <a:rPr lang="nl-NL" sz="1400" b="1" dirty="0" smtClean="0"/>
              <a:t>(</a:t>
            </a:r>
            <a:r>
              <a:rPr lang="nl-NL" sz="1400" b="1" dirty="0" err="1" smtClean="0"/>
              <a:t>books</a:t>
            </a:r>
            <a:r>
              <a:rPr lang="nl-NL" sz="1400" b="1" dirty="0" smtClean="0"/>
              <a:t> </a:t>
            </a:r>
            <a:r>
              <a:rPr lang="nl-NL" sz="1400" b="1" dirty="0"/>
              <a:t>=&gt; </a:t>
            </a:r>
            <a:r>
              <a:rPr lang="nl-NL" sz="1400" b="1" dirty="0" err="1"/>
              <a:t>this.log</a:t>
            </a:r>
            <a:r>
              <a:rPr lang="nl-NL" sz="1400" b="1" dirty="0"/>
              <a:t>(`</a:t>
            </a:r>
            <a:r>
              <a:rPr lang="nl-NL" sz="1400" b="1" dirty="0" err="1"/>
              <a:t>fetched</a:t>
            </a:r>
            <a:r>
              <a:rPr lang="nl-NL" sz="1400" b="1" dirty="0"/>
              <a:t> </a:t>
            </a:r>
            <a:r>
              <a:rPr lang="nl-NL" sz="1400" b="1" dirty="0" err="1"/>
              <a:t>books</a:t>
            </a:r>
            <a:r>
              <a:rPr lang="nl-NL" sz="1400" b="1" dirty="0"/>
              <a:t>`)),</a:t>
            </a:r>
          </a:p>
          <a:p>
            <a:pPr marL="0" indent="0">
              <a:spcBef>
                <a:spcPts val="50"/>
              </a:spcBef>
              <a:buNone/>
            </a:pPr>
            <a:r>
              <a:rPr lang="nl-NL" sz="1400" b="1" dirty="0" smtClean="0"/>
              <a:t>                       </a:t>
            </a:r>
            <a:r>
              <a:rPr lang="nl-NL" sz="1400" b="1" dirty="0" err="1" smtClean="0"/>
              <a:t>catchError</a:t>
            </a:r>
            <a:r>
              <a:rPr lang="nl-NL" sz="1400" b="1" dirty="0" smtClean="0"/>
              <a:t>(</a:t>
            </a:r>
            <a:r>
              <a:rPr lang="nl-NL" sz="1400" b="1" dirty="0" err="1" smtClean="0"/>
              <a:t>this.handleError</a:t>
            </a:r>
            <a:r>
              <a:rPr lang="nl-NL" sz="1400" b="1" dirty="0"/>
              <a:t>('</a:t>
            </a:r>
            <a:r>
              <a:rPr lang="nl-NL" sz="1400" b="1" dirty="0" err="1"/>
              <a:t>getBooks</a:t>
            </a:r>
            <a:r>
              <a:rPr lang="nl-NL" sz="1400" b="1" dirty="0"/>
              <a:t>', []))</a:t>
            </a:r>
          </a:p>
          <a:p>
            <a:pPr marL="0" indent="0">
              <a:spcBef>
                <a:spcPts val="50"/>
              </a:spcBef>
              <a:buNone/>
            </a:pPr>
            <a:r>
              <a:rPr lang="nl-NL" sz="1400" b="1" dirty="0" smtClean="0"/>
              <a:t>              );</a:t>
            </a:r>
            <a:endParaRPr lang="nl-NL" sz="1400" b="1" dirty="0"/>
          </a:p>
          <a:p>
            <a:pPr marL="0" indent="0">
              <a:spcBef>
                <a:spcPts val="50"/>
              </a:spcBef>
              <a:buNone/>
            </a:pPr>
            <a:r>
              <a:rPr lang="nl-NL" sz="1400" b="1" dirty="0" smtClean="0"/>
              <a:t>      }</a:t>
            </a:r>
          </a:p>
          <a:p>
            <a:pPr marL="0" indent="0">
              <a:spcBef>
                <a:spcPts val="50"/>
              </a:spcBef>
              <a:buNone/>
            </a:pPr>
            <a:r>
              <a:rPr lang="mr-IN" sz="1400" dirty="0" smtClean="0"/>
              <a:t>…</a:t>
            </a:r>
            <a:r>
              <a:rPr lang="nl-NL" sz="1400" dirty="0" smtClean="0"/>
              <a:t>..</a:t>
            </a:r>
            <a:endParaRPr lang="nl-NL" sz="1400" dirty="0"/>
          </a:p>
          <a:p>
            <a:pPr marL="0" indent="0">
              <a:spcBef>
                <a:spcPts val="50"/>
              </a:spcBef>
              <a:buNone/>
            </a:pPr>
            <a:r>
              <a:rPr lang="nl-NL" sz="1400" b="1" dirty="0" smtClean="0"/>
              <a:t>}</a:t>
            </a:r>
            <a:endParaRPr lang="nl-NL" sz="1400" b="1" dirty="0"/>
          </a:p>
        </p:txBody>
      </p:sp>
    </p:spTree>
    <p:extLst>
      <p:ext uri="{BB962C8B-B14F-4D97-AF65-F5344CB8AC3E}">
        <p14:creationId xmlns:p14="http://schemas.microsoft.com/office/powerpoint/2010/main" val="1251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Use</a:t>
            </a:r>
            <a:r>
              <a:rPr lang="nl-NL" b="1" dirty="0" smtClean="0">
                <a:solidFill>
                  <a:srgbClr val="FFC000"/>
                </a:solidFill>
              </a:rPr>
              <a:t> </a:t>
            </a:r>
            <a:r>
              <a:rPr lang="nl-NL" b="1" dirty="0" err="1" smtClean="0">
                <a:solidFill>
                  <a:srgbClr val="FFC000"/>
                </a:solidFill>
              </a:rPr>
              <a:t>the</a:t>
            </a:r>
            <a:r>
              <a:rPr lang="nl-NL" b="1" dirty="0" smtClean="0">
                <a:solidFill>
                  <a:srgbClr val="FFC000"/>
                </a:solidFill>
              </a:rPr>
              <a:t> </a:t>
            </a:r>
            <a:r>
              <a:rPr lang="nl-NL" b="1" dirty="0" err="1" smtClean="0">
                <a:solidFill>
                  <a:srgbClr val="FFC000"/>
                </a:solidFill>
              </a:rPr>
              <a:t>BookService</a:t>
            </a:r>
            <a:r>
              <a:rPr lang="nl-NL" b="1" dirty="0" smtClean="0">
                <a:solidFill>
                  <a:srgbClr val="FFC000"/>
                </a:solidFill>
              </a:rPr>
              <a:t> </a:t>
            </a:r>
            <a:r>
              <a:rPr lang="nl-NL" b="1" dirty="0" smtClean="0">
                <a:solidFill>
                  <a:srgbClr val="FFC000"/>
                </a:solidFill>
              </a:rPr>
              <a:t>in </a:t>
            </a:r>
            <a:r>
              <a:rPr lang="nl-NL" b="1" dirty="0" err="1" smtClean="0">
                <a:solidFill>
                  <a:srgbClr val="FFC000"/>
                </a:solidFill>
              </a:rPr>
              <a:t>your</a:t>
            </a:r>
            <a:r>
              <a:rPr lang="nl-NL" b="1" dirty="0" smtClean="0">
                <a:solidFill>
                  <a:srgbClr val="FFC000"/>
                </a:solidFill>
              </a:rPr>
              <a:t> </a:t>
            </a:r>
            <a:r>
              <a:rPr lang="nl-NL" b="1" dirty="0" err="1" smtClean="0">
                <a:solidFill>
                  <a:srgbClr val="FFC000"/>
                </a:solidFill>
              </a:rPr>
              <a:t>BooksComponent</a:t>
            </a:r>
            <a:endParaRPr lang="nl-NL" dirty="0"/>
          </a:p>
        </p:txBody>
      </p:sp>
      <p:sp>
        <p:nvSpPr>
          <p:cNvPr id="3" name="Content Placeholder 2"/>
          <p:cNvSpPr>
            <a:spLocks noGrp="1"/>
          </p:cNvSpPr>
          <p:nvPr>
            <p:ph idx="1"/>
          </p:nvPr>
        </p:nvSpPr>
        <p:spPr>
          <a:xfrm>
            <a:off x="2260223" y="1863080"/>
            <a:ext cx="8375822" cy="4372877"/>
          </a:xfrm>
        </p:spPr>
        <p:txBody>
          <a:bodyPr>
            <a:normAutofit/>
          </a:bodyPr>
          <a:lstStyle/>
          <a:p>
            <a:pPr marL="0" indent="0">
              <a:spcBef>
                <a:spcPts val="50"/>
              </a:spcBef>
              <a:buNone/>
            </a:pPr>
            <a:r>
              <a:rPr lang="nl-NL" sz="2000" b="1" dirty="0" smtClean="0">
                <a:solidFill>
                  <a:srgbClr val="FF0000"/>
                </a:solidFill>
              </a:rPr>
              <a:t>import</a:t>
            </a:r>
            <a:r>
              <a:rPr lang="nl-NL" sz="2000" b="1" dirty="0" smtClean="0"/>
              <a:t> </a:t>
            </a:r>
            <a:r>
              <a:rPr lang="nl-NL" sz="2000" b="1" dirty="0"/>
              <a:t>{ Component, </a:t>
            </a:r>
            <a:r>
              <a:rPr lang="nl-NL" sz="2000" b="1" dirty="0" err="1"/>
              <a:t>OnInit</a:t>
            </a:r>
            <a:r>
              <a:rPr lang="nl-NL" sz="2000" b="1" dirty="0"/>
              <a:t> } </a:t>
            </a:r>
            <a:r>
              <a:rPr lang="nl-NL" sz="2000" b="1" dirty="0" err="1"/>
              <a:t>from</a:t>
            </a:r>
            <a:r>
              <a:rPr lang="nl-NL" sz="2000" b="1" dirty="0"/>
              <a:t> </a:t>
            </a:r>
            <a:r>
              <a:rPr lang="nl-NL" sz="2000" b="1" dirty="0">
                <a:solidFill>
                  <a:srgbClr val="FF0000"/>
                </a:solidFill>
              </a:rPr>
              <a:t>'@</a:t>
            </a:r>
            <a:r>
              <a:rPr lang="nl-NL" sz="2000" b="1" dirty="0" err="1">
                <a:solidFill>
                  <a:srgbClr val="FF0000"/>
                </a:solidFill>
              </a:rPr>
              <a:t>angular</a:t>
            </a:r>
            <a:r>
              <a:rPr lang="nl-NL" sz="2000" b="1" dirty="0">
                <a:solidFill>
                  <a:srgbClr val="FF0000"/>
                </a:solidFill>
              </a:rPr>
              <a:t>/</a:t>
            </a:r>
            <a:r>
              <a:rPr lang="nl-NL" sz="2000" b="1" dirty="0" err="1">
                <a:solidFill>
                  <a:srgbClr val="FF0000"/>
                </a:solidFill>
              </a:rPr>
              <a:t>core</a:t>
            </a:r>
            <a:r>
              <a:rPr lang="nl-NL" sz="2000" b="1" dirty="0" smtClean="0"/>
              <a:t>';</a:t>
            </a:r>
            <a:r>
              <a:rPr lang="nl-NL" sz="2000" b="1" dirty="0"/>
              <a:t/>
            </a:r>
            <a:br>
              <a:rPr lang="nl-NL" sz="2000" b="1" dirty="0"/>
            </a:br>
            <a:r>
              <a:rPr lang="nl-NL" sz="2000" b="1" dirty="0">
                <a:solidFill>
                  <a:srgbClr val="FF0000"/>
                </a:solidFill>
              </a:rPr>
              <a:t>import</a:t>
            </a:r>
            <a:r>
              <a:rPr lang="nl-NL" sz="2000" b="1" dirty="0"/>
              <a:t> { </a:t>
            </a:r>
            <a:r>
              <a:rPr lang="nl-NL" sz="2000" b="1" dirty="0" err="1"/>
              <a:t>Book</a:t>
            </a:r>
            <a:r>
              <a:rPr lang="nl-NL" sz="2000" b="1" dirty="0"/>
              <a:t> } </a:t>
            </a:r>
            <a:r>
              <a:rPr lang="nl-NL" sz="2000" b="1" dirty="0" err="1"/>
              <a:t>from</a:t>
            </a:r>
            <a:r>
              <a:rPr lang="nl-NL" sz="2000" b="1" dirty="0"/>
              <a:t> '../</a:t>
            </a:r>
            <a:r>
              <a:rPr lang="nl-NL" sz="2000" b="1" dirty="0" err="1"/>
              <a:t>book</a:t>
            </a:r>
            <a:r>
              <a:rPr lang="nl-NL" sz="2000" b="1" dirty="0"/>
              <a:t>';</a:t>
            </a:r>
          </a:p>
          <a:p>
            <a:pPr marL="0" indent="0">
              <a:spcBef>
                <a:spcPts val="50"/>
              </a:spcBef>
              <a:buNone/>
            </a:pPr>
            <a:r>
              <a:rPr lang="nl-NL" sz="2000" b="1" dirty="0">
                <a:solidFill>
                  <a:srgbClr val="FF0000"/>
                </a:solidFill>
              </a:rPr>
              <a:t>import</a:t>
            </a:r>
            <a:r>
              <a:rPr lang="nl-NL" sz="2000" b="1" dirty="0"/>
              <a:t> { </a:t>
            </a:r>
            <a:r>
              <a:rPr lang="nl-NL" sz="2000" b="1" dirty="0" err="1">
                <a:solidFill>
                  <a:srgbClr val="C00000"/>
                </a:solidFill>
              </a:rPr>
              <a:t>BookService</a:t>
            </a:r>
            <a:r>
              <a:rPr lang="nl-NL" sz="2000" b="1" dirty="0"/>
              <a:t> } </a:t>
            </a:r>
            <a:r>
              <a:rPr lang="nl-NL" sz="2000" b="1" dirty="0" err="1"/>
              <a:t>from</a:t>
            </a:r>
            <a:r>
              <a:rPr lang="nl-NL" sz="2000" b="1" dirty="0"/>
              <a:t> '</a:t>
            </a:r>
            <a:r>
              <a:rPr lang="nl-NL" sz="2000" b="1" dirty="0">
                <a:solidFill>
                  <a:srgbClr val="C00000"/>
                </a:solidFill>
              </a:rPr>
              <a:t>../</a:t>
            </a:r>
            <a:r>
              <a:rPr lang="nl-NL" sz="2000" b="1" dirty="0" err="1">
                <a:solidFill>
                  <a:srgbClr val="C00000"/>
                </a:solidFill>
              </a:rPr>
              <a:t>book.service</a:t>
            </a:r>
            <a:r>
              <a:rPr lang="nl-NL" sz="2000" b="1" dirty="0" smtClean="0"/>
              <a:t>';</a:t>
            </a:r>
            <a:br>
              <a:rPr lang="nl-NL" sz="2000" b="1" dirty="0" smtClean="0"/>
            </a:br>
            <a:endParaRPr lang="nl-NL" sz="2000" b="1" dirty="0" smtClean="0"/>
          </a:p>
          <a:p>
            <a:pPr marL="0" indent="0">
              <a:spcBef>
                <a:spcPts val="50"/>
              </a:spcBef>
              <a:buNone/>
            </a:pPr>
            <a:endParaRPr lang="nl-NL" sz="2000" b="1" dirty="0"/>
          </a:p>
          <a:p>
            <a:pPr marL="0" indent="0">
              <a:spcBef>
                <a:spcPts val="50"/>
              </a:spcBef>
              <a:buNone/>
            </a:pPr>
            <a:r>
              <a:rPr lang="nl-NL" sz="2000" b="1" dirty="0">
                <a:solidFill>
                  <a:srgbClr val="FF0000"/>
                </a:solidFill>
              </a:rPr>
              <a:t>@Component</a:t>
            </a:r>
            <a:r>
              <a:rPr lang="nl-NL" sz="2000" b="1" dirty="0"/>
              <a:t>({</a:t>
            </a:r>
          </a:p>
          <a:p>
            <a:pPr marL="0" indent="0">
              <a:spcBef>
                <a:spcPts val="50"/>
              </a:spcBef>
              <a:buNone/>
            </a:pPr>
            <a:r>
              <a:rPr lang="nl-NL" sz="2000" b="1" dirty="0" smtClean="0"/>
              <a:t>	</a:t>
            </a:r>
            <a:r>
              <a:rPr lang="nl-NL" sz="2000" b="1" dirty="0" err="1" smtClean="0">
                <a:solidFill>
                  <a:srgbClr val="C00000"/>
                </a:solidFill>
              </a:rPr>
              <a:t>selector</a:t>
            </a:r>
            <a:r>
              <a:rPr lang="nl-NL" sz="2000" b="1" dirty="0"/>
              <a:t>: 'app-</a:t>
            </a:r>
            <a:r>
              <a:rPr lang="nl-NL" sz="2000" b="1" dirty="0" err="1"/>
              <a:t>books</a:t>
            </a:r>
            <a:r>
              <a:rPr lang="nl-NL" sz="2000" b="1" dirty="0"/>
              <a:t>',</a:t>
            </a:r>
          </a:p>
          <a:p>
            <a:pPr marL="0" indent="0">
              <a:spcBef>
                <a:spcPts val="50"/>
              </a:spcBef>
              <a:buNone/>
            </a:pPr>
            <a:r>
              <a:rPr lang="nl-NL" sz="2000" b="1" dirty="0" smtClean="0"/>
              <a:t>	</a:t>
            </a:r>
            <a:r>
              <a:rPr lang="nl-NL" sz="2000" b="1" dirty="0" err="1" smtClean="0">
                <a:solidFill>
                  <a:srgbClr val="C00000"/>
                </a:solidFill>
              </a:rPr>
              <a:t>templateUrl</a:t>
            </a:r>
            <a:r>
              <a:rPr lang="nl-NL" sz="2000" b="1" dirty="0"/>
              <a:t>: './</a:t>
            </a:r>
            <a:r>
              <a:rPr lang="nl-NL" sz="2000" b="1" dirty="0" err="1"/>
              <a:t>books.component.html</a:t>
            </a:r>
            <a:r>
              <a:rPr lang="nl-NL" sz="2000" b="1" dirty="0"/>
              <a:t>',</a:t>
            </a:r>
          </a:p>
          <a:p>
            <a:pPr marL="0" indent="0">
              <a:spcBef>
                <a:spcPts val="50"/>
              </a:spcBef>
              <a:buNone/>
            </a:pPr>
            <a:r>
              <a:rPr lang="nl-NL" sz="2000" b="1" dirty="0" smtClean="0"/>
              <a:t>	</a:t>
            </a:r>
            <a:r>
              <a:rPr lang="nl-NL" sz="2000" b="1" dirty="0" err="1" smtClean="0">
                <a:solidFill>
                  <a:srgbClr val="C00000"/>
                </a:solidFill>
              </a:rPr>
              <a:t>styleUrls</a:t>
            </a:r>
            <a:r>
              <a:rPr lang="nl-NL" sz="2000" b="1" dirty="0"/>
              <a:t>: ['./</a:t>
            </a:r>
            <a:r>
              <a:rPr lang="nl-NL" sz="2000" b="1" dirty="0" err="1"/>
              <a:t>books.component.css</a:t>
            </a:r>
            <a:r>
              <a:rPr lang="nl-NL" sz="2000" b="1" dirty="0"/>
              <a:t>']</a:t>
            </a:r>
          </a:p>
          <a:p>
            <a:pPr marL="0" indent="0">
              <a:spcBef>
                <a:spcPts val="50"/>
              </a:spcBef>
              <a:buNone/>
            </a:pPr>
            <a:r>
              <a:rPr lang="nl-NL" sz="2000" b="1" dirty="0" smtClean="0"/>
              <a:t>})</a:t>
            </a:r>
          </a:p>
          <a:p>
            <a:pPr marL="0" indent="0">
              <a:spcBef>
                <a:spcPts val="50"/>
              </a:spcBef>
              <a:buNone/>
            </a:pPr>
            <a:endParaRPr lang="nl-NL" sz="2000" b="1" dirty="0"/>
          </a:p>
          <a:p>
            <a:pPr marL="0" indent="0">
              <a:spcBef>
                <a:spcPts val="50"/>
              </a:spcBef>
              <a:buNone/>
            </a:pPr>
            <a:r>
              <a:rPr lang="nl-NL" sz="2000" b="1" dirty="0"/>
              <a:t>export class </a:t>
            </a:r>
            <a:r>
              <a:rPr lang="nl-NL" sz="2000" b="1" dirty="0" err="1">
                <a:solidFill>
                  <a:srgbClr val="FF0000"/>
                </a:solidFill>
              </a:rPr>
              <a:t>BooksComponent</a:t>
            </a:r>
            <a:r>
              <a:rPr lang="nl-NL" sz="2000" b="1" dirty="0">
                <a:solidFill>
                  <a:srgbClr val="FF0000"/>
                </a:solidFill>
              </a:rPr>
              <a:t> </a:t>
            </a:r>
            <a:r>
              <a:rPr lang="nl-NL" sz="2000" b="1" dirty="0" err="1"/>
              <a:t>implements</a:t>
            </a:r>
            <a:r>
              <a:rPr lang="nl-NL" sz="2000" b="1" dirty="0"/>
              <a:t> </a:t>
            </a:r>
            <a:r>
              <a:rPr lang="nl-NL" sz="2000" b="1" dirty="0" err="1">
                <a:solidFill>
                  <a:srgbClr val="C00000"/>
                </a:solidFill>
              </a:rPr>
              <a:t>OnInit</a:t>
            </a:r>
            <a:r>
              <a:rPr lang="nl-NL" sz="2000" b="1" dirty="0">
                <a:solidFill>
                  <a:srgbClr val="C00000"/>
                </a:solidFill>
              </a:rPr>
              <a:t> </a:t>
            </a:r>
            <a:r>
              <a:rPr lang="nl-NL" sz="2000" b="1" dirty="0"/>
              <a:t>{</a:t>
            </a:r>
          </a:p>
          <a:p>
            <a:pPr marL="0" indent="0">
              <a:spcBef>
                <a:spcPts val="50"/>
              </a:spcBef>
              <a:buNone/>
            </a:pPr>
            <a:r>
              <a:rPr lang="mr-IN" sz="2000" b="1" dirty="0" smtClean="0"/>
              <a:t>…</a:t>
            </a:r>
            <a:endParaRPr lang="nl-NL" sz="2000" b="1" dirty="0"/>
          </a:p>
        </p:txBody>
      </p:sp>
    </p:spTree>
    <p:extLst>
      <p:ext uri="{BB962C8B-B14F-4D97-AF65-F5344CB8AC3E}">
        <p14:creationId xmlns:p14="http://schemas.microsoft.com/office/powerpoint/2010/main" val="17790475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Inject</a:t>
            </a:r>
            <a:r>
              <a:rPr lang="nl-NL" b="1" dirty="0" smtClean="0">
                <a:solidFill>
                  <a:srgbClr val="FFC000"/>
                </a:solidFill>
              </a:rPr>
              <a:t> </a:t>
            </a:r>
            <a:r>
              <a:rPr lang="nl-NL" b="1" dirty="0" err="1" smtClean="0">
                <a:solidFill>
                  <a:srgbClr val="FFC000"/>
                </a:solidFill>
              </a:rPr>
              <a:t>BookService</a:t>
            </a:r>
            <a:r>
              <a:rPr lang="nl-NL" b="1" dirty="0" smtClean="0">
                <a:solidFill>
                  <a:srgbClr val="FFC000"/>
                </a:solidFill>
              </a:rPr>
              <a:t> </a:t>
            </a:r>
            <a:r>
              <a:rPr lang="nl-NL" b="1" dirty="0" smtClean="0">
                <a:solidFill>
                  <a:srgbClr val="FFC000"/>
                </a:solidFill>
              </a:rPr>
              <a:t>via the </a:t>
            </a:r>
            <a:r>
              <a:rPr lang="nl-NL" b="1" dirty="0" err="1" smtClean="0">
                <a:solidFill>
                  <a:srgbClr val="FFC000"/>
                </a:solidFill>
              </a:rPr>
              <a:t>constructor</a:t>
            </a:r>
            <a:endParaRPr lang="nl-NL" b="1" dirty="0">
              <a:solidFill>
                <a:srgbClr val="FFC000"/>
              </a:solidFill>
            </a:endParaRPr>
          </a:p>
        </p:txBody>
      </p:sp>
      <p:sp>
        <p:nvSpPr>
          <p:cNvPr id="3" name="Content Placeholder 2"/>
          <p:cNvSpPr>
            <a:spLocks noGrp="1"/>
          </p:cNvSpPr>
          <p:nvPr>
            <p:ph idx="1"/>
          </p:nvPr>
        </p:nvSpPr>
        <p:spPr>
          <a:xfrm>
            <a:off x="2275105" y="1956159"/>
            <a:ext cx="8452022" cy="5031387"/>
          </a:xfrm>
        </p:spPr>
        <p:txBody>
          <a:bodyPr>
            <a:normAutofit fontScale="85000" lnSpcReduction="20000"/>
          </a:bodyPr>
          <a:lstStyle/>
          <a:p>
            <a:pPr marL="0" indent="0">
              <a:buNone/>
            </a:pPr>
            <a:r>
              <a:rPr lang="en-US" sz="2400" b="1" dirty="0">
                <a:solidFill>
                  <a:srgbClr val="FF0000"/>
                </a:solidFill>
              </a:rPr>
              <a:t>export</a:t>
            </a:r>
            <a:r>
              <a:rPr lang="en-US" sz="2400" b="1" dirty="0"/>
              <a:t> class </a:t>
            </a:r>
            <a:r>
              <a:rPr lang="en-US" sz="2400" b="1" dirty="0" err="1">
                <a:solidFill>
                  <a:srgbClr val="FF0000"/>
                </a:solidFill>
              </a:rPr>
              <a:t>BooksComponent</a:t>
            </a:r>
            <a:r>
              <a:rPr lang="en-US" sz="2400" b="1" dirty="0">
                <a:solidFill>
                  <a:srgbClr val="FF0000"/>
                </a:solidFill>
              </a:rPr>
              <a:t> </a:t>
            </a:r>
            <a:r>
              <a:rPr lang="en-US" sz="2400" b="1" dirty="0"/>
              <a:t>implements</a:t>
            </a:r>
            <a:r>
              <a:rPr lang="en-US" sz="2400" b="1" dirty="0">
                <a:solidFill>
                  <a:srgbClr val="C00000"/>
                </a:solidFill>
              </a:rPr>
              <a:t> </a:t>
            </a:r>
            <a:r>
              <a:rPr lang="en-US" sz="2400" b="1" dirty="0" err="1">
                <a:solidFill>
                  <a:srgbClr val="C00000"/>
                </a:solidFill>
              </a:rPr>
              <a:t>OnInit</a:t>
            </a:r>
            <a:r>
              <a:rPr lang="en-US" sz="2400" b="1" dirty="0">
                <a:solidFill>
                  <a:srgbClr val="C00000"/>
                </a:solidFill>
              </a:rPr>
              <a:t> </a:t>
            </a:r>
            <a:r>
              <a:rPr lang="en-US" sz="2400" b="1" dirty="0"/>
              <a:t>{</a:t>
            </a:r>
          </a:p>
          <a:p>
            <a:pPr marL="0" indent="0">
              <a:buNone/>
            </a:pPr>
            <a:r>
              <a:rPr lang="en-US" sz="2400" b="1" dirty="0" smtClean="0"/>
              <a:t>	books</a:t>
            </a:r>
            <a:r>
              <a:rPr lang="en-US" sz="2400" b="1" dirty="0"/>
              <a:t>: Book[];</a:t>
            </a:r>
          </a:p>
          <a:p>
            <a:pPr marL="0" indent="0">
              <a:buNone/>
            </a:pPr>
            <a:r>
              <a:rPr lang="en-US" sz="2400" b="1" dirty="0"/>
              <a:t/>
            </a:r>
            <a:br>
              <a:rPr lang="en-US" sz="2400" b="1" dirty="0"/>
            </a:br>
            <a:r>
              <a:rPr lang="en-US" sz="2400" b="1" dirty="0" smtClean="0"/>
              <a:t>	</a:t>
            </a:r>
            <a:r>
              <a:rPr lang="en-US" sz="2400" b="1" dirty="0" smtClean="0">
                <a:solidFill>
                  <a:srgbClr val="C00000"/>
                </a:solidFill>
              </a:rPr>
              <a:t>constructor</a:t>
            </a:r>
            <a:r>
              <a:rPr lang="en-US" sz="2400" b="1" dirty="0" smtClean="0"/>
              <a:t>(private </a:t>
            </a:r>
            <a:r>
              <a:rPr lang="en-US" sz="2400" b="1" dirty="0" err="1">
                <a:solidFill>
                  <a:srgbClr val="FF0000"/>
                </a:solidFill>
              </a:rPr>
              <a:t>bookService</a:t>
            </a:r>
            <a:r>
              <a:rPr lang="en-US" sz="2400" b="1" dirty="0"/>
              <a:t>: </a:t>
            </a:r>
            <a:r>
              <a:rPr lang="en-US" sz="2400" b="1" dirty="0" err="1">
                <a:solidFill>
                  <a:srgbClr val="C00000"/>
                </a:solidFill>
              </a:rPr>
              <a:t>BookService</a:t>
            </a:r>
            <a:r>
              <a:rPr lang="en-US" sz="2400" b="1" dirty="0"/>
              <a:t>) { }</a:t>
            </a:r>
          </a:p>
          <a:p>
            <a:pPr marL="0" indent="0">
              <a:buNone/>
            </a:pPr>
            <a:r>
              <a:rPr lang="en-US" sz="2400" b="1" dirty="0"/>
              <a:t/>
            </a:r>
            <a:br>
              <a:rPr lang="en-US" sz="2400" b="1" dirty="0"/>
            </a:br>
            <a:r>
              <a:rPr lang="en-US" sz="2400" b="1" dirty="0" smtClean="0"/>
              <a:t>	</a:t>
            </a:r>
            <a:r>
              <a:rPr lang="en-US" sz="2400" b="1" dirty="0" err="1" smtClean="0">
                <a:solidFill>
                  <a:srgbClr val="C00000"/>
                </a:solidFill>
              </a:rPr>
              <a:t>ngOnInit</a:t>
            </a:r>
            <a:r>
              <a:rPr lang="en-US" sz="2400" b="1" dirty="0">
                <a:solidFill>
                  <a:srgbClr val="C00000"/>
                </a:solidFill>
              </a:rPr>
              <a:t>() </a:t>
            </a:r>
            <a:r>
              <a:rPr lang="en-US" sz="2400" b="1" dirty="0"/>
              <a:t>{</a:t>
            </a:r>
          </a:p>
          <a:p>
            <a:pPr marL="0" indent="0">
              <a:buNone/>
            </a:pPr>
            <a:r>
              <a:rPr lang="en-US" sz="2400" b="1" dirty="0" smtClean="0"/>
              <a:t>		</a:t>
            </a:r>
            <a:r>
              <a:rPr lang="en-US" sz="2400" b="1" dirty="0" err="1" smtClean="0"/>
              <a:t>this.getBooks</a:t>
            </a:r>
            <a:r>
              <a:rPr lang="en-US" sz="2400" b="1" dirty="0"/>
              <a:t>();</a:t>
            </a:r>
          </a:p>
          <a:p>
            <a:pPr marL="0" indent="0">
              <a:buNone/>
            </a:pPr>
            <a:r>
              <a:rPr lang="en-US" sz="2400" b="1" dirty="0" smtClean="0"/>
              <a:t>	}</a:t>
            </a:r>
            <a:endParaRPr lang="en-US" sz="2400" b="1" dirty="0"/>
          </a:p>
          <a:p>
            <a:pPr marL="0" indent="0">
              <a:buNone/>
            </a:pPr>
            <a:r>
              <a:rPr lang="en-US" sz="2400" b="1" dirty="0"/>
              <a:t/>
            </a:r>
            <a:br>
              <a:rPr lang="en-US" sz="2400" b="1" dirty="0"/>
            </a:br>
            <a:r>
              <a:rPr lang="en-US" sz="2400" b="1" dirty="0" smtClean="0"/>
              <a:t>	</a:t>
            </a:r>
            <a:r>
              <a:rPr lang="en-US" sz="2400" b="1" dirty="0" err="1" smtClean="0">
                <a:solidFill>
                  <a:srgbClr val="C00000"/>
                </a:solidFill>
              </a:rPr>
              <a:t>getBooks</a:t>
            </a:r>
            <a:r>
              <a:rPr lang="en-US" sz="2400" b="1" dirty="0">
                <a:solidFill>
                  <a:srgbClr val="C00000"/>
                </a:solidFill>
              </a:rPr>
              <a:t>()</a:t>
            </a:r>
            <a:r>
              <a:rPr lang="en-US" sz="2400" b="1" dirty="0"/>
              <a:t>: void {</a:t>
            </a:r>
          </a:p>
          <a:p>
            <a:pPr marL="0" indent="0">
              <a:buNone/>
            </a:pPr>
            <a:r>
              <a:rPr lang="en-US" sz="2400" b="1" dirty="0" smtClean="0"/>
              <a:t>		</a:t>
            </a:r>
            <a:r>
              <a:rPr lang="en-US" sz="2400" b="1" dirty="0" err="1" smtClean="0"/>
              <a:t>this.bookService.getBooks</a:t>
            </a:r>
            <a:r>
              <a:rPr lang="en-US" sz="2400" b="1" dirty="0"/>
              <a:t>()</a:t>
            </a:r>
          </a:p>
          <a:p>
            <a:pPr marL="0" indent="0">
              <a:buNone/>
            </a:pPr>
            <a:r>
              <a:rPr lang="en-US" sz="2400" b="1" dirty="0" smtClean="0"/>
              <a:t>		</a:t>
            </a:r>
            <a:r>
              <a:rPr lang="en-US" b="1" dirty="0" smtClean="0">
                <a:solidFill>
                  <a:srgbClr val="FF0000"/>
                </a:solidFill>
              </a:rPr>
              <a:t>.</a:t>
            </a:r>
            <a:r>
              <a:rPr lang="en-US" b="1" dirty="0">
                <a:solidFill>
                  <a:srgbClr val="FF0000"/>
                </a:solidFill>
              </a:rPr>
              <a:t>subscribe</a:t>
            </a:r>
            <a:r>
              <a:rPr lang="en-US" sz="2400" b="1" dirty="0"/>
              <a:t>(books =&gt; </a:t>
            </a:r>
            <a:r>
              <a:rPr lang="en-US" sz="2400" b="1" dirty="0" err="1"/>
              <a:t>this.books</a:t>
            </a:r>
            <a:r>
              <a:rPr lang="en-US" sz="2400" b="1" dirty="0"/>
              <a:t> = books);</a:t>
            </a:r>
          </a:p>
          <a:p>
            <a:pPr marL="0" indent="0">
              <a:buNone/>
            </a:pPr>
            <a:r>
              <a:rPr lang="en-US" sz="2400" b="1" dirty="0" smtClean="0"/>
              <a:t>	}</a:t>
            </a:r>
            <a:endParaRPr lang="en-US" sz="2400" b="1" dirty="0"/>
          </a:p>
          <a:p>
            <a:pPr marL="0" indent="0">
              <a:buNone/>
            </a:pPr>
            <a:r>
              <a:rPr lang="en-US" dirty="0"/>
              <a:t/>
            </a:r>
            <a:br>
              <a:rPr lang="en-US" dirty="0"/>
            </a:br>
            <a:endParaRPr lang="en-US" dirty="0"/>
          </a:p>
          <a:p>
            <a:pPr marL="0" indent="0">
              <a:buNone/>
            </a:pPr>
            <a:endParaRPr lang="nl-NL" dirty="0"/>
          </a:p>
        </p:txBody>
      </p:sp>
    </p:spTree>
    <p:extLst>
      <p:ext uri="{BB962C8B-B14F-4D97-AF65-F5344CB8AC3E}">
        <p14:creationId xmlns:p14="http://schemas.microsoft.com/office/powerpoint/2010/main" val="14246096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Dependency</a:t>
            </a:r>
            <a:r>
              <a:rPr lang="nl-NL" b="1" dirty="0" smtClean="0">
                <a:solidFill>
                  <a:srgbClr val="FFC000"/>
                </a:solidFill>
              </a:rPr>
              <a:t> </a:t>
            </a:r>
            <a:r>
              <a:rPr lang="nl-NL" b="1" dirty="0" err="1" smtClean="0">
                <a:solidFill>
                  <a:srgbClr val="FFC000"/>
                </a:solidFill>
              </a:rPr>
              <a:t>Injection</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smtClean="0"/>
          </a:p>
          <a:p>
            <a:pPr marL="0" indent="0">
              <a:buNone/>
            </a:pPr>
            <a:r>
              <a:rPr lang="nl-NL" dirty="0" smtClean="0"/>
              <a:t>                                                       </a:t>
            </a:r>
            <a:r>
              <a:rPr lang="nl-NL" sz="2000" dirty="0" smtClean="0"/>
              <a:t>  </a:t>
            </a:r>
            <a:r>
              <a:rPr lang="nl-NL" sz="2000" dirty="0" err="1" smtClean="0">
                <a:solidFill>
                  <a:srgbClr val="C00000"/>
                </a:solidFill>
              </a:rPr>
              <a:t>implements</a:t>
            </a:r>
            <a:endParaRPr lang="nl-NL" sz="2000" dirty="0" smtClean="0">
              <a:solidFill>
                <a:srgbClr val="C00000"/>
              </a:solidFill>
            </a:endParaRPr>
          </a:p>
          <a:p>
            <a:pPr marL="0" indent="0">
              <a:buNone/>
            </a:pPr>
            <a:endParaRPr lang="nl-NL" sz="2000" dirty="0"/>
          </a:p>
          <a:p>
            <a:pPr marL="0" indent="0">
              <a:buNone/>
            </a:pPr>
            <a:endParaRPr lang="nl-NL" sz="2000" dirty="0" smtClean="0"/>
          </a:p>
          <a:p>
            <a:pPr marL="0" indent="0">
              <a:buNone/>
            </a:pPr>
            <a:r>
              <a:rPr lang="nl-NL" sz="2000" dirty="0" smtClean="0"/>
              <a:t>                                   </a:t>
            </a:r>
            <a:r>
              <a:rPr lang="nl-NL" sz="2000" dirty="0" err="1" smtClean="0">
                <a:solidFill>
                  <a:srgbClr val="FF0000"/>
                </a:solidFill>
              </a:rPr>
              <a:t>depends</a:t>
            </a:r>
            <a:r>
              <a:rPr lang="nl-NL" sz="2000" dirty="0" smtClean="0">
                <a:solidFill>
                  <a:srgbClr val="FF0000"/>
                </a:solidFill>
              </a:rPr>
              <a:t> on</a:t>
            </a:r>
            <a:endParaRPr lang="nl-NL" sz="2000" dirty="0">
              <a:solidFill>
                <a:srgbClr val="FF0000"/>
              </a:solidFill>
            </a:endParaRPr>
          </a:p>
        </p:txBody>
      </p:sp>
      <p:sp>
        <p:nvSpPr>
          <p:cNvPr id="4" name="Afgeronde rechthoek 3"/>
          <p:cNvSpPr/>
          <p:nvPr/>
        </p:nvSpPr>
        <p:spPr>
          <a:xfrm>
            <a:off x="3073400" y="2176065"/>
            <a:ext cx="2222500" cy="138509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Interface</a:t>
            </a:r>
            <a:endParaRPr lang="nl-NL" sz="2400" dirty="0"/>
          </a:p>
        </p:txBody>
      </p:sp>
      <p:sp>
        <p:nvSpPr>
          <p:cNvPr id="5" name="Afgeronde rechthoek 4"/>
          <p:cNvSpPr/>
          <p:nvPr/>
        </p:nvSpPr>
        <p:spPr>
          <a:xfrm>
            <a:off x="3073400" y="4391619"/>
            <a:ext cx="2222500" cy="136148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Component</a:t>
            </a:r>
            <a:endParaRPr lang="nl-NL" sz="2400" dirty="0"/>
          </a:p>
        </p:txBody>
      </p:sp>
      <p:sp>
        <p:nvSpPr>
          <p:cNvPr id="6" name="Afgeronde rechthoek 5"/>
          <p:cNvSpPr/>
          <p:nvPr/>
        </p:nvSpPr>
        <p:spPr>
          <a:xfrm>
            <a:off x="6896100" y="2176065"/>
            <a:ext cx="2159000" cy="138509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Implementatie</a:t>
            </a:r>
            <a:endParaRPr lang="nl-NL" sz="2400" dirty="0"/>
          </a:p>
        </p:txBody>
      </p:sp>
      <p:cxnSp>
        <p:nvCxnSpPr>
          <p:cNvPr id="7" name="Rechte verbindingslijn met pijl 6"/>
          <p:cNvCxnSpPr>
            <a:stCxn id="6" idx="1"/>
          </p:cNvCxnSpPr>
          <p:nvPr/>
        </p:nvCxnSpPr>
        <p:spPr>
          <a:xfrm flipH="1">
            <a:off x="5461000" y="2868612"/>
            <a:ext cx="1435100" cy="142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7"/>
          <p:cNvCxnSpPr>
            <a:stCxn id="5" idx="0"/>
          </p:cNvCxnSpPr>
          <p:nvPr/>
        </p:nvCxnSpPr>
        <p:spPr>
          <a:xfrm flipV="1">
            <a:off x="4184650" y="3670300"/>
            <a:ext cx="19050" cy="721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76265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Getting</a:t>
            </a:r>
            <a:r>
              <a:rPr lang="nl-NL" b="1" dirty="0" smtClean="0">
                <a:solidFill>
                  <a:srgbClr val="FFC000"/>
                </a:solidFill>
              </a:rPr>
              <a:t> </a:t>
            </a:r>
            <a:r>
              <a:rPr lang="nl-NL" b="1" dirty="0" err="1" smtClean="0">
                <a:solidFill>
                  <a:srgbClr val="FFC000"/>
                </a:solidFill>
              </a:rPr>
              <a:t>started</a:t>
            </a:r>
            <a:endParaRPr lang="nl-NL" b="1" dirty="0">
              <a:solidFill>
                <a:srgbClr val="FFC000"/>
              </a:solidFill>
            </a:endParaRPr>
          </a:p>
        </p:txBody>
      </p:sp>
      <p:sp>
        <p:nvSpPr>
          <p:cNvPr id="4" name="Rectangle 1"/>
          <p:cNvSpPr>
            <a:spLocks noGrp="1" noChangeArrowheads="1"/>
          </p:cNvSpPr>
          <p:nvPr>
            <p:ph idx="1"/>
          </p:nvPr>
        </p:nvSpPr>
        <p:spPr bwMode="auto">
          <a:xfrm>
            <a:off x="593124" y="1118833"/>
            <a:ext cx="11232291" cy="528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nl-NL" sz="2400" dirty="0" smtClean="0">
                <a:latin typeface="+mn-lt"/>
              </a:rPr>
              <a:t>Download:  </a:t>
            </a:r>
            <a:r>
              <a:rPr lang="en-US" altLang="nl-NL" b="1" dirty="0" smtClean="0">
                <a:solidFill>
                  <a:srgbClr val="FF0000"/>
                </a:solidFill>
                <a:latin typeface="+mn-lt"/>
              </a:rPr>
              <a:t>https</a:t>
            </a:r>
            <a:r>
              <a:rPr lang="en-US" altLang="nl-NL" b="1" dirty="0">
                <a:solidFill>
                  <a:srgbClr val="FF0000"/>
                </a:solidFill>
                <a:latin typeface="+mn-lt"/>
              </a:rPr>
              <a:t>://</a:t>
            </a:r>
            <a:r>
              <a:rPr lang="en-US" altLang="nl-NL" b="1" dirty="0" err="1">
                <a:solidFill>
                  <a:srgbClr val="FF0000"/>
                </a:solidFill>
                <a:latin typeface="+mn-lt"/>
              </a:rPr>
              <a:t>github.com</a:t>
            </a:r>
            <a:r>
              <a:rPr lang="en-US" altLang="nl-NL" b="1" dirty="0">
                <a:solidFill>
                  <a:srgbClr val="FF0000"/>
                </a:solidFill>
                <a:latin typeface="+mn-lt"/>
              </a:rPr>
              <a:t>/petereijgermans11/workshop-</a:t>
            </a:r>
            <a:r>
              <a:rPr lang="en-US" altLang="nl-NL" b="1" dirty="0" err="1">
                <a:solidFill>
                  <a:srgbClr val="FF0000"/>
                </a:solidFill>
                <a:latin typeface="+mn-lt"/>
              </a:rPr>
              <a:t>reactjs</a:t>
            </a:r>
            <a:r>
              <a:rPr lang="en-US" altLang="nl-NL" b="1" dirty="0">
                <a:solidFill>
                  <a:srgbClr val="FF0000"/>
                </a:solidFill>
                <a:latin typeface="+mn-lt"/>
              </a:rPr>
              <a:t>-angular</a:t>
            </a:r>
            <a:endParaRPr lang="en-US" altLang="nl-NL" b="1" dirty="0" smtClean="0">
              <a:solidFill>
                <a:srgbClr val="FF0000"/>
              </a:solidFill>
              <a:latin typeface="+mn-lt"/>
            </a:endParaRPr>
          </a:p>
          <a:p>
            <a:pPr marL="0" lvl="0" indent="0">
              <a:lnSpc>
                <a:spcPct val="100000"/>
              </a:lnSpc>
              <a:buNone/>
            </a:pPr>
            <a:endParaRPr lang="en-US" altLang="nl-NL" sz="2400" b="1" dirty="0" smtClean="0">
              <a:latin typeface="+mn-lt"/>
            </a:endParaRPr>
          </a:p>
          <a:p>
            <a:pPr marL="0" lvl="0" indent="0">
              <a:lnSpc>
                <a:spcPct val="100000"/>
              </a:lnSpc>
              <a:buNone/>
            </a:pPr>
            <a:r>
              <a:rPr lang="en-US" altLang="nl-NL" sz="2400" dirty="0" smtClean="0">
                <a:latin typeface="+mn-lt"/>
              </a:rPr>
              <a:t>    </a:t>
            </a:r>
            <a:endParaRPr lang="en-US" altLang="nl-NL" sz="2400" dirty="0">
              <a:latin typeface="+mn-lt"/>
            </a:endParaRPr>
          </a:p>
          <a:p>
            <a:pPr marL="0" lvl="0" indent="0">
              <a:lnSpc>
                <a:spcPct val="100000"/>
              </a:lnSpc>
              <a:buNone/>
            </a:pPr>
            <a:r>
              <a:rPr lang="en-US" altLang="nl-NL" sz="2400" dirty="0">
                <a:latin typeface="+mn-lt"/>
              </a:rPr>
              <a:t>Bootstrap your application: </a:t>
            </a:r>
            <a:r>
              <a:rPr lang="en-US" altLang="nl-NL" sz="2400" dirty="0" smtClean="0">
                <a:latin typeface="+mn-lt"/>
              </a:rPr>
              <a:t> </a:t>
            </a:r>
            <a:r>
              <a:rPr lang="en-US" sz="2400" b="1" dirty="0"/>
              <a:t>cd ./angular </a:t>
            </a:r>
            <a:endParaRPr lang="en-US" sz="2400" b="1" dirty="0" smtClean="0"/>
          </a:p>
          <a:p>
            <a:pPr marL="0" indent="0">
              <a:buNone/>
            </a:pPr>
            <a:r>
              <a:rPr lang="en-US" sz="2400" dirty="0"/>
              <a:t> </a:t>
            </a:r>
            <a:r>
              <a:rPr lang="en-US" sz="2400" dirty="0" smtClean="0"/>
              <a:t>                                         </a:t>
            </a:r>
            <a:r>
              <a:rPr lang="en-US" sz="2400" b="1" dirty="0" err="1"/>
              <a:t>npm</a:t>
            </a:r>
            <a:r>
              <a:rPr lang="en-US" sz="2400" b="1" dirty="0"/>
              <a:t> install -g @</a:t>
            </a:r>
            <a:r>
              <a:rPr lang="en-US" sz="2400" b="1" dirty="0" smtClean="0"/>
              <a:t>angular/cli</a:t>
            </a:r>
            <a:endParaRPr lang="en-US" sz="2400" b="1" dirty="0"/>
          </a:p>
          <a:p>
            <a:pPr marL="0" indent="0">
              <a:buNone/>
            </a:pPr>
            <a:r>
              <a:rPr lang="en-US" sz="2400" b="1" dirty="0" smtClean="0"/>
              <a:t>                                          </a:t>
            </a:r>
            <a:r>
              <a:rPr lang="en-US" sz="2400" b="1" dirty="0" err="1" smtClean="0"/>
              <a:t>npm</a:t>
            </a:r>
            <a:r>
              <a:rPr lang="en-US" sz="2400" b="1" dirty="0" smtClean="0"/>
              <a:t> </a:t>
            </a:r>
            <a:r>
              <a:rPr lang="en-US" sz="2400" b="1" dirty="0"/>
              <a:t>install</a:t>
            </a:r>
          </a:p>
          <a:p>
            <a:pPr marL="0" indent="0">
              <a:buNone/>
            </a:pPr>
            <a:r>
              <a:rPr lang="en-US" sz="2400" b="1" dirty="0" smtClean="0"/>
              <a:t>                                          ng </a:t>
            </a:r>
            <a:r>
              <a:rPr lang="en-US" sz="2400" b="1" dirty="0"/>
              <a:t>serve --open</a:t>
            </a:r>
          </a:p>
          <a:p>
            <a:pPr marL="0" lvl="0" indent="0">
              <a:lnSpc>
                <a:spcPct val="100000"/>
              </a:lnSpc>
              <a:buNone/>
            </a:pPr>
            <a:endParaRPr lang="en-US" altLang="nl-NL" sz="2400" dirty="0" smtClean="0">
              <a:latin typeface="+mn-lt"/>
            </a:endParaRP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!oops</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This application doesn't work </a:t>
            </a:r>
            <a:r>
              <a:rPr lang="en-US" altLang="nl-NL" sz="2400" dirty="0" smtClean="0">
                <a:latin typeface="+mn-lt"/>
              </a:rPr>
              <a:t>:(</a:t>
            </a:r>
          </a:p>
          <a:p>
            <a:pPr marL="0" lvl="0" indent="0">
              <a:lnSpc>
                <a:spcPct val="100000"/>
              </a:lnSpc>
              <a:buNone/>
            </a:pPr>
            <a:endParaRPr kumimoji="0" lang="en-US" altLang="nl-NL" sz="2400" b="0" i="0" u="none" strike="noStrike" cap="none" normalizeH="0" baseline="0" dirty="0">
              <a:ln>
                <a:noFill/>
              </a:ln>
              <a:solidFill>
                <a:schemeClr val="tx1"/>
              </a:solidFill>
              <a:effectLst/>
              <a:latin typeface="+mn-lt"/>
            </a:endParaRPr>
          </a:p>
          <a:p>
            <a:pPr marL="0" lvl="0" indent="0">
              <a:lnSpc>
                <a:spcPct val="100000"/>
              </a:lnSpc>
              <a:buNone/>
            </a:pPr>
            <a:r>
              <a:rPr lang="en-US" altLang="nl-NL" sz="2400" b="1" dirty="0">
                <a:latin typeface="+mn-lt"/>
              </a:rPr>
              <a:t>See </a:t>
            </a:r>
            <a:r>
              <a:rPr lang="en-US" altLang="nl-NL" sz="2400" b="1" dirty="0" smtClean="0">
                <a:latin typeface="+mn-lt"/>
              </a:rPr>
              <a:t>tutorial to fix the problems:  </a:t>
            </a:r>
            <a:r>
              <a:rPr lang="en-US" altLang="nl-NL" sz="2400" b="1" dirty="0">
                <a:solidFill>
                  <a:srgbClr val="FF0000"/>
                </a:solidFill>
                <a:latin typeface="+mn-lt"/>
              </a:rPr>
              <a:t>https://</a:t>
            </a:r>
            <a:r>
              <a:rPr lang="en-US" altLang="nl-NL" sz="2400" b="1" dirty="0" err="1">
                <a:solidFill>
                  <a:srgbClr val="FF0000"/>
                </a:solidFill>
                <a:latin typeface="+mn-lt"/>
              </a:rPr>
              <a:t>angular.io</a:t>
            </a:r>
            <a:r>
              <a:rPr lang="en-US" altLang="nl-NL" sz="2400" b="1" dirty="0">
                <a:solidFill>
                  <a:srgbClr val="FF0000"/>
                </a:solidFill>
                <a:latin typeface="+mn-lt"/>
              </a:rPr>
              <a:t>/tutorial/toh-pt6</a:t>
            </a:r>
            <a:endParaRPr kumimoji="0" lang="nl-NL" altLang="nl-NL" sz="2400" b="1" i="0" u="none" strike="noStrike" cap="none" normalizeH="0" baseline="0" dirty="0" smtClean="0">
              <a:ln>
                <a:noFill/>
              </a:ln>
              <a:solidFill>
                <a:srgbClr val="FF0000"/>
              </a:solidFill>
              <a:effectLst/>
              <a:latin typeface="+mn-lt"/>
            </a:endParaRPr>
          </a:p>
        </p:txBody>
      </p:sp>
    </p:spTree>
    <p:extLst>
      <p:ext uri="{BB962C8B-B14F-4D97-AF65-F5344CB8AC3E}">
        <p14:creationId xmlns:p14="http://schemas.microsoft.com/office/powerpoint/2010/main" val="656802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856" y="1927625"/>
            <a:ext cx="4029516" cy="4147338"/>
          </a:xfrm>
          <a:prstGeom prst="rect">
            <a:avLst/>
          </a:prstGeom>
        </p:spPr>
      </p:pic>
    </p:spTree>
    <p:extLst>
      <p:ext uri="{BB962C8B-B14F-4D97-AF65-F5344CB8AC3E}">
        <p14:creationId xmlns:p14="http://schemas.microsoft.com/office/powerpoint/2010/main" val="3722296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r>
              <a:rPr lang="nl-NL" b="1" dirty="0" smtClean="0">
                <a:solidFill>
                  <a:srgbClr val="FFC000"/>
                </a:solidFill>
              </a:rPr>
              <a:t> Class</a:t>
            </a:r>
            <a:endParaRPr lang="nl-NL" b="1" dirty="0">
              <a:solidFill>
                <a:srgbClr val="FFC000"/>
              </a:solidFill>
            </a:endParaRPr>
          </a:p>
        </p:txBody>
      </p:sp>
      <p:sp>
        <p:nvSpPr>
          <p:cNvPr id="9" name="Tijdelijke aanduiding voor inhoud 8"/>
          <p:cNvSpPr>
            <a:spLocks noGrp="1"/>
          </p:cNvSpPr>
          <p:nvPr>
            <p:ph idx="1"/>
          </p:nvPr>
        </p:nvSpPr>
        <p:spPr>
          <a:xfrm>
            <a:off x="1967696" y="1825625"/>
            <a:ext cx="9386103" cy="4351338"/>
          </a:xfrm>
        </p:spPr>
        <p:txBody>
          <a:bodyPr>
            <a:normAutofit/>
          </a:bodyPr>
          <a:lstStyle/>
          <a:p>
            <a:pPr marL="0" indent="0">
              <a:buNone/>
            </a:pPr>
            <a:r>
              <a:rPr lang="nl-NL" sz="2600" b="1" dirty="0">
                <a:solidFill>
                  <a:srgbClr val="C00000"/>
                </a:solidFill>
              </a:rPr>
              <a:t>class</a:t>
            </a:r>
            <a:r>
              <a:rPr lang="nl-NL" sz="2600" b="1" dirty="0"/>
              <a:t> </a:t>
            </a:r>
            <a:r>
              <a:rPr lang="nl-NL" sz="2600" b="1" dirty="0" err="1" smtClean="0"/>
              <a:t>BookListComponent</a:t>
            </a:r>
            <a:r>
              <a:rPr lang="nl-NL" sz="2600" b="1" dirty="0" smtClean="0"/>
              <a:t> {</a:t>
            </a:r>
          </a:p>
          <a:p>
            <a:pPr marL="0" indent="0">
              <a:buNone/>
            </a:pPr>
            <a:r>
              <a:rPr lang="nl-NL" sz="2600" b="1" dirty="0" smtClean="0">
                <a:solidFill>
                  <a:srgbClr val="00B0F0"/>
                </a:solidFill>
              </a:rPr>
              <a:t>          </a:t>
            </a:r>
            <a:r>
              <a:rPr lang="nl-NL" sz="2600" b="1" dirty="0" err="1" smtClean="0">
                <a:solidFill>
                  <a:srgbClr val="FFC000"/>
                </a:solidFill>
              </a:rPr>
              <a:t>books</a:t>
            </a:r>
            <a:r>
              <a:rPr lang="nl-NL" sz="2600" b="1" dirty="0" smtClean="0"/>
              <a:t>:  String[];</a:t>
            </a:r>
          </a:p>
          <a:p>
            <a:pPr marL="0" indent="0">
              <a:buNone/>
            </a:pPr>
            <a:endParaRPr lang="nl-NL" sz="2600" b="1" dirty="0" smtClean="0"/>
          </a:p>
          <a:p>
            <a:pPr marL="0" indent="0">
              <a:buNone/>
            </a:pPr>
            <a:r>
              <a:rPr lang="nl-NL" sz="2600" b="1" dirty="0" smtClean="0"/>
              <a:t>          </a:t>
            </a:r>
            <a:r>
              <a:rPr lang="nl-NL" sz="2600" b="1" dirty="0" err="1">
                <a:solidFill>
                  <a:srgbClr val="C00000"/>
                </a:solidFill>
              </a:rPr>
              <a:t>constructor</a:t>
            </a:r>
            <a:r>
              <a:rPr lang="nl-NL" sz="2600" b="1" dirty="0"/>
              <a:t>() {</a:t>
            </a:r>
          </a:p>
          <a:p>
            <a:pPr marL="457200" lvl="1" indent="0">
              <a:buNone/>
            </a:pPr>
            <a:r>
              <a:rPr lang="nl-NL" sz="2600" b="1" dirty="0"/>
              <a:t>        </a:t>
            </a:r>
            <a:r>
              <a:rPr lang="nl-NL" sz="2600" b="1" dirty="0" smtClean="0"/>
              <a:t>      </a:t>
            </a:r>
            <a:r>
              <a:rPr lang="nl-NL" sz="2600" b="1" dirty="0" err="1" smtClean="0">
                <a:solidFill>
                  <a:schemeClr val="accent2"/>
                </a:solidFill>
              </a:rPr>
              <a:t>this.</a:t>
            </a:r>
            <a:r>
              <a:rPr lang="nl-NL" sz="2600" b="1" dirty="0" err="1" smtClean="0">
                <a:solidFill>
                  <a:srgbClr val="FFC000"/>
                </a:solidFill>
              </a:rPr>
              <a:t>books</a:t>
            </a:r>
            <a:r>
              <a:rPr lang="nl-NL" sz="2600" b="1" dirty="0" smtClean="0">
                <a:solidFill>
                  <a:srgbClr val="FFC000"/>
                </a:solidFill>
              </a:rPr>
              <a:t> </a:t>
            </a:r>
            <a:r>
              <a:rPr lang="nl-NL" sz="2600" b="1" dirty="0" smtClean="0"/>
              <a:t>=[‘book1’, ‘book2’]</a:t>
            </a:r>
          </a:p>
          <a:p>
            <a:pPr marL="457200" lvl="1" indent="0">
              <a:buNone/>
            </a:pPr>
            <a:r>
              <a:rPr lang="nl-NL" sz="2600" b="1" dirty="0" smtClean="0"/>
              <a:t>     }  </a:t>
            </a:r>
          </a:p>
          <a:p>
            <a:pPr marL="0" indent="0">
              <a:buNone/>
            </a:pPr>
            <a:r>
              <a:rPr lang="nl-NL" sz="2600" b="1" dirty="0" smtClean="0"/>
              <a:t>}</a:t>
            </a:r>
            <a:endParaRPr lang="nl-NL" sz="2600" b="1" dirty="0"/>
          </a:p>
          <a:p>
            <a:pPr marL="0" indent="0">
              <a:buNone/>
            </a:pPr>
            <a:endParaRPr lang="nl-NL" dirty="0"/>
          </a:p>
        </p:txBody>
      </p:sp>
    </p:spTree>
    <p:extLst>
      <p:ext uri="{BB962C8B-B14F-4D97-AF65-F5344CB8AC3E}">
        <p14:creationId xmlns:p14="http://schemas.microsoft.com/office/powerpoint/2010/main" val="1851408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727" y="284178"/>
            <a:ext cx="7804546" cy="1518046"/>
          </a:xfrm>
        </p:spPr>
        <p:txBody>
          <a:bodyPr>
            <a:noAutofit/>
          </a:bodyPr>
          <a:lstStyle/>
          <a:p>
            <a:r>
              <a:rPr lang="nl-NL" sz="3200" b="1" dirty="0">
                <a:solidFill>
                  <a:srgbClr val="FFC000"/>
                </a:solidFill>
              </a:rPr>
              <a:t>Component </a:t>
            </a:r>
            <a:r>
              <a:rPr lang="nl-NL" sz="3200" b="1" dirty="0" err="1" smtClean="0">
                <a:solidFill>
                  <a:srgbClr val="FFC000"/>
                </a:solidFill>
              </a:rPr>
              <a:t>based</a:t>
            </a:r>
            <a:r>
              <a:rPr lang="nl-NL" sz="3200" b="1" dirty="0" smtClean="0">
                <a:solidFill>
                  <a:srgbClr val="FFC000"/>
                </a:solidFill>
              </a:rPr>
              <a:t/>
            </a:r>
            <a:br>
              <a:rPr lang="nl-NL" sz="3200" b="1" dirty="0" smtClean="0">
                <a:solidFill>
                  <a:srgbClr val="FFC000"/>
                </a:solidFill>
              </a:rPr>
            </a:br>
            <a:r>
              <a:rPr lang="nl-NL" sz="2400" b="1" dirty="0" smtClean="0">
                <a:solidFill>
                  <a:srgbClr val="FFC000"/>
                </a:solidFill>
              </a:rPr>
              <a:t/>
            </a:r>
            <a:br>
              <a:rPr lang="nl-NL" sz="2400" b="1" dirty="0" smtClean="0">
                <a:solidFill>
                  <a:srgbClr val="FFC000"/>
                </a:solidFill>
              </a:rPr>
            </a:br>
            <a:r>
              <a:rPr lang="nl-NL" sz="2400" b="1" i="1" dirty="0">
                <a:solidFill>
                  <a:schemeClr val="tx1"/>
                </a:solidFill>
              </a:rPr>
              <a:t>A component </a:t>
            </a:r>
            <a:r>
              <a:rPr lang="nl-NL" sz="2400" b="1" i="1" dirty="0" err="1">
                <a:solidFill>
                  <a:schemeClr val="tx1"/>
                </a:solidFill>
              </a:rPr>
              <a:t>adds</a:t>
            </a:r>
            <a:r>
              <a:rPr lang="nl-NL" sz="2400" b="1" i="1" dirty="0">
                <a:solidFill>
                  <a:schemeClr val="tx1"/>
                </a:solidFill>
              </a:rPr>
              <a:t> logic </a:t>
            </a:r>
            <a:r>
              <a:rPr lang="nl-NL" sz="2400" b="1" i="1" dirty="0" err="1">
                <a:solidFill>
                  <a:schemeClr val="tx1"/>
                </a:solidFill>
              </a:rPr>
              <a:t>to</a:t>
            </a:r>
            <a:r>
              <a:rPr lang="nl-NL" sz="2400" b="1" i="1" dirty="0">
                <a:solidFill>
                  <a:schemeClr val="tx1"/>
                </a:solidFill>
              </a:rPr>
              <a:t> a DOM elementen</a:t>
            </a:r>
            <a:r>
              <a:rPr lang="nl-NL" sz="2400" b="1" dirty="0">
                <a:solidFill>
                  <a:schemeClr val="tx1"/>
                </a:solidFill>
              </a:rPr>
              <a:t/>
            </a:r>
            <a:br>
              <a:rPr lang="nl-NL" sz="2400" b="1" dirty="0">
                <a:solidFill>
                  <a:schemeClr val="tx1"/>
                </a:solidFill>
              </a:rPr>
            </a:br>
            <a:r>
              <a:rPr lang="nl-NL" sz="2400" dirty="0" err="1">
                <a:solidFill>
                  <a:schemeClr val="tx1"/>
                </a:solidFill>
              </a:rPr>
              <a:t>Angular</a:t>
            </a:r>
            <a:r>
              <a:rPr lang="nl-NL" sz="2400" dirty="0">
                <a:solidFill>
                  <a:schemeClr val="tx1"/>
                </a:solidFill>
              </a:rPr>
              <a:t> app </a:t>
            </a:r>
            <a:r>
              <a:rPr lang="nl-NL" sz="2400" dirty="0" err="1">
                <a:solidFill>
                  <a:schemeClr val="tx1"/>
                </a:solidFill>
              </a:rPr>
              <a:t>consist</a:t>
            </a:r>
            <a:r>
              <a:rPr lang="nl-NL" sz="2400" dirty="0">
                <a:solidFill>
                  <a:schemeClr val="tx1"/>
                </a:solidFill>
              </a:rPr>
              <a:t> of a </a:t>
            </a:r>
            <a:r>
              <a:rPr lang="nl-NL" sz="2400" b="1" i="1" dirty="0">
                <a:solidFill>
                  <a:schemeClr val="tx1"/>
                </a:solidFill>
              </a:rPr>
              <a:t>treestructuur</a:t>
            </a:r>
            <a:r>
              <a:rPr lang="nl-NL" sz="2400" dirty="0">
                <a:solidFill>
                  <a:schemeClr val="tx1"/>
                </a:solidFill>
              </a:rPr>
              <a:t> of </a:t>
            </a:r>
            <a:r>
              <a:rPr lang="nl-NL" sz="2400" dirty="0" err="1">
                <a:solidFill>
                  <a:schemeClr val="tx1"/>
                </a:solidFill>
              </a:rPr>
              <a:t>components</a:t>
            </a:r>
            <a:r>
              <a:rPr lang="nl-NL" sz="2400" dirty="0"/>
              <a:t/>
            </a:r>
            <a:br>
              <a:rPr lang="nl-NL" sz="2400" dirty="0"/>
            </a:br>
            <a:endParaRPr lang="en-US" sz="2400" dirty="0">
              <a:solidFill>
                <a:srgbClr val="FFC000"/>
              </a:solidFill>
            </a:endParaRPr>
          </a:p>
        </p:txBody>
      </p:sp>
      <p:sp>
        <p:nvSpPr>
          <p:cNvPr id="3" name="Text Placeholder 2"/>
          <p:cNvSpPr>
            <a:spLocks noGrp="1"/>
          </p:cNvSpPr>
          <p:nvPr>
            <p:ph type="body" idx="1"/>
          </p:nvPr>
        </p:nvSpPr>
        <p:spPr/>
        <p:txBody>
          <a:bodyPr/>
          <a:lstStyle/>
          <a:p>
            <a:endParaRPr lang="en-US" dirty="0"/>
          </a:p>
        </p:txBody>
      </p:sp>
      <p:sp>
        <p:nvSpPr>
          <p:cNvPr id="4" name="Afgeronde rechthoek 5"/>
          <p:cNvSpPr/>
          <p:nvPr/>
        </p:nvSpPr>
        <p:spPr>
          <a:xfrm>
            <a:off x="5151120" y="2712309"/>
            <a:ext cx="1757612" cy="55194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AppComponent</a:t>
            </a:r>
            <a:endParaRPr lang="nl-NL" sz="1266" dirty="0"/>
          </a:p>
        </p:txBody>
      </p:sp>
      <p:sp>
        <p:nvSpPr>
          <p:cNvPr id="6" name="Afgeronde rechthoek 10"/>
          <p:cNvSpPr/>
          <p:nvPr/>
        </p:nvSpPr>
        <p:spPr>
          <a:xfrm>
            <a:off x="7609930" y="3765384"/>
            <a:ext cx="1761145" cy="51987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BooksComponent</a:t>
            </a:r>
            <a:endParaRPr lang="nl-NL" sz="1266" dirty="0"/>
          </a:p>
        </p:txBody>
      </p:sp>
      <p:cxnSp>
        <p:nvCxnSpPr>
          <p:cNvPr id="7" name="Rechte verbindingslijn met pijl 11"/>
          <p:cNvCxnSpPr/>
          <p:nvPr/>
        </p:nvCxnSpPr>
        <p:spPr>
          <a:xfrm>
            <a:off x="6545975" y="3294443"/>
            <a:ext cx="1759978" cy="44794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12"/>
          <p:cNvCxnSpPr/>
          <p:nvPr/>
        </p:nvCxnSpPr>
        <p:spPr>
          <a:xfrm flipH="1">
            <a:off x="6061302" y="3317086"/>
            <a:ext cx="24893" cy="4465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9" name="Afgeronde rechthoek 16"/>
          <p:cNvSpPr/>
          <p:nvPr/>
        </p:nvSpPr>
        <p:spPr>
          <a:xfrm>
            <a:off x="5151120" y="1737726"/>
            <a:ext cx="1748003" cy="564562"/>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a:t>Index.html</a:t>
            </a:r>
          </a:p>
        </p:txBody>
      </p:sp>
      <p:sp>
        <p:nvSpPr>
          <p:cNvPr id="13" name="Afgeronde rechthoek 10"/>
          <p:cNvSpPr/>
          <p:nvPr/>
        </p:nvSpPr>
        <p:spPr>
          <a:xfrm>
            <a:off x="5037515" y="3765385"/>
            <a:ext cx="1843891" cy="59453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DashBoardComponent</a:t>
            </a:r>
            <a:endParaRPr lang="nl-NL" sz="1266" dirty="0"/>
          </a:p>
        </p:txBody>
      </p:sp>
      <p:cxnSp>
        <p:nvCxnSpPr>
          <p:cNvPr id="14" name="Rechte verbindingslijn met pijl 12"/>
          <p:cNvCxnSpPr/>
          <p:nvPr/>
        </p:nvCxnSpPr>
        <p:spPr>
          <a:xfrm flipH="1">
            <a:off x="3752160" y="3317086"/>
            <a:ext cx="1849362" cy="39547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5" name="Afgeronde rechthoek 6"/>
          <p:cNvSpPr/>
          <p:nvPr/>
        </p:nvSpPr>
        <p:spPr>
          <a:xfrm>
            <a:off x="6545975" y="5127560"/>
            <a:ext cx="1759978" cy="55855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BookDetalsComponent</a:t>
            </a:r>
            <a:endParaRPr lang="nl-NL" sz="1266" dirty="0"/>
          </a:p>
        </p:txBody>
      </p:sp>
      <p:sp>
        <p:nvSpPr>
          <p:cNvPr id="16" name="Afgeronde rechthoek 10"/>
          <p:cNvSpPr/>
          <p:nvPr/>
        </p:nvSpPr>
        <p:spPr>
          <a:xfrm>
            <a:off x="2597229" y="3765384"/>
            <a:ext cx="1940338" cy="59453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BookSearchComponent</a:t>
            </a:r>
            <a:endParaRPr lang="nl-NL" sz="1266" dirty="0"/>
          </a:p>
        </p:txBody>
      </p:sp>
      <p:cxnSp>
        <p:nvCxnSpPr>
          <p:cNvPr id="24" name="Rechte verbindingslijn met pijl 12"/>
          <p:cNvCxnSpPr/>
          <p:nvPr/>
        </p:nvCxnSpPr>
        <p:spPr>
          <a:xfrm>
            <a:off x="6101872" y="4250470"/>
            <a:ext cx="1046298" cy="75730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 name="Rechte verbindingslijn met pijl 12"/>
          <p:cNvCxnSpPr/>
          <p:nvPr/>
        </p:nvCxnSpPr>
        <p:spPr>
          <a:xfrm flipH="1">
            <a:off x="6020975" y="2283092"/>
            <a:ext cx="24893" cy="4465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0" name="Rechte verbindingslijn met pijl 12"/>
          <p:cNvCxnSpPr/>
          <p:nvPr/>
        </p:nvCxnSpPr>
        <p:spPr>
          <a:xfrm flipH="1">
            <a:off x="7648118" y="4285258"/>
            <a:ext cx="937550" cy="72251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31266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73819"/>
            <a:ext cx="10854690" cy="6784181"/>
          </a:xfrm>
          <a:prstGeom prst="rect">
            <a:avLst/>
          </a:prstGeom>
        </p:spPr>
      </p:pic>
    </p:spTree>
    <p:extLst>
      <p:ext uri="{BB962C8B-B14F-4D97-AF65-F5344CB8AC3E}">
        <p14:creationId xmlns:p14="http://schemas.microsoft.com/office/powerpoint/2010/main" val="93061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smtClean="0">
                <a:solidFill>
                  <a:srgbClr val="C00000"/>
                </a:solidFill>
              </a:rPr>
              <a:t>Component </a:t>
            </a:r>
            <a:r>
              <a:rPr lang="nl-NL" b="1" dirty="0" err="1">
                <a:solidFill>
                  <a:srgbClr val="C00000"/>
                </a:solidFill>
              </a:rPr>
              <a:t>b</a:t>
            </a:r>
            <a:r>
              <a:rPr lang="nl-NL" b="1" dirty="0" err="1" smtClean="0">
                <a:solidFill>
                  <a:srgbClr val="C00000"/>
                </a:solidFill>
              </a:rPr>
              <a:t>ased</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BookSearchComponent</a:t>
            </a:r>
            <a:endParaRPr lang="nl-NL" dirty="0"/>
          </a:p>
        </p:txBody>
      </p:sp>
      <p:sp>
        <p:nvSpPr>
          <p:cNvPr id="9" name="Afgeronde rechthoek 10"/>
          <p:cNvSpPr/>
          <p:nvPr/>
        </p:nvSpPr>
        <p:spPr>
          <a:xfrm>
            <a:off x="1231911" y="2736835"/>
            <a:ext cx="9661866" cy="3043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mtClean="0"/>
              <a:t>DashboardComponent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1938486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Syntax Component</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2000" b="1" dirty="0" smtClean="0">
                <a:solidFill>
                  <a:srgbClr val="C00000"/>
                </a:solidFill>
              </a:rPr>
              <a:t>import</a:t>
            </a:r>
            <a:r>
              <a:rPr lang="nl-NL" sz="2000" b="1" dirty="0" smtClean="0"/>
              <a:t> </a:t>
            </a:r>
            <a:r>
              <a:rPr lang="nl-NL" sz="2000" b="1" dirty="0"/>
              <a:t>{</a:t>
            </a:r>
            <a:r>
              <a:rPr lang="nl-NL" sz="2000" b="1" dirty="0" smtClean="0"/>
              <a:t>Component}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endParaRPr lang="nl-NL" sz="2000" b="1" dirty="0"/>
          </a:p>
          <a:p>
            <a:pPr marL="0" indent="0">
              <a:buNone/>
            </a:pPr>
            <a:endParaRPr lang="nl-NL" sz="2000" b="1" dirty="0"/>
          </a:p>
          <a:p>
            <a:pPr marL="0" indent="0">
              <a:buNone/>
            </a:pPr>
            <a:r>
              <a:rPr lang="nl-NL" sz="2000" b="1" i="1" dirty="0">
                <a:solidFill>
                  <a:srgbClr val="FF0000"/>
                </a:solidFill>
              </a:rPr>
              <a:t>@Component</a:t>
            </a:r>
            <a:r>
              <a:rPr lang="nl-NL" sz="2000" b="1" dirty="0" smtClean="0"/>
              <a:t>({</a:t>
            </a:r>
          </a:p>
          <a:p>
            <a:pPr marL="0" indent="0">
              <a:buNone/>
            </a:pPr>
            <a:r>
              <a:rPr lang="nl-NL" sz="2000" b="1" dirty="0" smtClean="0"/>
              <a:t>               </a:t>
            </a:r>
            <a:r>
              <a:rPr lang="nl-NL" sz="2000" b="1" dirty="0" err="1" smtClean="0">
                <a:solidFill>
                  <a:srgbClr val="C00000"/>
                </a:solidFill>
              </a:rPr>
              <a:t>selector</a:t>
            </a:r>
            <a:r>
              <a:rPr lang="nl-NL" sz="2000" b="1" dirty="0" smtClean="0">
                <a:solidFill>
                  <a:srgbClr val="C00000"/>
                </a:solidFill>
              </a:rPr>
              <a:t>:</a:t>
            </a:r>
            <a:r>
              <a:rPr lang="nl-NL" sz="2000" b="1" dirty="0" smtClean="0">
                <a:solidFill>
                  <a:srgbClr val="FFC000"/>
                </a:solidFill>
              </a:rPr>
              <a:t> </a:t>
            </a:r>
            <a:r>
              <a:rPr lang="nl-NL" sz="2000" b="1" dirty="0" smtClean="0"/>
              <a:t>‘</a:t>
            </a:r>
            <a:r>
              <a:rPr lang="nl-NL" sz="2400" b="1" dirty="0" err="1" smtClean="0"/>
              <a:t>book</a:t>
            </a:r>
            <a:r>
              <a:rPr lang="nl-NL" sz="2400" b="1" dirty="0" smtClean="0"/>
              <a:t>-list</a:t>
            </a:r>
            <a:r>
              <a:rPr lang="nl-NL" sz="2000" b="1" dirty="0" smtClean="0"/>
              <a:t>'</a:t>
            </a:r>
          </a:p>
          <a:p>
            <a:pPr marL="0" indent="0">
              <a:buNone/>
            </a:pPr>
            <a:r>
              <a:rPr lang="nl-NL" sz="2000" b="1" dirty="0" smtClean="0"/>
              <a:t>	</a:t>
            </a:r>
            <a:r>
              <a:rPr lang="nl-NL" sz="2000" b="1" dirty="0" err="1" smtClean="0">
                <a:solidFill>
                  <a:srgbClr val="C00000"/>
                </a:solidFill>
              </a:rPr>
              <a:t>templateUrl</a:t>
            </a:r>
            <a:r>
              <a:rPr lang="nl-NL" sz="2000" b="1" dirty="0"/>
              <a:t>: </a:t>
            </a:r>
            <a:r>
              <a:rPr lang="nl-NL" sz="2000" b="1" dirty="0" smtClean="0"/>
              <a:t>‘booklist.template.html'</a:t>
            </a:r>
            <a:endParaRPr lang="nl-NL" sz="2000" b="1" dirty="0"/>
          </a:p>
          <a:p>
            <a:pPr marL="0" indent="0">
              <a:buNone/>
            </a:pPr>
            <a:r>
              <a:rPr lang="nl-NL" sz="2000" b="1" dirty="0" smtClean="0"/>
              <a:t>})</a:t>
            </a:r>
            <a:endParaRPr lang="nl-NL" sz="2000" b="1" dirty="0"/>
          </a:p>
          <a:p>
            <a:pPr marL="0" indent="0">
              <a:buNone/>
            </a:pPr>
            <a:endParaRPr lang="nl-NL" sz="2000" b="1" dirty="0"/>
          </a:p>
          <a:p>
            <a:pPr marL="0" indent="0">
              <a:buNone/>
            </a:pPr>
            <a:r>
              <a:rPr lang="nl-NL" sz="2000" b="1" dirty="0" smtClean="0">
                <a:solidFill>
                  <a:srgbClr val="C00000"/>
                </a:solidFill>
              </a:rPr>
              <a:t>export class</a:t>
            </a:r>
            <a:r>
              <a:rPr lang="nl-NL" sz="2000" b="1" dirty="0" smtClean="0"/>
              <a:t> </a:t>
            </a:r>
            <a:r>
              <a:rPr lang="nl-NL" sz="2000" b="1" dirty="0" err="1" smtClean="0"/>
              <a:t>BookListComponent</a:t>
            </a:r>
            <a:r>
              <a:rPr lang="nl-NL" sz="2000" b="1" dirty="0" smtClean="0"/>
              <a:t> </a:t>
            </a:r>
            <a:r>
              <a:rPr lang="nl-NL" sz="2000" b="1" dirty="0"/>
              <a:t>{</a:t>
            </a:r>
          </a:p>
          <a:p>
            <a:pPr marL="0" indent="0">
              <a:buNone/>
            </a:pPr>
            <a:r>
              <a:rPr lang="nl-NL" sz="2000" b="1" dirty="0">
                <a:solidFill>
                  <a:srgbClr val="00B0F0"/>
                </a:solidFill>
              </a:rPr>
              <a:t>         </a:t>
            </a:r>
            <a:r>
              <a:rPr lang="nl-NL" sz="2000" b="1" dirty="0" err="1" smtClean="0">
                <a:solidFill>
                  <a:srgbClr val="FFC000"/>
                </a:solidFill>
              </a:rPr>
              <a:t>books</a:t>
            </a:r>
            <a:r>
              <a:rPr lang="nl-NL" sz="2000" b="1" dirty="0"/>
              <a:t>: string[];</a:t>
            </a:r>
          </a:p>
          <a:p>
            <a:pPr marL="0" indent="0">
              <a:buNone/>
            </a:pPr>
            <a:r>
              <a:rPr lang="nl-NL" sz="2000" b="1" dirty="0" smtClean="0">
                <a:solidFill>
                  <a:srgbClr val="C00000"/>
                </a:solidFill>
              </a:rPr>
              <a:t>          </a:t>
            </a:r>
            <a:r>
              <a:rPr lang="nl-NL" sz="2000" b="1" dirty="0" err="1">
                <a:solidFill>
                  <a:srgbClr val="C00000"/>
                </a:solidFill>
              </a:rPr>
              <a:t>constructor</a:t>
            </a:r>
            <a:r>
              <a:rPr lang="nl-NL" sz="2000" b="1" dirty="0"/>
              <a:t>()  {</a:t>
            </a:r>
          </a:p>
          <a:p>
            <a:pPr marL="457200" lvl="1" indent="0">
              <a:buNone/>
            </a:pPr>
            <a:r>
              <a:rPr lang="nl-NL" sz="2000" b="1" dirty="0"/>
              <a:t>         </a:t>
            </a:r>
            <a:r>
              <a:rPr lang="nl-NL" sz="2000" b="1" dirty="0" err="1" smtClean="0"/>
              <a:t>this.</a:t>
            </a:r>
            <a:r>
              <a:rPr lang="nl-NL" sz="2000" b="1" dirty="0" err="1" smtClean="0">
                <a:solidFill>
                  <a:srgbClr val="FFC000"/>
                </a:solidFill>
              </a:rPr>
              <a:t>books</a:t>
            </a:r>
            <a:r>
              <a:rPr lang="nl-NL" sz="2000" b="1" dirty="0" smtClean="0">
                <a:solidFill>
                  <a:srgbClr val="FFC000"/>
                </a:solidFill>
              </a:rPr>
              <a:t> </a:t>
            </a:r>
            <a:r>
              <a:rPr lang="nl-NL" sz="2000" b="1" dirty="0" smtClean="0"/>
              <a:t>=[‘book1</a:t>
            </a:r>
            <a:r>
              <a:rPr lang="nl-NL" sz="2000" b="1" dirty="0"/>
              <a:t>’, </a:t>
            </a:r>
            <a:r>
              <a:rPr lang="nl-NL" sz="2000" b="1" dirty="0" smtClean="0"/>
              <a:t>‘book2</a:t>
            </a:r>
            <a:r>
              <a:rPr lang="nl-NL" sz="2000" b="1" dirty="0"/>
              <a:t>’]</a:t>
            </a:r>
          </a:p>
          <a:p>
            <a:pPr marL="0" indent="0">
              <a:buNone/>
            </a:pPr>
            <a:r>
              <a:rPr lang="nl-NL" sz="2000" b="1" dirty="0"/>
              <a:t>          }  </a:t>
            </a:r>
          </a:p>
          <a:p>
            <a:pPr marL="0" indent="0">
              <a:buNone/>
            </a:pPr>
            <a:r>
              <a:rPr lang="nl-NL" sz="2000" b="1" dirty="0" smtClean="0"/>
              <a:t>}</a:t>
            </a:r>
            <a:endParaRPr lang="nl-NL" sz="2000" b="1" dirty="0"/>
          </a:p>
          <a:p>
            <a:endParaRPr lang="nl-NL" sz="2000"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5854" y="4111907"/>
            <a:ext cx="2453003" cy="2354275"/>
          </a:xfrm>
          <a:prstGeom prst="rect">
            <a:avLst/>
          </a:prstGeom>
          <a:effectLst>
            <a:glow rad="698500">
              <a:schemeClr val="tx1">
                <a:lumMod val="50000"/>
                <a:lumOff val="50000"/>
                <a:alpha val="51000"/>
              </a:schemeClr>
            </a:glow>
            <a:outerShdw blurRad="241300" dist="50800" dir="5400000" sx="85000" sy="85000" algn="ctr" rotWithShape="0">
              <a:srgbClr val="000000"/>
            </a:outerShdw>
          </a:effectLst>
        </p:spPr>
      </p:pic>
    </p:spTree>
    <p:extLst>
      <p:ext uri="{BB962C8B-B14F-4D97-AF65-F5344CB8AC3E}">
        <p14:creationId xmlns:p14="http://schemas.microsoft.com/office/powerpoint/2010/main" val="29409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anim calcmode="lin" valueType="num">
                                      <p:cBhvr>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000"/>
                                        <p:tgtEl>
                                          <p:spTgt spid="4"/>
                                        </p:tgtEl>
                                      </p:cBhvr>
                                    </p:animEffect>
                                    <p:anim calcmode="lin" valueType="num">
                                      <p:cBhvr>
                                        <p:cTn id="38" dur="2000" fill="hold"/>
                                        <p:tgtEl>
                                          <p:spTgt spid="4"/>
                                        </p:tgtEl>
                                        <p:attrNameLst>
                                          <p:attrName>ppt_w</p:attrName>
                                        </p:attrNameLst>
                                      </p:cBhvr>
                                      <p:tavLst>
                                        <p:tav tm="0" fmla="#ppt_w*sin(2.5*pi*$)">
                                          <p:val>
                                            <p:fltVal val="0"/>
                                          </p:val>
                                        </p:tav>
                                        <p:tav tm="100000">
                                          <p:val>
                                            <p:fltVal val="1"/>
                                          </p:val>
                                        </p:tav>
                                      </p:tavLst>
                                    </p:anim>
                                    <p:anim calcmode="lin" valueType="num">
                                      <p:cBhvr>
                                        <p:cTn id="3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nl-NL" sz="4800" b="1" dirty="0" err="1" smtClean="0">
                <a:solidFill>
                  <a:srgbClr val="FFC000"/>
                </a:solidFill>
                <a:latin typeface="+mn-lt"/>
              </a:rPr>
              <a:t>Selector</a:t>
            </a:r>
            <a:r>
              <a:rPr lang="nl-NL" sz="4800" b="1" dirty="0" smtClean="0">
                <a:solidFill>
                  <a:srgbClr val="FFC000"/>
                </a:solidFill>
                <a:latin typeface="+mn-lt"/>
              </a:rPr>
              <a:t> in index.html</a:t>
            </a:r>
            <a:endParaRPr lang="nl-NL" sz="4800" b="1" dirty="0">
              <a:solidFill>
                <a:srgbClr val="FFC000"/>
              </a:solidFill>
              <a:latin typeface="+mn-lt"/>
            </a:endParaRPr>
          </a:p>
        </p:txBody>
      </p:sp>
      <p:sp>
        <p:nvSpPr>
          <p:cNvPr id="3" name="Content Placeholder 2"/>
          <p:cNvSpPr>
            <a:spLocks noGrp="1"/>
          </p:cNvSpPr>
          <p:nvPr>
            <p:ph idx="1"/>
          </p:nvPr>
        </p:nvSpPr>
        <p:spPr/>
        <p:txBody>
          <a:bodyPr/>
          <a:lstStyle/>
          <a:p>
            <a:endParaRPr lang="nl-NL" dirty="0" smtClean="0"/>
          </a:p>
          <a:p>
            <a:endParaRPr lang="nl-NL" dirty="0"/>
          </a:p>
          <a:p>
            <a:pPr marL="0" indent="0">
              <a:buNone/>
            </a:pPr>
            <a:r>
              <a:rPr lang="nl-NL" dirty="0" smtClean="0"/>
              <a:t>                  </a:t>
            </a:r>
            <a:r>
              <a:rPr lang="nl-NL" b="1" dirty="0" smtClean="0"/>
              <a:t>….</a:t>
            </a:r>
          </a:p>
          <a:p>
            <a:pPr marL="0" indent="0">
              <a:buNone/>
            </a:pPr>
            <a:r>
              <a:rPr lang="nl-NL" b="1" dirty="0" smtClean="0"/>
              <a:t>                    &lt;</a:t>
            </a:r>
            <a:r>
              <a:rPr lang="nl-NL" b="1" dirty="0" err="1" smtClean="0">
                <a:solidFill>
                  <a:srgbClr val="C00000"/>
                </a:solidFill>
              </a:rPr>
              <a:t>book</a:t>
            </a:r>
            <a:r>
              <a:rPr lang="nl-NL" b="1" dirty="0" smtClean="0">
                <a:solidFill>
                  <a:srgbClr val="C00000"/>
                </a:solidFill>
              </a:rPr>
              <a:t>-list</a:t>
            </a:r>
            <a:r>
              <a:rPr lang="nl-NL" b="1" dirty="0" smtClean="0"/>
              <a:t>&gt;&lt;/</a:t>
            </a:r>
            <a:r>
              <a:rPr lang="nl-NL" b="1" dirty="0" err="1" smtClean="0">
                <a:solidFill>
                  <a:srgbClr val="C00000"/>
                </a:solidFill>
              </a:rPr>
              <a:t>book</a:t>
            </a:r>
            <a:r>
              <a:rPr lang="nl-NL" b="1" dirty="0" smtClean="0">
                <a:solidFill>
                  <a:srgbClr val="C00000"/>
                </a:solidFill>
              </a:rPr>
              <a:t>-list</a:t>
            </a:r>
            <a:r>
              <a:rPr lang="nl-NL" b="1" dirty="0" smtClean="0"/>
              <a:t>&gt;</a:t>
            </a:r>
          </a:p>
          <a:p>
            <a:pPr marL="0" indent="0">
              <a:buNone/>
            </a:pPr>
            <a:r>
              <a:rPr lang="nl-NL" b="1" dirty="0"/>
              <a:t> </a:t>
            </a:r>
            <a:r>
              <a:rPr lang="nl-NL" b="1" dirty="0" smtClean="0"/>
              <a:t>                 ….</a:t>
            </a:r>
            <a:endParaRPr lang="nl-NL" b="1" dirty="0"/>
          </a:p>
          <a:p>
            <a:endParaRPr lang="nl-NL" dirty="0"/>
          </a:p>
        </p:txBody>
      </p:sp>
    </p:spTree>
    <p:extLst>
      <p:ext uri="{BB962C8B-B14F-4D97-AF65-F5344CB8AC3E}">
        <p14:creationId xmlns:p14="http://schemas.microsoft.com/office/powerpoint/2010/main" val="3635505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11712</TotalTime>
  <Words>988</Words>
  <Application>Microsoft Macintosh PowerPoint</Application>
  <PresentationFormat>Widescreen</PresentationFormat>
  <Paragraphs>350</Paragraphs>
  <Slides>29</Slides>
  <Notes>21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Calibri</vt:lpstr>
      <vt:lpstr>Calibri Light</vt:lpstr>
      <vt:lpstr>Cambria</vt:lpstr>
      <vt:lpstr>Courier</vt:lpstr>
      <vt:lpstr>Helvetica Neue</vt:lpstr>
      <vt:lpstr>Helvetica Neue Light</vt:lpstr>
      <vt:lpstr>Mangal</vt:lpstr>
      <vt:lpstr>Monaco</vt:lpstr>
      <vt:lpstr>ＭＳ 明朝</vt:lpstr>
      <vt:lpstr>Symbol</vt:lpstr>
      <vt:lpstr>Times New Roman</vt:lpstr>
      <vt:lpstr>Wingdings</vt:lpstr>
      <vt:lpstr>Arial</vt:lpstr>
      <vt:lpstr>Kantoorthema</vt:lpstr>
      <vt:lpstr>337</vt:lpstr>
      <vt:lpstr>Angular</vt:lpstr>
      <vt:lpstr>TypeScript</vt:lpstr>
      <vt:lpstr>TypeScript Class</vt:lpstr>
      <vt:lpstr>Component based  A component adds logic to a DOM elementen Angular app consist of a treestructuur of components </vt:lpstr>
      <vt:lpstr>PowerPoint Presentation</vt:lpstr>
      <vt:lpstr>Component based</vt:lpstr>
      <vt:lpstr>Syntax Component</vt:lpstr>
      <vt:lpstr>Selector in index.html</vt:lpstr>
      <vt:lpstr>Syntax template booklist.template.html</vt:lpstr>
      <vt:lpstr>Module</vt:lpstr>
      <vt:lpstr>AppModule = entry point App</vt:lpstr>
      <vt:lpstr>PowerPoint Presentation</vt:lpstr>
      <vt:lpstr>PowerPoint Presentation</vt:lpstr>
      <vt:lpstr>PowerPoint Presentation</vt:lpstr>
      <vt:lpstr>Data binding</vt:lpstr>
      <vt:lpstr>Data binding</vt:lpstr>
      <vt:lpstr>Asynchronous programming</vt:lpstr>
      <vt:lpstr>PowerPoint Presentation</vt:lpstr>
      <vt:lpstr>Observable </vt:lpstr>
      <vt:lpstr>Observable </vt:lpstr>
      <vt:lpstr>PowerPoint Presentation</vt:lpstr>
      <vt:lpstr>Interactive diagrams of Rx Observables </vt:lpstr>
      <vt:lpstr>Observable syntax</vt:lpstr>
      <vt:lpstr>BookService with Observable</vt:lpstr>
      <vt:lpstr>Use the BookService in your BooksComponent</vt:lpstr>
      <vt:lpstr>Inject BookService via the constructor</vt:lpstr>
      <vt:lpstr>Dependency Injection</vt:lpstr>
      <vt:lpstr>Getting started</vt:lpstr>
    </vt:vector>
  </TitlesOfParts>
  <Company>Ordina</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Eijgermans, Peter</dc:creator>
  <cp:lastModifiedBy>Eijgermans, Peter</cp:lastModifiedBy>
  <cp:revision>1653</cp:revision>
  <dcterms:created xsi:type="dcterms:W3CDTF">2015-09-06T10:02:24Z</dcterms:created>
  <dcterms:modified xsi:type="dcterms:W3CDTF">2018-03-02T11:28:18Z</dcterms:modified>
</cp:coreProperties>
</file>