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6" r:id="rId2"/>
    <p:sldId id="306" r:id="rId3"/>
    <p:sldId id="259" r:id="rId4"/>
    <p:sldId id="386" r:id="rId5"/>
    <p:sldId id="389" r:id="rId6"/>
    <p:sldId id="390" r:id="rId7"/>
    <p:sldId id="387" r:id="rId8"/>
    <p:sldId id="308" r:id="rId9"/>
    <p:sldId id="381" r:id="rId10"/>
    <p:sldId id="330" r:id="rId11"/>
    <p:sldId id="362" r:id="rId12"/>
    <p:sldId id="333" r:id="rId13"/>
    <p:sldId id="383" r:id="rId14"/>
    <p:sldId id="384" r:id="rId15"/>
    <p:sldId id="385" r:id="rId16"/>
    <p:sldId id="344" r:id="rId17"/>
    <p:sldId id="365" r:id="rId18"/>
    <p:sldId id="408" r:id="rId19"/>
    <p:sldId id="398" r:id="rId20"/>
    <p:sldId id="405" r:id="rId21"/>
    <p:sldId id="400" r:id="rId22"/>
    <p:sldId id="401" r:id="rId23"/>
    <p:sldId id="406" r:id="rId24"/>
    <p:sldId id="407" r:id="rId25"/>
    <p:sldId id="402" r:id="rId26"/>
    <p:sldId id="393" r:id="rId27"/>
    <p:sldId id="395" r:id="rId28"/>
    <p:sldId id="394" r:id="rId29"/>
    <p:sldId id="396"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54" autoAdjust="0"/>
    <p:restoredTop sz="83962" autoAdjust="0"/>
  </p:normalViewPr>
  <p:slideViewPr>
    <p:cSldViewPr snapToGrid="0">
      <p:cViewPr varScale="1">
        <p:scale>
          <a:sx n="130" d="100"/>
          <a:sy n="130" d="100"/>
        </p:scale>
        <p:origin x="12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02-03-18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auth0.com/blog/angular-2-ngmodul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16</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17</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19</a:t>
            </a:fld>
            <a:endParaRPr lang="ru-RU"/>
          </a:p>
        </p:txBody>
      </p:sp>
    </p:spTree>
    <p:extLst>
      <p:ext uri="{BB962C8B-B14F-4D97-AF65-F5344CB8AC3E}">
        <p14:creationId xmlns:p14="http://schemas.microsoft.com/office/powerpoint/2010/main" val="61734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Observer = Listener and Subscriber on the data</a:t>
            </a:r>
          </a:p>
          <a:p>
            <a:endParaRPr lang="en-US" dirty="0" smtClean="0"/>
          </a:p>
          <a:p>
            <a:r>
              <a:rPr lang="en-US" dirty="0" smtClean="0"/>
              <a:t>TV is the Observable = Provider of </a:t>
            </a:r>
            <a:r>
              <a:rPr lang="en-US" dirty="0" err="1" smtClean="0"/>
              <a:t>Async</a:t>
            </a:r>
            <a:r>
              <a:rPr lang="en-US"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20</a:t>
            </a:fld>
            <a:endParaRPr lang="nl-NL"/>
          </a:p>
        </p:txBody>
      </p:sp>
    </p:spTree>
    <p:extLst>
      <p:ext uri="{BB962C8B-B14F-4D97-AF65-F5344CB8AC3E}">
        <p14:creationId xmlns:p14="http://schemas.microsoft.com/office/powerpoint/2010/main" val="130835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Lazy: </a:t>
            </a:r>
            <a:r>
              <a:rPr lang="en-US" dirty="0" err="1" smtClean="0"/>
              <a:t>er</a:t>
            </a:r>
            <a:r>
              <a:rPr lang="en-US" dirty="0" smtClean="0"/>
              <a:t> </a:t>
            </a:r>
            <a:r>
              <a:rPr lang="en-US" dirty="0" err="1" smtClean="0"/>
              <a:t>gebeurt</a:t>
            </a:r>
            <a:r>
              <a:rPr lang="en-US" dirty="0" smtClean="0"/>
              <a:t> </a:t>
            </a:r>
            <a:r>
              <a:rPr lang="en-US" dirty="0" err="1" smtClean="0"/>
              <a:t>niks</a:t>
            </a:r>
            <a:r>
              <a:rPr lang="en-US" dirty="0" smtClean="0"/>
              <a:t> met de </a:t>
            </a:r>
            <a:r>
              <a:rPr lang="en-US" dirty="0" err="1" smtClean="0"/>
              <a:t>ontvangen</a:t>
            </a:r>
            <a:r>
              <a:rPr lang="en-US" dirty="0" smtClean="0"/>
              <a:t> stream,</a:t>
            </a:r>
            <a:r>
              <a:rPr lang="en-US" baseline="0" dirty="0" smtClean="0"/>
              <a:t> </a:t>
            </a:r>
            <a:r>
              <a:rPr lang="en-US" baseline="0" dirty="0" err="1" smtClean="0"/>
              <a:t>totdat</a:t>
            </a:r>
            <a:r>
              <a:rPr lang="en-US" baseline="0" dirty="0" smtClean="0"/>
              <a:t> </a:t>
            </a:r>
            <a:r>
              <a:rPr lang="en-US" baseline="0" dirty="0" err="1" smtClean="0"/>
              <a:t>hij</a:t>
            </a:r>
            <a:r>
              <a:rPr lang="en-US" baseline="0" dirty="0" smtClean="0"/>
              <a:t> </a:t>
            </a:r>
            <a:r>
              <a:rPr lang="en-US" baseline="0" dirty="0" err="1" smtClean="0"/>
              <a:t>aangeroepen</a:t>
            </a:r>
            <a:r>
              <a:rPr lang="en-US" baseline="0" dirty="0" smtClean="0"/>
              <a:t> </a:t>
            </a:r>
            <a:r>
              <a:rPr lang="en-US" baseline="0" dirty="0" err="1" smtClean="0"/>
              <a:t>wordt</a:t>
            </a:r>
            <a:endParaRPr lang="en-US" dirty="0" smtClean="0"/>
          </a:p>
          <a:p>
            <a:endParaRPr lang="en-US" dirty="0" smtClean="0"/>
          </a:p>
          <a:p>
            <a:r>
              <a:rPr lang="en-US" dirty="0" smtClean="0"/>
              <a:t>Observable</a:t>
            </a:r>
            <a:r>
              <a:rPr lang="en-US" baseline="0" dirty="0" smtClean="0"/>
              <a:t> is </a:t>
            </a:r>
            <a:r>
              <a:rPr lang="en-US" baseline="0" dirty="0" err="1" smtClean="0"/>
              <a:t>te</a:t>
            </a:r>
            <a:r>
              <a:rPr lang="en-US" baseline="0" dirty="0" smtClean="0"/>
              <a:t> </a:t>
            </a:r>
            <a:r>
              <a:rPr lang="en-US" baseline="0" dirty="0" err="1" smtClean="0"/>
              <a:t>vergelijken</a:t>
            </a:r>
            <a:r>
              <a:rPr lang="en-US" baseline="0" dirty="0" smtClean="0"/>
              <a:t> met </a:t>
            </a:r>
            <a:r>
              <a:rPr lang="en-US" baseline="0" dirty="0" err="1" smtClean="0"/>
              <a:t>een</a:t>
            </a:r>
            <a:r>
              <a:rPr lang="en-US" baseline="0" dirty="0" smtClean="0"/>
              <a:t> </a:t>
            </a:r>
            <a:r>
              <a:rPr lang="en-US" b="1" baseline="0" dirty="0" smtClean="0"/>
              <a:t>array</a:t>
            </a:r>
            <a:r>
              <a:rPr lang="en-US" b="0" baseline="0" dirty="0" smtClean="0"/>
              <a:t>, </a:t>
            </a:r>
            <a:r>
              <a:rPr lang="en-US" baseline="0" dirty="0" smtClean="0"/>
              <a:t>die </a:t>
            </a:r>
            <a:r>
              <a:rPr lang="en-US" baseline="0" dirty="0" err="1" smtClean="0"/>
              <a:t>langzamerhand</a:t>
            </a:r>
            <a:r>
              <a:rPr lang="en-US" baseline="0" dirty="0" smtClean="0"/>
              <a:t> </a:t>
            </a:r>
            <a:r>
              <a:rPr lang="en-US" baseline="0" dirty="0" err="1" smtClean="0"/>
              <a:t>gevuld</a:t>
            </a:r>
            <a:r>
              <a:rPr lang="en-US" baseline="0" dirty="0" smtClean="0"/>
              <a:t> </a:t>
            </a:r>
            <a:r>
              <a:rPr lang="en-US" baseline="0" dirty="0" err="1" smtClean="0"/>
              <a:t>wordt</a:t>
            </a:r>
            <a:r>
              <a:rPr lang="en-US" baseline="0" dirty="0" smtClean="0"/>
              <a:t> met data.</a:t>
            </a:r>
          </a:p>
          <a:p>
            <a:endParaRPr lang="en-US" baseline="0" dirty="0" smtClean="0"/>
          </a:p>
          <a:p>
            <a:r>
              <a:rPr lang="en-US" baseline="0" dirty="0" err="1" smtClean="0"/>
              <a:t>Omdat</a:t>
            </a:r>
            <a:r>
              <a:rPr lang="en-US" baseline="0" dirty="0" smtClean="0"/>
              <a:t> </a:t>
            </a:r>
            <a:r>
              <a:rPr lang="en-US" baseline="0" dirty="0" err="1" smtClean="0"/>
              <a:t>een</a:t>
            </a:r>
            <a:r>
              <a:rPr lang="en-US" baseline="0" dirty="0" smtClean="0"/>
              <a:t> observable </a:t>
            </a:r>
            <a:r>
              <a:rPr lang="en-US" baseline="0" dirty="0" err="1" smtClean="0"/>
              <a:t>zich</a:t>
            </a:r>
            <a:r>
              <a:rPr lang="en-US" baseline="0" dirty="0" smtClean="0"/>
              <a:t> </a:t>
            </a:r>
            <a:r>
              <a:rPr lang="en-US" baseline="0" dirty="0" err="1" smtClean="0"/>
              <a:t>gedraagd</a:t>
            </a:r>
            <a:r>
              <a:rPr lang="en-US" baseline="0" dirty="0" smtClean="0"/>
              <a:t> </a:t>
            </a:r>
            <a:r>
              <a:rPr lang="en-US" baseline="0" dirty="0" err="1" smtClean="0"/>
              <a:t>als</a:t>
            </a:r>
            <a:r>
              <a:rPr lang="en-US" baseline="0" dirty="0" smtClean="0"/>
              <a:t> </a:t>
            </a:r>
            <a:r>
              <a:rPr lang="en-US" baseline="0" dirty="0" err="1" smtClean="0"/>
              <a:t>een</a:t>
            </a:r>
            <a:r>
              <a:rPr lang="en-US" baseline="0" dirty="0" smtClean="0"/>
              <a:t> array, </a:t>
            </a:r>
            <a:r>
              <a:rPr lang="en-US" baseline="0" dirty="0" err="1" smtClean="0"/>
              <a:t>zijn</a:t>
            </a:r>
            <a:r>
              <a:rPr lang="en-US" baseline="0" dirty="0" smtClean="0"/>
              <a:t> </a:t>
            </a:r>
            <a:r>
              <a:rPr lang="en-US" baseline="0" dirty="0" err="1" smtClean="0"/>
              <a:t>allerlei</a:t>
            </a:r>
            <a:r>
              <a:rPr lang="en-US" baseline="0" dirty="0" smtClean="0"/>
              <a:t> array methods </a:t>
            </a:r>
            <a:r>
              <a:rPr lang="en-US" baseline="0" dirty="0" err="1" smtClean="0"/>
              <a:t>beschikbaar</a:t>
            </a:r>
            <a:r>
              <a:rPr lang="en-US" baseline="0" dirty="0" smtClean="0"/>
              <a:t>, </a:t>
            </a:r>
            <a:r>
              <a:rPr lang="en-US" baseline="0" dirty="0" err="1" smtClean="0"/>
              <a:t>zoals</a:t>
            </a:r>
            <a:r>
              <a:rPr lang="en-US" baseline="0" dirty="0" smtClean="0"/>
              <a:t>: map(), filter(), reduce()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21</a:t>
            </a:fld>
            <a:endParaRPr lang="nl-NL"/>
          </a:p>
        </p:txBody>
      </p:sp>
    </p:spTree>
    <p:extLst>
      <p:ext uri="{BB962C8B-B14F-4D97-AF65-F5344CB8AC3E}">
        <p14:creationId xmlns:p14="http://schemas.microsoft.com/office/powerpoint/2010/main" val="1988473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Subscribe</a:t>
            </a:r>
            <a:r>
              <a:rPr lang="en-US" b="1" baseline="0" dirty="0" smtClean="0"/>
              <a:t> always on the incoming data-stream !!!</a:t>
            </a:r>
            <a:endParaRPr lang="en-US" b="1"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24</a:t>
            </a:fld>
            <a:endParaRPr lang="nl-NL"/>
          </a:p>
        </p:txBody>
      </p:sp>
    </p:spTree>
    <p:extLst>
      <p:ext uri="{BB962C8B-B14F-4D97-AF65-F5344CB8AC3E}">
        <p14:creationId xmlns:p14="http://schemas.microsoft.com/office/powerpoint/2010/main" val="761643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Observable!!!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25</a:t>
            </a:fld>
            <a:endParaRPr lang="nl-NL"/>
          </a:p>
        </p:txBody>
      </p:sp>
    </p:spTree>
    <p:extLst>
      <p:ext uri="{BB962C8B-B14F-4D97-AF65-F5344CB8AC3E}">
        <p14:creationId xmlns:p14="http://schemas.microsoft.com/office/powerpoint/2010/main" val="547972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27</a:t>
            </a:fld>
            <a:endParaRPr lang="nl-NL"/>
          </a:p>
        </p:txBody>
      </p:sp>
    </p:spTree>
    <p:extLst>
      <p:ext uri="{BB962C8B-B14F-4D97-AF65-F5344CB8AC3E}">
        <p14:creationId xmlns:p14="http://schemas.microsoft.com/office/powerpoint/2010/main" val="214711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28</a:t>
            </a:fld>
            <a:endParaRPr lang="nl-NL"/>
          </a:p>
        </p:txBody>
      </p:sp>
    </p:spTree>
    <p:extLst>
      <p:ext uri="{BB962C8B-B14F-4D97-AF65-F5344CB8AC3E}">
        <p14:creationId xmlns:p14="http://schemas.microsoft.com/office/powerpoint/2010/main" val="131180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8209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72890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dirty="0" err="1" smtClean="0"/>
              <a:t>Angular</a:t>
            </a:r>
            <a:r>
              <a:rPr lang="nl-NL" b="1" baseline="0" dirty="0" smtClean="0"/>
              <a:t> is</a:t>
            </a:r>
            <a:r>
              <a:rPr lang="nl-NL" b="1" dirty="0" smtClean="0"/>
              <a:t> a tree of </a:t>
            </a:r>
            <a:r>
              <a:rPr lang="nl-NL" b="1" dirty="0" err="1" smtClean="0"/>
              <a:t>components</a:t>
            </a:r>
            <a:r>
              <a:rPr lang="nl-NL" b="1" dirty="0" smtClean="0"/>
              <a:t>,</a:t>
            </a:r>
            <a:r>
              <a:rPr lang="nl-NL" b="1" baseline="0" dirty="0" smtClean="0"/>
              <a:t> </a:t>
            </a:r>
            <a:r>
              <a:rPr lang="nl-NL" b="1" baseline="0" dirty="0" err="1" smtClean="0"/>
              <a:t>because</a:t>
            </a:r>
            <a:r>
              <a:rPr lang="nl-NL" b="1" baseline="0" dirty="0" smtClean="0"/>
              <a:t> </a:t>
            </a:r>
            <a:r>
              <a:rPr lang="nl-NL" b="1" baseline="0" dirty="0" err="1" smtClean="0"/>
              <a:t>it</a:t>
            </a:r>
            <a:r>
              <a:rPr lang="nl-NL" b="1" baseline="0" dirty="0" smtClean="0"/>
              <a:t> has </a:t>
            </a:r>
            <a:r>
              <a:rPr lang="nl-NL" b="1" baseline="0" dirty="0" err="1" smtClean="0"/>
              <a:t>the</a:t>
            </a:r>
            <a:r>
              <a:rPr lang="nl-NL" b="1" baseline="0" dirty="0" smtClean="0"/>
              <a:t> </a:t>
            </a:r>
            <a:r>
              <a:rPr lang="nl-NL" b="1" baseline="0" dirty="0" err="1" smtClean="0"/>
              <a:t>same</a:t>
            </a:r>
            <a:r>
              <a:rPr lang="nl-NL" b="1" baseline="0" dirty="0" smtClean="0"/>
              <a:t> </a:t>
            </a:r>
            <a:r>
              <a:rPr lang="nl-NL" b="1" baseline="0" dirty="0" err="1" smtClean="0"/>
              <a:t>structure</a:t>
            </a:r>
            <a:r>
              <a:rPr lang="nl-NL" b="1" baseline="0" dirty="0" smtClean="0"/>
              <a:t> as </a:t>
            </a:r>
            <a:r>
              <a:rPr lang="nl-NL" b="1" baseline="0" dirty="0" err="1" smtClean="0"/>
              <a:t>your</a:t>
            </a:r>
            <a:r>
              <a:rPr lang="nl-NL" b="1" baseline="0" dirty="0" smtClean="0"/>
              <a:t> 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Index.html</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of </a:t>
            </a:r>
            <a:r>
              <a:rPr lang="nl-NL" b="1" baseline="0" dirty="0" err="1" smtClean="0"/>
              <a:t>BookComponent</a:t>
            </a:r>
            <a:r>
              <a:rPr lang="nl-NL" b="1" baseline="0" dirty="0" smtClean="0"/>
              <a:t> </a:t>
            </a:r>
            <a:r>
              <a:rPr lang="nl-NL" b="1" baseline="0" dirty="0" err="1" smtClean="0"/>
              <a:t>and</a:t>
            </a:r>
            <a:r>
              <a:rPr lang="nl-NL" b="1" baseline="0" dirty="0" smtClean="0"/>
              <a:t> </a:t>
            </a:r>
            <a:r>
              <a:rPr lang="mr-IN" b="1" baseline="0" dirty="0" smtClean="0"/>
              <a:t>…</a:t>
            </a:r>
            <a:endParaRPr lang="nl-NL" b="1"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195719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6682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a:t>
            </a:r>
            <a:r>
              <a:rPr lang="nl-NL" dirty="0" err="1" smtClean="0">
                <a:solidFill>
                  <a:schemeClr val="accent2"/>
                </a:solidFill>
              </a:rPr>
              <a:t>the</a:t>
            </a:r>
            <a:r>
              <a:rPr lang="nl-NL" dirty="0" smtClean="0">
                <a:solidFill>
                  <a:schemeClr val="accent2"/>
                </a:solidFill>
              </a:rPr>
              <a:t>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a:t>
            </a:r>
            <a:r>
              <a:rPr lang="nl-NL" baseline="0" dirty="0" err="1" smtClean="0">
                <a:solidFill>
                  <a:schemeClr val="accent2"/>
                </a:solidFill>
              </a:rPr>
              <a:t>the</a:t>
            </a:r>
            <a:r>
              <a:rPr lang="nl-NL" baseline="0" dirty="0" smtClean="0">
                <a:solidFill>
                  <a:schemeClr val="accent2"/>
                </a:solidFill>
              </a:rPr>
              <a:t>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a:t>
            </a:r>
            <a:r>
              <a:rPr lang="nl-NL" baseline="0" dirty="0" err="1" smtClean="0">
                <a:solidFill>
                  <a:schemeClr val="accent2"/>
                </a:solidFill>
              </a:rPr>
              <a:t>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err="1" smtClean="0">
                <a:solidFill>
                  <a:schemeClr val="accent2"/>
                </a:solidFill>
              </a:rPr>
              <a:t>With</a:t>
            </a:r>
            <a:r>
              <a:rPr lang="nl-NL" sz="1400" b="1" u="sng" baseline="0" dirty="0" smtClean="0">
                <a:solidFill>
                  <a:schemeClr val="accent2"/>
                </a:solidFill>
              </a:rPr>
              <a:t> </a:t>
            </a:r>
            <a:r>
              <a:rPr lang="nl-NL" sz="1400" b="1" u="sng" baseline="0" dirty="0" err="1" smtClean="0">
                <a:solidFill>
                  <a:schemeClr val="accent2"/>
                </a:solidFill>
              </a:rPr>
              <a:t>the</a:t>
            </a:r>
            <a:r>
              <a:rPr lang="nl-NL" sz="1400" b="1" u="sng" baseline="0" dirty="0" smtClean="0">
                <a:solidFill>
                  <a:schemeClr val="accent2"/>
                </a:solidFill>
              </a:rPr>
              <a:t> </a:t>
            </a:r>
            <a:r>
              <a:rPr lang="nl-NL" sz="1400" b="1" u="sng" baseline="0" dirty="0" err="1" smtClean="0">
                <a:solidFill>
                  <a:schemeClr val="accent2"/>
                </a:solidFill>
              </a:rPr>
              <a:t>selector</a:t>
            </a:r>
            <a:r>
              <a:rPr lang="nl-NL" sz="1400" b="1" u="sng" baseline="0" dirty="0" smtClean="0">
                <a:solidFill>
                  <a:schemeClr val="accent2"/>
                </a:solidFill>
              </a:rPr>
              <a:t> </a:t>
            </a:r>
            <a:r>
              <a:rPr lang="nl-NL" sz="1400" b="1" u="sng" baseline="0" dirty="0" err="1" smtClean="0">
                <a:solidFill>
                  <a:schemeClr val="accent2"/>
                </a:solidFill>
              </a:rPr>
              <a:t>you</a:t>
            </a:r>
            <a:r>
              <a:rPr lang="nl-NL" sz="1400" b="1" u="sng" baseline="0" dirty="0" smtClean="0">
                <a:solidFill>
                  <a:schemeClr val="accent2"/>
                </a:solidFill>
              </a:rPr>
              <a:t> </a:t>
            </a:r>
            <a:r>
              <a:rPr lang="nl-NL" sz="1400" b="1" u="sng" baseline="0" dirty="0" err="1" smtClean="0">
                <a:solidFill>
                  <a:schemeClr val="accent2"/>
                </a:solidFill>
              </a:rPr>
              <a:t>can</a:t>
            </a:r>
            <a:r>
              <a:rPr lang="nl-NL" sz="1400" b="1" u="sng" baseline="0" dirty="0" smtClean="0">
                <a:solidFill>
                  <a:schemeClr val="accent2"/>
                </a:solidFill>
              </a:rPr>
              <a:t> </a:t>
            </a:r>
            <a:r>
              <a:rPr lang="nl-NL" sz="1400" b="1" u="sng" baseline="0" dirty="0" err="1" smtClean="0">
                <a:solidFill>
                  <a:schemeClr val="accent2"/>
                </a:solidFill>
              </a:rPr>
              <a:t>instantiate</a:t>
            </a:r>
            <a:r>
              <a:rPr lang="nl-NL" sz="1400" b="1" u="sng" baseline="0" dirty="0" smtClean="0">
                <a:solidFill>
                  <a:schemeClr val="accent2"/>
                </a:solidFill>
              </a:rPr>
              <a:t> </a:t>
            </a:r>
            <a:r>
              <a:rPr lang="nl-NL" sz="1400" b="1" u="sng" baseline="0" dirty="0" err="1" smtClean="0">
                <a:solidFill>
                  <a:schemeClr val="accent2"/>
                </a:solidFill>
              </a:rPr>
              <a:t>and</a:t>
            </a:r>
            <a:r>
              <a:rPr lang="nl-NL" sz="1400" b="1" u="sng" baseline="0" dirty="0" smtClean="0">
                <a:solidFill>
                  <a:schemeClr val="accent2"/>
                </a:solidFill>
              </a:rPr>
              <a:t> call </a:t>
            </a:r>
            <a:r>
              <a:rPr lang="nl-NL" sz="1400" b="1" u="sng" baseline="0" dirty="0" err="1" smtClean="0">
                <a:solidFill>
                  <a:schemeClr val="accent2"/>
                </a:solidFill>
              </a:rPr>
              <a:t>the</a:t>
            </a:r>
            <a:r>
              <a:rPr lang="nl-NL" sz="1400" b="1" u="sng" baseline="0" dirty="0" smtClean="0">
                <a:solidFill>
                  <a:schemeClr val="accent2"/>
                </a:solidFill>
              </a:rPr>
              <a:t>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the</a:t>
            </a:r>
            <a:r>
              <a:rPr lang="nl-NL" sz="1200" kern="1200" dirty="0" smtClean="0">
                <a:solidFill>
                  <a:schemeClr val="tx1"/>
                </a:solidFill>
                <a:effectLst/>
                <a:latin typeface="+mn-lt"/>
                <a:ea typeface="+mn-ea"/>
                <a:cs typeface="+mn-cs"/>
              </a:rPr>
              <a:t>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&lt;grocery-list&gt;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9</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02-03-18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02-03-18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02-03-18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969" y="178594"/>
            <a:ext cx="10406062" cy="151804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1pPr>
            <a:lvl2pPr marL="0" marR="0" lvl="1" indent="1607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2pPr>
            <a:lvl3pPr marL="0" marR="0" lvl="2" indent="321457"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3pPr>
            <a:lvl4pPr marL="0" marR="0" lvl="3" indent="482186"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4pPr>
            <a:lvl5pPr marL="0" marR="0" lvl="4" indent="642915"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5pPr>
            <a:lvl6pPr marL="0" marR="0" lvl="5" indent="803643"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6pPr>
            <a:lvl7pPr marL="0" marR="0" lvl="6" indent="964372"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7pPr>
            <a:lvl8pPr marL="0" marR="0" lvl="7" indent="1125101"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8pPr>
            <a:lvl9pPr marL="0" marR="0" lvl="8" indent="12858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892969" y="1821656"/>
            <a:ext cx="10406062" cy="4420195"/>
          </a:xfrm>
          <a:prstGeom prst="rect">
            <a:avLst/>
          </a:prstGeom>
          <a:noFill/>
          <a:ln>
            <a:noFill/>
          </a:ln>
        </p:spPr>
        <p:txBody>
          <a:bodyPr lIns="91425" tIns="91425" rIns="91425" bIns="91425" anchor="ctr" anchorCtr="0"/>
          <a:lstStyle>
            <a:lvl1pPr marL="312528" marR="0" lvl="0"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1pPr>
            <a:lvl2pPr marL="625056" marR="0" lvl="1"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2pPr>
            <a:lvl3pPr marL="937584" marR="0" lvl="2"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3pPr>
            <a:lvl4pPr marL="1250112" marR="0" lvl="3"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4pPr>
            <a:lvl5pPr marL="1562640" marR="0" lvl="4"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5pPr>
            <a:lvl6pPr marL="1875168" marR="0" lvl="5"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6pPr>
            <a:lvl7pPr marL="2187696" marR="0" lvl="6"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7pPr>
            <a:lvl8pPr marL="2500224" marR="0" lvl="7"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8pPr>
            <a:lvl9pPr marL="2812752" marR="0" lvl="8"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5917310" y="6509742"/>
            <a:ext cx="345473" cy="267891"/>
          </a:xfrm>
          <a:prstGeom prst="rect">
            <a:avLst/>
          </a:prstGeom>
          <a:noFill/>
          <a:ln>
            <a:noFill/>
          </a:ln>
        </p:spPr>
        <p:txBody>
          <a:bodyPr lIns="50800" tIns="50800" rIns="50800" bIns="50800" anchor="t" anchorCtr="0">
            <a:noAutofit/>
          </a:bodyPr>
          <a:lstStyle/>
          <a:p>
            <a:pPr algn="ctr">
              <a:buClr>
                <a:srgbClr val="FFFFFF"/>
              </a:buClr>
              <a:buSzPct val="25000"/>
            </a:pPr>
            <a:fld id="{00000000-1234-1234-1234-123412341234}" type="slidenum">
              <a:rPr lang="en-US" sz="1266" smtClean="0">
                <a:solidFill>
                  <a:srgbClr val="FFFFFF"/>
                </a:solidFill>
                <a:latin typeface="Helvetica Neue"/>
                <a:ea typeface="Helvetica Neue"/>
                <a:cs typeface="Helvetica Neue"/>
                <a:sym typeface="Helvetica Neue"/>
              </a:rPr>
              <a:pPr algn="ctr">
                <a:buClr>
                  <a:srgbClr val="FFFFFF"/>
                </a:buClr>
                <a:buSzPct val="25000"/>
              </a:pPr>
              <a:t>‹#›</a:t>
            </a:fld>
            <a:endParaRPr lang="en-US" sz="1266">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600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02-03-18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02-03-18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02-03-18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02-03-18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02-03-18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02-03-18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02-03-18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02-03-18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02-03-18</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rxmarbles.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BookSearchComponent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-search/</a:t>
            </a:r>
            <a:r>
              <a:rPr lang="nl-NL" b="1" i="1" dirty="0" err="1" smtClean="0">
                <a:solidFill>
                  <a:srgbClr val="FF0000"/>
                </a:solidFill>
              </a:rPr>
              <a:t>book-search.component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DashboardComponent</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smtClean="0">
                <a:solidFill>
                  <a:srgbClr val="FF0000"/>
                </a:solidFill>
              </a:rPr>
              <a:t>dashboard/</a:t>
            </a:r>
            <a:r>
              <a:rPr lang="nl-NL" b="1" i="1" dirty="0" err="1" smtClean="0">
                <a:solidFill>
                  <a:srgbClr val="FF0000"/>
                </a:solidFill>
              </a:rPr>
              <a:t>dashboard.component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solidFill>
                  <a:srgbClr val="FF0000"/>
                </a:solidFill>
              </a:rPr>
              <a:t>AppComponent</a:t>
            </a:r>
            <a:r>
              <a:rPr lang="nl-NL" b="1" dirty="0"/>
              <a:t> </a:t>
            </a:r>
            <a:r>
              <a:rPr lang="nl-NL" b="1" dirty="0" smtClean="0"/>
              <a:t>, </a:t>
            </a:r>
            <a:r>
              <a:rPr lang="nl-NL" b="1" dirty="0" err="1" smtClean="0"/>
              <a:t>BookSearchComponent</a:t>
            </a:r>
            <a:r>
              <a:rPr lang="nl-NL" b="1" dirty="0" smtClean="0"/>
              <a:t>, </a:t>
            </a:r>
            <a:r>
              <a:rPr lang="nl-NL" b="1" dirty="0" err="1" smtClean="0"/>
              <a:t>DashboardComponent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23812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21285"/>
            <a:ext cx="10972799" cy="6858000"/>
          </a:xfrm>
          <a:prstGeom prst="rect">
            <a:avLst/>
          </a:prstGeom>
        </p:spPr>
      </p:pic>
    </p:spTree>
    <p:extLst>
      <p:ext uri="{BB962C8B-B14F-4D97-AF65-F5344CB8AC3E}">
        <p14:creationId xmlns:p14="http://schemas.microsoft.com/office/powerpoint/2010/main" val="192765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09" y="121920"/>
            <a:ext cx="10986262" cy="6866414"/>
          </a:xfrm>
          <a:prstGeom prst="rect">
            <a:avLst/>
          </a:prstGeom>
        </p:spPr>
      </p:pic>
    </p:spTree>
    <p:extLst>
      <p:ext uri="{BB962C8B-B14F-4D97-AF65-F5344CB8AC3E}">
        <p14:creationId xmlns:p14="http://schemas.microsoft.com/office/powerpoint/2010/main" val="202863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Asynchronous programming</a:t>
            </a:r>
            <a:endParaRPr lang="en-US" dirty="0"/>
          </a:p>
        </p:txBody>
      </p:sp>
      <p:pic>
        <p:nvPicPr>
          <p:cNvPr id="3" name="Picture 2"/>
          <p:cNvPicPr>
            <a:picLocks noChangeAspect="1"/>
          </p:cNvPicPr>
          <p:nvPr/>
        </p:nvPicPr>
        <p:blipFill>
          <a:blip r:embed="rId2"/>
          <a:stretch>
            <a:fillRect/>
          </a:stretch>
        </p:blipFill>
        <p:spPr>
          <a:xfrm>
            <a:off x="2667000" y="2305050"/>
            <a:ext cx="6858000" cy="4076700"/>
          </a:xfrm>
          <a:prstGeom prst="rect">
            <a:avLst/>
          </a:prstGeom>
        </p:spPr>
      </p:pic>
    </p:spTree>
    <p:extLst>
      <p:ext uri="{BB962C8B-B14F-4D97-AF65-F5344CB8AC3E}">
        <p14:creationId xmlns:p14="http://schemas.microsoft.com/office/powerpoint/2010/main" val="1387917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азвание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C000"/>
                </a:solidFill>
              </a:rPr>
              <a:t>Asynchronous services</a:t>
            </a:r>
            <a:endParaRPr lang="ru-RU" b="1" dirty="0">
              <a:solidFill>
                <a:srgbClr val="FFC000"/>
              </a:solidFill>
            </a:endParaRPr>
          </a:p>
        </p:txBody>
      </p:sp>
      <p:sp>
        <p:nvSpPr>
          <p:cNvPr id="6" name="Прямоугольник 2"/>
          <p:cNvSpPr/>
          <p:nvPr/>
        </p:nvSpPr>
        <p:spPr>
          <a:xfrm>
            <a:off x="1831012" y="2086104"/>
            <a:ext cx="8529975" cy="4939814"/>
          </a:xfrm>
          <a:prstGeom prst="rect">
            <a:avLst/>
          </a:prstGeom>
        </p:spPr>
        <p:txBody>
          <a:bodyPr wrap="square">
            <a:spAutoFit/>
          </a:bodyPr>
          <a:lstStyle/>
          <a:p>
            <a:pPr algn="ct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l-NL" sz="2400" b="1" dirty="0" err="1" smtClean="0">
                <a:latin typeface="Calibri" panose="020F0502020204030204" pitchFamily="34" charset="0"/>
                <a:ea typeface="ＭＳ 明朝"/>
                <a:cs typeface="Courier"/>
              </a:rPr>
              <a:t>Angular</a:t>
            </a:r>
            <a:r>
              <a:rPr lang="nl-NL" sz="2400" b="1" dirty="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uses</a:t>
            </a:r>
            <a:r>
              <a:rPr lang="nl-NL" sz="2400" b="1" dirty="0" smtClean="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httpClient</a:t>
            </a:r>
            <a:r>
              <a:rPr lang="nl-NL" sz="2400" b="1" dirty="0" smtClean="0">
                <a:latin typeface="Calibri" panose="020F0502020204030204" pitchFamily="34" charset="0"/>
                <a:ea typeface="ＭＳ 明朝"/>
                <a:cs typeface="Courier"/>
              </a:rPr>
              <a:t> </a:t>
            </a:r>
            <a:r>
              <a:rPr lang="nl-NL" sz="2400" b="1" dirty="0" smtClean="0">
                <a:latin typeface="Calibri" panose="020F0502020204030204" pitchFamily="34" charset="0"/>
                <a:ea typeface="ＭＳ 明朝"/>
                <a:cs typeface="Courier"/>
              </a:rPr>
              <a:t>Module</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a:latin typeface="Calibri" panose="020F0502020204030204" pitchFamily="34" charset="0"/>
              <a:ea typeface="ＭＳ 明朝"/>
              <a:cs typeface="Courier"/>
            </a:endParaRPr>
          </a:p>
          <a:p>
            <a:r>
              <a:rPr lang="nl-NL" sz="2400" dirty="0" smtClean="0"/>
              <a:t>In </a:t>
            </a:r>
            <a:r>
              <a:rPr lang="nl-NL" sz="2400" dirty="0" smtClean="0"/>
              <a:t>@</a:t>
            </a:r>
            <a:r>
              <a:rPr lang="nl-NL" sz="2400" dirty="0" err="1" smtClean="0"/>
              <a:t>NgModule</a:t>
            </a:r>
            <a:r>
              <a:rPr lang="nl-NL" sz="2400" dirty="0" smtClean="0"/>
              <a:t> </a:t>
            </a:r>
            <a:r>
              <a:rPr lang="nl-NL" sz="2400" dirty="0" smtClean="0">
                <a:sym typeface="Wingdings"/>
              </a:rPr>
              <a:t> </a:t>
            </a:r>
            <a:r>
              <a:rPr lang="nl-NL" b="1" dirty="0">
                <a:solidFill>
                  <a:srgbClr val="FF0000"/>
                </a:solidFill>
              </a:rPr>
              <a:t>import { </a:t>
            </a:r>
            <a:r>
              <a:rPr lang="nl-NL" b="1" dirty="0" err="1">
                <a:solidFill>
                  <a:srgbClr val="FF0000"/>
                </a:solidFill>
              </a:rPr>
              <a:t>HttpClientModule</a:t>
            </a:r>
            <a:r>
              <a:rPr lang="nl-NL" b="1" dirty="0">
                <a:solidFill>
                  <a:srgbClr val="FF0000"/>
                </a:solidFill>
              </a:rPr>
              <a:t> } </a:t>
            </a:r>
            <a:r>
              <a:rPr lang="nl-NL" b="1" dirty="0" err="1">
                <a:solidFill>
                  <a:srgbClr val="FF0000"/>
                </a:solidFill>
              </a:rPr>
              <a:t>from</a:t>
            </a:r>
            <a:r>
              <a:rPr lang="nl-NL" b="1" dirty="0">
                <a:solidFill>
                  <a:srgbClr val="FF0000"/>
                </a:solidFill>
              </a:rPr>
              <a:t> '@</a:t>
            </a:r>
            <a:r>
              <a:rPr lang="nl-NL" b="1" dirty="0" err="1">
                <a:solidFill>
                  <a:srgbClr val="FF0000"/>
                </a:solidFill>
              </a:rPr>
              <a:t>angular</a:t>
            </a:r>
            <a:r>
              <a:rPr lang="nl-NL" b="1" dirty="0">
                <a:solidFill>
                  <a:srgbClr val="FF0000"/>
                </a:solidFill>
              </a:rPr>
              <a:t>/common/http';</a:t>
            </a:r>
          </a:p>
          <a:p>
            <a:pPr algn="ctr"/>
            <a:endParaRPr lang="nl-NL" sz="2400" b="1" dirty="0" smtClean="0">
              <a:solidFill>
                <a:srgbClr val="C00000"/>
              </a:solidFill>
            </a:endParaRPr>
          </a:p>
          <a:p>
            <a:pPr algn="ctr"/>
            <a:endParaRPr lang="nl-NL" sz="2400" b="1" dirty="0" smtClean="0">
              <a:solidFill>
                <a:srgbClr val="C00000"/>
              </a:solidFill>
            </a:endParaRPr>
          </a:p>
          <a:p>
            <a:pPr algn="ctr"/>
            <a:endParaRPr lang="nl-NL" sz="2400" dirty="0">
              <a:solidFill>
                <a:srgbClr val="C00000"/>
              </a:solidFill>
            </a:endParaRPr>
          </a:p>
          <a:p>
            <a:pPr algn="ctr"/>
            <a:r>
              <a:rPr lang="nl-NL" sz="3600" b="1" dirty="0" err="1" smtClean="0">
                <a:solidFill>
                  <a:srgbClr val="FF0000"/>
                </a:solidFill>
              </a:rPr>
              <a:t>Observable</a:t>
            </a:r>
            <a:endParaRPr lang="nl-NL" sz="3600" b="1" dirty="0" smtClean="0">
              <a:solidFill>
                <a:srgbClr val="FF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38795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endParaRPr lang="nl-NL" sz="4000" b="1" dirty="0" smtClean="0">
              <a:solidFill>
                <a:srgbClr val="FFC000"/>
              </a:solidFill>
            </a:endParaRPr>
          </a:p>
          <a:p>
            <a:pPr marL="0" indent="0">
              <a:buNone/>
            </a:pP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3">
                                            <p:txEl>
                                              <p:pRg st="0" end="0"/>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3">
                                            <p:txEl>
                                              <p:pRg st="1" end="1"/>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3">
                                            <p:txEl>
                                              <p:pRg st="2" end="2"/>
                                            </p:txEl>
                                          </p:spTgt>
                                        </p:tgtEl>
                                        <p:attrNameLst>
                                          <p:attrName>style.fontWeight</p:attrName>
                                        </p:attrNameLst>
                                      </p:cBhvr>
                                      <p:to>
                                        <p:strVal val="bold"/>
                                      </p:to>
                                    </p:se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3" end="3"/>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4201150"/>
          </a:xfrm>
          <a:prstGeom prst="rect">
            <a:avLst/>
          </a:prstGeom>
        </p:spPr>
        <p:txBody>
          <a:bodyPr wrap="square">
            <a:spAutoFit/>
          </a:bodyPr>
          <a:lstStyle/>
          <a:p>
            <a:pPr algn="ctr"/>
            <a:endParaRPr lang="nl-NL" sz="2400" dirty="0"/>
          </a:p>
          <a:p>
            <a:pPr algn="ctr"/>
            <a:endParaRPr lang="nl-NL" sz="2400" dirty="0"/>
          </a:p>
          <a:p>
            <a:pPr algn="ctr"/>
            <a:endParaRPr lang="nl-NL" sz="2400"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7" name="Picture 6"/>
          <p:cNvPicPr>
            <a:picLocks noChangeAspect="1"/>
          </p:cNvPicPr>
          <p:nvPr/>
        </p:nvPicPr>
        <p:blipFill>
          <a:blip r:embed="rId3"/>
          <a:stretch>
            <a:fillRect/>
          </a:stretch>
        </p:blipFill>
        <p:spPr>
          <a:xfrm>
            <a:off x="2499360" y="1554480"/>
            <a:ext cx="7071360" cy="5303520"/>
          </a:xfrm>
          <a:prstGeom prst="rect">
            <a:avLst/>
          </a:prstGeom>
        </p:spPr>
      </p:pic>
    </p:spTree>
    <p:extLst>
      <p:ext uri="{BB962C8B-B14F-4D97-AF65-F5344CB8AC3E}">
        <p14:creationId xmlns:p14="http://schemas.microsoft.com/office/powerpoint/2010/main" val="1491062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7155805"/>
          </a:xfrm>
          <a:prstGeom prst="rect">
            <a:avLst/>
          </a:prstGeom>
        </p:spPr>
        <p:txBody>
          <a:bodyPr wrap="square">
            <a:spAutoFit/>
          </a:bodyPr>
          <a:lstStyle/>
          <a:p>
            <a:pPr algn="ctr"/>
            <a:endParaRPr lang="nl-NL" sz="2400" dirty="0"/>
          </a:p>
          <a:p>
            <a:pPr algn="ctr"/>
            <a:r>
              <a:rPr lang="nl-NL" sz="2400" b="1" dirty="0" err="1" smtClean="0"/>
              <a:t>Cancelable</a:t>
            </a:r>
            <a:endParaRPr lang="nl-NL" sz="2400" b="1" dirty="0" smtClean="0"/>
          </a:p>
          <a:p>
            <a:pPr algn="ctr"/>
            <a:endParaRPr lang="nl-NL" sz="2400" b="1" dirty="0"/>
          </a:p>
          <a:p>
            <a:pPr algn="ctr"/>
            <a:r>
              <a:rPr lang="nl-NL" sz="2400" b="1" dirty="0" smtClean="0">
                <a:solidFill>
                  <a:srgbClr val="FF0000"/>
                </a:solidFill>
              </a:rPr>
              <a:t>Returns a stream of </a:t>
            </a:r>
            <a:r>
              <a:rPr lang="nl-NL" sz="2400" b="1" dirty="0" err="1" smtClean="0">
                <a:solidFill>
                  <a:srgbClr val="FF0000"/>
                </a:solidFill>
              </a:rPr>
              <a:t>values</a:t>
            </a:r>
            <a:r>
              <a:rPr lang="nl-NL" sz="2400" b="1" dirty="0" smtClean="0">
                <a:solidFill>
                  <a:srgbClr val="FF0000"/>
                </a:solidFill>
              </a:rPr>
              <a:t> over time</a:t>
            </a:r>
            <a:endParaRPr lang="nl-NL" sz="2400" b="1" dirty="0">
              <a:solidFill>
                <a:srgbClr val="FF0000"/>
              </a:solidFill>
            </a:endParaRPr>
          </a:p>
          <a:p>
            <a:pPr algn="ctr"/>
            <a:r>
              <a:rPr lang="nl-NL" sz="2400" b="1" dirty="0" err="1" smtClean="0">
                <a:solidFill>
                  <a:schemeClr val="accent2"/>
                </a:solidFill>
              </a:rPr>
              <a:t>Lazy</a:t>
            </a:r>
            <a:endParaRPr lang="nl-NL" sz="2400" b="1" dirty="0" smtClean="0">
              <a:solidFill>
                <a:schemeClr val="accent2"/>
              </a:solidFill>
            </a:endParaRPr>
          </a:p>
          <a:p>
            <a:pPr algn="ctr"/>
            <a:endParaRPr lang="nl-NL" sz="2400" b="1" dirty="0"/>
          </a:p>
          <a:p>
            <a:pPr algn="ctr"/>
            <a:r>
              <a:rPr lang="nl-NL" sz="2400" b="1" dirty="0" err="1" smtClean="0">
                <a:solidFill>
                  <a:srgbClr val="FFC000"/>
                </a:solidFill>
              </a:rPr>
              <a:t>Subscribe</a:t>
            </a:r>
            <a:r>
              <a:rPr lang="nl-NL" sz="2400" b="1" dirty="0" smtClean="0">
                <a:solidFill>
                  <a:srgbClr val="FFC000"/>
                </a:solidFill>
              </a:rPr>
              <a:t> </a:t>
            </a:r>
            <a:r>
              <a:rPr lang="nl-NL" sz="2400" b="1" dirty="0" err="1" smtClean="0">
                <a:solidFill>
                  <a:srgbClr val="FFC000"/>
                </a:solidFill>
              </a:rPr>
              <a:t>to</a:t>
            </a:r>
            <a:r>
              <a:rPr lang="nl-NL" sz="2400" b="1" dirty="0" smtClean="0">
                <a:solidFill>
                  <a:srgbClr val="FFC000"/>
                </a:solidFill>
              </a:rPr>
              <a:t> </a:t>
            </a:r>
            <a:r>
              <a:rPr lang="nl-NL" sz="2400" b="1" dirty="0" err="1" smtClean="0">
                <a:solidFill>
                  <a:srgbClr val="FFC000"/>
                </a:solidFill>
              </a:rPr>
              <a:t>the</a:t>
            </a:r>
            <a:r>
              <a:rPr lang="nl-NL" sz="2400" b="1" dirty="0" smtClean="0">
                <a:solidFill>
                  <a:srgbClr val="FFC000"/>
                </a:solidFill>
              </a:rPr>
              <a:t> stream (push </a:t>
            </a:r>
            <a:r>
              <a:rPr lang="nl-NL" sz="2400" b="1" dirty="0" err="1" smtClean="0">
                <a:solidFill>
                  <a:srgbClr val="FFC000"/>
                </a:solidFill>
              </a:rPr>
              <a:t>mechanism</a:t>
            </a:r>
            <a:r>
              <a:rPr lang="nl-NL" sz="2400" b="1" dirty="0" smtClean="0">
                <a:solidFill>
                  <a:srgbClr val="FFC000"/>
                </a:solidFill>
              </a:rPr>
              <a:t>)</a:t>
            </a:r>
          </a:p>
          <a:p>
            <a:pPr algn="ctr"/>
            <a:endParaRPr lang="nl-NL" sz="2400" b="1" dirty="0"/>
          </a:p>
          <a:p>
            <a:pPr algn="ctr"/>
            <a:r>
              <a:rPr lang="nl-NL" sz="2400" b="1" dirty="0" smtClean="0">
                <a:solidFill>
                  <a:schemeClr val="accent2"/>
                </a:solidFill>
              </a:rPr>
              <a:t>Array-</a:t>
            </a:r>
            <a:r>
              <a:rPr lang="nl-NL" sz="2400" b="1" dirty="0" err="1" smtClean="0">
                <a:solidFill>
                  <a:schemeClr val="accent2"/>
                </a:solidFill>
              </a:rPr>
              <a:t>methods</a:t>
            </a:r>
            <a:r>
              <a:rPr lang="nl-NL" sz="2400" b="1" dirty="0" smtClean="0">
                <a:solidFill>
                  <a:schemeClr val="accent2"/>
                </a:solidFill>
              </a:rPr>
              <a:t> on stream </a:t>
            </a:r>
            <a:r>
              <a:rPr lang="nl-NL" sz="2400" b="1" dirty="0" smtClean="0">
                <a:sym typeface="Wingdings"/>
              </a:rPr>
              <a:t> map(), filter(), </a:t>
            </a:r>
            <a:r>
              <a:rPr lang="nl-NL" sz="2400" b="1" dirty="0" err="1" smtClean="0">
                <a:sym typeface="Wingdings"/>
              </a:rPr>
              <a:t>reduce</a:t>
            </a:r>
            <a:r>
              <a:rPr lang="nl-NL" sz="2400" b="1" dirty="0" smtClean="0">
                <a:sym typeface="Wingdings"/>
              </a:rPr>
              <a:t>()</a:t>
            </a:r>
            <a:endParaRPr lang="nl-NL" sz="2400" b="1" dirty="0" smtClean="0"/>
          </a:p>
          <a:p>
            <a:pPr algn="ctr"/>
            <a:endParaRPr lang="nl-NL" sz="2400" b="1" dirty="0"/>
          </a:p>
          <a:p>
            <a:pPr algn="ctr"/>
            <a:r>
              <a:rPr lang="nl-NL" sz="2400" b="1" dirty="0" err="1" smtClean="0">
                <a:solidFill>
                  <a:srgbClr val="FF0000"/>
                </a:solidFill>
              </a:rPr>
              <a:t>Example</a:t>
            </a:r>
            <a:r>
              <a:rPr lang="nl-NL" sz="2400" b="1" dirty="0" smtClean="0">
                <a:solidFill>
                  <a:srgbClr val="FF0000"/>
                </a:solidFill>
              </a:rPr>
              <a:t> stream: </a:t>
            </a:r>
            <a:r>
              <a:rPr lang="nl-NL" sz="2400" b="1" dirty="0" smtClean="0"/>
              <a:t>list of ’share </a:t>
            </a:r>
            <a:r>
              <a:rPr lang="nl-NL" sz="2400" b="1" dirty="0" err="1" smtClean="0"/>
              <a:t>prices</a:t>
            </a:r>
            <a:r>
              <a:rPr lang="nl-NL" sz="2400" b="1" dirty="0" smtClean="0"/>
              <a:t>’ </a:t>
            </a:r>
            <a:r>
              <a:rPr lang="nl-NL" sz="2400" b="1" dirty="0" err="1" smtClean="0"/>
              <a:t>which</a:t>
            </a:r>
            <a:r>
              <a:rPr lang="nl-NL" sz="2400" b="1" dirty="0" smtClean="0"/>
              <a:t> changes </a:t>
            </a:r>
            <a:r>
              <a:rPr lang="nl-NL" sz="2400" b="1" dirty="0" err="1" smtClean="0"/>
              <a:t>each</a:t>
            </a:r>
            <a:r>
              <a:rPr lang="nl-NL" sz="2400" b="1" dirty="0" smtClean="0"/>
              <a:t> minute.</a:t>
            </a:r>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101318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952500"/>
            <a:ext cx="5359400" cy="4953000"/>
          </a:xfrm>
          <a:prstGeom prst="rect">
            <a:avLst/>
          </a:prstGeom>
        </p:spPr>
      </p:pic>
    </p:spTree>
    <p:extLst>
      <p:ext uri="{BB962C8B-B14F-4D97-AF65-F5344CB8AC3E}">
        <p14:creationId xmlns:p14="http://schemas.microsoft.com/office/powerpoint/2010/main" val="418703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FFC000"/>
                </a:solidFill>
              </a:rPr>
              <a:t>Interactive diagrams of Rx Observables</a:t>
            </a:r>
            <a:r>
              <a:rPr lang="en-US" sz="3200" b="1" dirty="0"/>
              <a:t/>
            </a:r>
            <a:br>
              <a:rPr lang="en-US" sz="3200" b="1" dirty="0"/>
            </a:br>
            <a:endParaRPr lang="en-US" sz="3200" b="1" dirty="0">
              <a:solidFill>
                <a:srgbClr val="C00000"/>
              </a:solidFill>
            </a:endParaRPr>
          </a:p>
        </p:txBody>
      </p:sp>
      <p:sp>
        <p:nvSpPr>
          <p:cNvPr id="3" name="Rectangle 2"/>
          <p:cNvSpPr/>
          <p:nvPr/>
        </p:nvSpPr>
        <p:spPr>
          <a:xfrm>
            <a:off x="1977081" y="2273643"/>
            <a:ext cx="5270485" cy="1569660"/>
          </a:xfrm>
          <a:prstGeom prst="rect">
            <a:avLst/>
          </a:prstGeom>
        </p:spPr>
        <p:txBody>
          <a:bodyPr wrap="square">
            <a:spAutoFit/>
          </a:bodyPr>
          <a:lstStyle/>
          <a:p>
            <a:r>
              <a:rPr lang="en-US" sz="3200" b="1" dirty="0">
                <a:solidFill>
                  <a:srgbClr val="C00000"/>
                </a:solidFill>
                <a:hlinkClick r:id="rId2"/>
              </a:rPr>
              <a:t>http://rxmarbles.com</a:t>
            </a:r>
            <a:r>
              <a:rPr lang="en-US" sz="3200" b="1" dirty="0" smtClean="0">
                <a:solidFill>
                  <a:srgbClr val="C00000"/>
                </a:solidFill>
                <a:hlinkClick r:id="rId2"/>
              </a:rPr>
              <a:t>/</a:t>
            </a:r>
            <a:endParaRPr lang="en-US" sz="3200" b="1" dirty="0" smtClean="0">
              <a:solidFill>
                <a:srgbClr val="C00000"/>
              </a:solidFill>
            </a:endParaRPr>
          </a:p>
          <a:p>
            <a:endParaRPr lang="en-US" sz="3200" b="1" dirty="0">
              <a:solidFill>
                <a:srgbClr val="C00000"/>
              </a:solidFill>
            </a:endParaRPr>
          </a:p>
          <a:p>
            <a:r>
              <a:rPr lang="en-US" sz="3200" b="1" dirty="0" err="1" smtClean="0">
                <a:solidFill>
                  <a:srgbClr val="C00000"/>
                </a:solidFill>
              </a:rPr>
              <a:t>RXFiddle.net</a:t>
            </a:r>
            <a:endParaRPr lang="en-US" sz="3200" b="1" dirty="0">
              <a:solidFill>
                <a:srgbClr val="C00000"/>
              </a:solidFill>
            </a:endParaRPr>
          </a:p>
        </p:txBody>
      </p:sp>
    </p:spTree>
    <p:extLst>
      <p:ext uri="{BB962C8B-B14F-4D97-AF65-F5344CB8AC3E}">
        <p14:creationId xmlns:p14="http://schemas.microsoft.com/office/powerpoint/2010/main" val="564970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syntax</a:t>
            </a:r>
            <a:endParaRPr lang="en-US" b="1" dirty="0">
              <a:solidFill>
                <a:srgbClr val="FFC000"/>
              </a:solidFill>
            </a:endParaRPr>
          </a:p>
        </p:txBody>
      </p:sp>
      <p:sp>
        <p:nvSpPr>
          <p:cNvPr id="3" name="Прямоугольник 2"/>
          <p:cNvSpPr/>
          <p:nvPr/>
        </p:nvSpPr>
        <p:spPr>
          <a:xfrm>
            <a:off x="1831012" y="2086104"/>
            <a:ext cx="8529975" cy="4939814"/>
          </a:xfrm>
          <a:prstGeom prst="rect">
            <a:avLst/>
          </a:prstGeom>
        </p:spPr>
        <p:txBody>
          <a:bodyPr wrap="square">
            <a:spAutoFit/>
          </a:bodyPr>
          <a:lstStyle/>
          <a:p>
            <a:pPr algn="ctr"/>
            <a:r>
              <a:rPr lang="nl-NL" sz="2400" dirty="0" smtClean="0"/>
              <a:t>let </a:t>
            </a:r>
            <a:r>
              <a:rPr lang="nl-NL" sz="2400" b="1" dirty="0" smtClean="0">
                <a:solidFill>
                  <a:schemeClr val="accent2"/>
                </a:solidFill>
              </a:rPr>
              <a:t>source </a:t>
            </a:r>
            <a:r>
              <a:rPr lang="nl-NL" sz="2400" dirty="0" smtClean="0"/>
              <a:t>= </a:t>
            </a:r>
            <a:r>
              <a:rPr lang="nl-NL" sz="2400" dirty="0" err="1" smtClean="0"/>
              <a:t>Rx.Observable</a:t>
            </a:r>
            <a:endParaRPr lang="nl-NL" sz="2400" dirty="0" smtClean="0"/>
          </a:p>
          <a:p>
            <a:pPr algn="ctr"/>
            <a:endParaRPr lang="nl-NL" sz="2400" dirty="0" smtClean="0"/>
          </a:p>
          <a:p>
            <a:pPr algn="ctr"/>
            <a:r>
              <a:rPr lang="nl-NL" sz="2400" b="1" dirty="0" smtClean="0"/>
              <a:t>.</a:t>
            </a:r>
            <a:r>
              <a:rPr lang="nl-NL" sz="2400" b="1" dirty="0" err="1" smtClean="0"/>
              <a:t>firstOperator</a:t>
            </a:r>
            <a:r>
              <a:rPr lang="nl-NL" sz="2400" b="1" dirty="0" smtClean="0"/>
              <a:t>()</a:t>
            </a:r>
          </a:p>
          <a:p>
            <a:pPr algn="ctr"/>
            <a:endParaRPr lang="nl-NL" sz="2400" b="1" dirty="0" smtClean="0"/>
          </a:p>
          <a:p>
            <a:pPr algn="ctr"/>
            <a:r>
              <a:rPr lang="nl-NL" sz="2400" b="1" dirty="0" smtClean="0"/>
              <a:t>.</a:t>
            </a:r>
            <a:r>
              <a:rPr lang="nl-NL" sz="2400" b="1" dirty="0" err="1" smtClean="0"/>
              <a:t>moreOperators</a:t>
            </a:r>
            <a:r>
              <a:rPr lang="nl-NL" sz="2400" b="1" dirty="0" smtClean="0"/>
              <a:t>()</a:t>
            </a:r>
          </a:p>
          <a:p>
            <a:pPr algn="ctr"/>
            <a:endParaRPr lang="nl-NL" sz="2400" b="1" dirty="0" smtClean="0"/>
          </a:p>
          <a:p>
            <a:pPr algn="ctr"/>
            <a:endParaRPr lang="nl-NL" sz="2400" b="1" dirty="0" smtClean="0"/>
          </a:p>
          <a:p>
            <a:pPr algn="ctr"/>
            <a:endParaRPr lang="nl-NL" sz="2400" b="1" dirty="0"/>
          </a:p>
          <a:p>
            <a:pPr algn="ctr"/>
            <a:r>
              <a:rPr lang="nl-NL" sz="2400" b="1" u="sng" dirty="0"/>
              <a:t>l</a:t>
            </a:r>
            <a:r>
              <a:rPr lang="nl-NL" sz="2400" b="1" u="sng" dirty="0" smtClean="0"/>
              <a:t>et </a:t>
            </a:r>
            <a:r>
              <a:rPr lang="nl-NL" sz="2400" b="1" u="sng" dirty="0" err="1" smtClean="0">
                <a:solidFill>
                  <a:schemeClr val="accent2"/>
                </a:solidFill>
              </a:rPr>
              <a:t>result</a:t>
            </a:r>
            <a:r>
              <a:rPr lang="nl-NL" sz="2400" b="1" u="sng" dirty="0" smtClean="0">
                <a:solidFill>
                  <a:schemeClr val="accent2"/>
                </a:solidFill>
              </a:rPr>
              <a:t> </a:t>
            </a:r>
            <a:r>
              <a:rPr lang="nl-NL" sz="2400" b="1" u="sng" dirty="0" smtClean="0"/>
              <a:t>= </a:t>
            </a:r>
            <a:r>
              <a:rPr lang="nl-NL" sz="2400" b="1" u="sng" dirty="0" err="1" smtClean="0"/>
              <a:t>source.</a:t>
            </a:r>
            <a:r>
              <a:rPr lang="nl-NL" sz="2400" b="1" u="sng" dirty="0" err="1" smtClean="0">
                <a:solidFill>
                  <a:srgbClr val="C00000"/>
                </a:solidFill>
              </a:rPr>
              <a:t>subscribe</a:t>
            </a:r>
            <a:r>
              <a:rPr lang="nl-NL" sz="2400" b="1" u="sng" dirty="0" smtClean="0"/>
              <a:t>(x =&gt; </a:t>
            </a:r>
            <a:r>
              <a:rPr lang="nl-NL" sz="2400" b="1" u="sng" dirty="0" err="1" smtClean="0"/>
              <a:t>console.log</a:t>
            </a:r>
            <a:r>
              <a:rPr lang="nl-NL" sz="2400" b="1" u="sng" dirty="0" smtClean="0"/>
              <a:t>(x))</a:t>
            </a:r>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894241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BookService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Observable</a:t>
            </a:r>
            <a:endParaRPr lang="nl-NL" b="1" dirty="0">
              <a:solidFill>
                <a:srgbClr val="FFC000"/>
              </a:solidFill>
            </a:endParaRPr>
          </a:p>
        </p:txBody>
      </p:sp>
      <p:sp>
        <p:nvSpPr>
          <p:cNvPr id="3" name="Tijdelijke aanduiding voor inhoud 2"/>
          <p:cNvSpPr>
            <a:spLocks noGrp="1"/>
          </p:cNvSpPr>
          <p:nvPr>
            <p:ph idx="1"/>
          </p:nvPr>
        </p:nvSpPr>
        <p:spPr>
          <a:xfrm>
            <a:off x="2419109" y="1365813"/>
            <a:ext cx="8934691" cy="5949387"/>
          </a:xfrm>
        </p:spPr>
        <p:txBody>
          <a:bodyPr>
            <a:noAutofit/>
          </a:bodyPr>
          <a:lstStyle/>
          <a:p>
            <a:pPr marL="0" indent="0">
              <a:spcBef>
                <a:spcPts val="50"/>
              </a:spcBef>
              <a:buNone/>
            </a:pPr>
            <a:r>
              <a:rPr lang="en-US" sz="1400" b="1" dirty="0">
                <a:solidFill>
                  <a:srgbClr val="FF0000"/>
                </a:solidFill>
              </a:rPr>
              <a:t>import</a:t>
            </a:r>
            <a:r>
              <a:rPr lang="en-US" sz="1400" b="1" dirty="0"/>
              <a:t> { Injectable } from </a:t>
            </a:r>
            <a:r>
              <a:rPr lang="en-US" sz="1400" b="1" dirty="0">
                <a:solidFill>
                  <a:srgbClr val="FF0000"/>
                </a:solidFill>
              </a:rPr>
              <a:t>'@</a:t>
            </a:r>
            <a:r>
              <a:rPr lang="en-US" sz="1400" b="1" dirty="0" smtClean="0">
                <a:solidFill>
                  <a:srgbClr val="FF0000"/>
                </a:solidFill>
              </a:rPr>
              <a:t>angular/core</a:t>
            </a:r>
            <a:r>
              <a:rPr lang="en-US" sz="1400" b="1" dirty="0" smtClean="0"/>
              <a:t>’;</a:t>
            </a:r>
            <a:endParaRPr lang="en-US" sz="1400" b="1" dirty="0"/>
          </a:p>
          <a:p>
            <a:pPr marL="0" indent="0">
              <a:spcBef>
                <a:spcPts val="50"/>
              </a:spcBef>
              <a:buNone/>
            </a:pPr>
            <a:r>
              <a:rPr lang="en-US" sz="1400" b="1" dirty="0">
                <a:solidFill>
                  <a:srgbClr val="FF0000"/>
                </a:solidFill>
              </a:rPr>
              <a:t>import</a:t>
            </a:r>
            <a:r>
              <a:rPr lang="en-US" sz="1400" b="1" dirty="0"/>
              <a:t> { </a:t>
            </a:r>
            <a:r>
              <a:rPr lang="en-US" sz="1400" b="1" dirty="0" err="1"/>
              <a:t>HttpClient</a:t>
            </a:r>
            <a:r>
              <a:rPr lang="en-US" sz="1400" b="1" dirty="0"/>
              <a:t>, </a:t>
            </a:r>
            <a:r>
              <a:rPr lang="en-US" sz="1400" b="1" dirty="0" err="1"/>
              <a:t>HttpHeaders</a:t>
            </a:r>
            <a:r>
              <a:rPr lang="en-US" sz="1400" b="1" dirty="0"/>
              <a:t> } from </a:t>
            </a:r>
            <a:r>
              <a:rPr lang="en-US" sz="1400" b="1" dirty="0">
                <a:solidFill>
                  <a:srgbClr val="FF0000"/>
                </a:solidFill>
              </a:rPr>
              <a:t>'@angular/common/http</a:t>
            </a:r>
            <a:r>
              <a:rPr lang="en-US" sz="1400" b="1" dirty="0" smtClean="0"/>
              <a:t>';</a:t>
            </a:r>
            <a:r>
              <a:rPr lang="en-US" sz="1400" b="1" dirty="0"/>
              <a:t/>
            </a:r>
            <a:br>
              <a:rPr lang="en-US" sz="1400" b="1" dirty="0"/>
            </a:br>
            <a:r>
              <a:rPr lang="en-US" sz="1400" b="1" dirty="0">
                <a:solidFill>
                  <a:srgbClr val="FF0000"/>
                </a:solidFill>
              </a:rPr>
              <a:t>import</a:t>
            </a:r>
            <a:r>
              <a:rPr lang="en-US" sz="1400" b="1" dirty="0"/>
              <a:t> { Observable } from '</a:t>
            </a:r>
            <a:r>
              <a:rPr lang="en-US" sz="1400" b="1" dirty="0" err="1">
                <a:solidFill>
                  <a:srgbClr val="FF0000"/>
                </a:solidFill>
              </a:rPr>
              <a:t>rxjs</a:t>
            </a:r>
            <a:r>
              <a:rPr lang="en-US" sz="1400" b="1" dirty="0">
                <a:solidFill>
                  <a:srgbClr val="FF0000"/>
                </a:solidFill>
              </a:rPr>
              <a:t>/Observable</a:t>
            </a:r>
            <a:r>
              <a:rPr lang="en-US" sz="1400" b="1" dirty="0"/>
              <a:t>';</a:t>
            </a:r>
          </a:p>
          <a:p>
            <a:pPr marL="0" indent="0">
              <a:spcBef>
                <a:spcPts val="50"/>
              </a:spcBef>
              <a:buNone/>
            </a:pPr>
            <a:r>
              <a:rPr lang="en-US" sz="1400" b="1" dirty="0">
                <a:solidFill>
                  <a:srgbClr val="FF0000"/>
                </a:solidFill>
              </a:rPr>
              <a:t>import</a:t>
            </a:r>
            <a:r>
              <a:rPr lang="en-US" sz="1400" b="1" dirty="0"/>
              <a:t> { of } from '</a:t>
            </a:r>
            <a:r>
              <a:rPr lang="en-US" sz="1400" b="1" dirty="0" err="1">
                <a:solidFill>
                  <a:srgbClr val="FF0000"/>
                </a:solidFill>
              </a:rPr>
              <a:t>rxjs</a:t>
            </a:r>
            <a:r>
              <a:rPr lang="en-US" sz="1400" b="1" dirty="0">
                <a:solidFill>
                  <a:srgbClr val="FF0000"/>
                </a:solidFill>
              </a:rPr>
              <a:t>/observable/of</a:t>
            </a:r>
            <a:r>
              <a:rPr lang="en-US" sz="1400" b="1" dirty="0"/>
              <a:t>';</a:t>
            </a:r>
          </a:p>
          <a:p>
            <a:pPr marL="0" indent="0">
              <a:spcBef>
                <a:spcPts val="50"/>
              </a:spcBef>
              <a:buNone/>
            </a:pPr>
            <a:r>
              <a:rPr lang="en-US" sz="1400" b="1" dirty="0">
                <a:solidFill>
                  <a:srgbClr val="FF0000"/>
                </a:solidFill>
              </a:rPr>
              <a:t>import</a:t>
            </a:r>
            <a:r>
              <a:rPr lang="en-US" sz="1400" b="1" dirty="0"/>
              <a:t> { </a:t>
            </a:r>
            <a:r>
              <a:rPr lang="en-US" sz="1400" b="1" dirty="0" err="1"/>
              <a:t>catchError</a:t>
            </a:r>
            <a:r>
              <a:rPr lang="en-US" sz="1400" b="1" dirty="0"/>
              <a:t>, map, tap } from '</a:t>
            </a:r>
            <a:r>
              <a:rPr lang="en-US" sz="1400" b="1" dirty="0" err="1">
                <a:solidFill>
                  <a:srgbClr val="FF0000"/>
                </a:solidFill>
              </a:rPr>
              <a:t>rxjs</a:t>
            </a:r>
            <a:r>
              <a:rPr lang="en-US" sz="1400" b="1" dirty="0">
                <a:solidFill>
                  <a:srgbClr val="FF0000"/>
                </a:solidFill>
              </a:rPr>
              <a:t>/operators</a:t>
            </a:r>
            <a:r>
              <a:rPr lang="en-US" sz="1400" b="1" dirty="0" smtClean="0"/>
              <a:t>';</a:t>
            </a:r>
            <a:r>
              <a:rPr lang="en-US" sz="1400" b="1" dirty="0"/>
              <a:t/>
            </a:r>
            <a:br>
              <a:rPr lang="en-US" sz="1400" b="1" dirty="0"/>
            </a:br>
            <a:r>
              <a:rPr lang="en-US" sz="1400" b="1" dirty="0">
                <a:solidFill>
                  <a:srgbClr val="FF0000"/>
                </a:solidFill>
              </a:rPr>
              <a:t>import</a:t>
            </a:r>
            <a:r>
              <a:rPr lang="en-US" sz="1400" b="1" dirty="0"/>
              <a:t> { Book } from './book</a:t>
            </a:r>
            <a:r>
              <a:rPr lang="en-US" sz="1400" b="1" dirty="0" smtClean="0"/>
              <a:t>';</a:t>
            </a:r>
            <a:endParaRPr lang="en-US" sz="1400" b="1" dirty="0"/>
          </a:p>
          <a:p>
            <a:pPr marL="0" indent="0">
              <a:spcBef>
                <a:spcPts val="50"/>
              </a:spcBef>
              <a:buNone/>
            </a:pPr>
            <a:endParaRPr lang="nl-NL" sz="1400" b="1" dirty="0" smtClean="0"/>
          </a:p>
          <a:p>
            <a:pPr marL="0" indent="0">
              <a:spcBef>
                <a:spcPts val="50"/>
              </a:spcBef>
              <a:buNone/>
            </a:pPr>
            <a:endParaRPr lang="nl-NL" sz="1400" b="1" dirty="0"/>
          </a:p>
          <a:p>
            <a:pPr marL="0" indent="0">
              <a:spcBef>
                <a:spcPts val="50"/>
              </a:spcBef>
              <a:buNone/>
            </a:pPr>
            <a:r>
              <a:rPr lang="nl-NL" sz="1400" b="1" i="1" dirty="0" smtClean="0">
                <a:solidFill>
                  <a:srgbClr val="FF0000"/>
                </a:solidFill>
              </a:rPr>
              <a:t>@</a:t>
            </a:r>
            <a:r>
              <a:rPr lang="nl-NL" sz="1400" b="1" i="1" dirty="0" err="1" smtClean="0">
                <a:solidFill>
                  <a:srgbClr val="FF0000"/>
                </a:solidFill>
              </a:rPr>
              <a:t>Injectable</a:t>
            </a:r>
            <a:r>
              <a:rPr lang="nl-NL" sz="1400" b="1" i="1" dirty="0" smtClean="0">
                <a:solidFill>
                  <a:srgbClr val="FF0000"/>
                </a:solidFill>
              </a:rPr>
              <a:t>()</a:t>
            </a:r>
          </a:p>
          <a:p>
            <a:pPr marL="0" indent="0">
              <a:spcBef>
                <a:spcPts val="50"/>
              </a:spcBef>
              <a:buNone/>
            </a:pPr>
            <a:r>
              <a:rPr lang="nl-NL" sz="1400" b="1" dirty="0" smtClean="0">
                <a:solidFill>
                  <a:srgbClr val="C00000"/>
                </a:solidFill>
              </a:rPr>
              <a:t>export class</a:t>
            </a:r>
            <a:r>
              <a:rPr lang="nl-NL" sz="1400" b="1" dirty="0" smtClean="0"/>
              <a:t> </a:t>
            </a:r>
            <a:r>
              <a:rPr lang="nl-NL" sz="1400" b="1" dirty="0" err="1" smtClean="0"/>
              <a:t>BookService</a:t>
            </a:r>
            <a:r>
              <a:rPr lang="nl-NL" sz="1400" b="1" dirty="0" smtClean="0"/>
              <a:t> {</a:t>
            </a:r>
          </a:p>
          <a:p>
            <a:pPr marL="0" indent="0">
              <a:spcBef>
                <a:spcPts val="50"/>
              </a:spcBef>
              <a:buNone/>
            </a:pPr>
            <a:endParaRPr lang="nl-NL" sz="1400" b="1" dirty="0" smtClean="0"/>
          </a:p>
          <a:p>
            <a:pPr marL="0" indent="0">
              <a:spcBef>
                <a:spcPts val="50"/>
              </a:spcBef>
              <a:buNone/>
            </a:pPr>
            <a:r>
              <a:rPr lang="nl-NL" sz="1400" dirty="0" smtClean="0"/>
              <a:t>     </a:t>
            </a:r>
            <a:r>
              <a:rPr lang="nl-NL" sz="1400" b="1" dirty="0" smtClean="0"/>
              <a:t>private </a:t>
            </a:r>
            <a:r>
              <a:rPr lang="nl-NL" sz="1400" b="1" dirty="0" err="1"/>
              <a:t>booksUrl</a:t>
            </a:r>
            <a:r>
              <a:rPr lang="nl-NL" sz="1400" b="1" dirty="0"/>
              <a:t> = '</a:t>
            </a:r>
            <a:r>
              <a:rPr lang="nl-NL" sz="1400" b="1" dirty="0" err="1"/>
              <a:t>api</a:t>
            </a:r>
            <a:r>
              <a:rPr lang="nl-NL" sz="1400" b="1" dirty="0"/>
              <a:t>/</a:t>
            </a:r>
            <a:r>
              <a:rPr lang="nl-NL" sz="1400" b="1" dirty="0" err="1"/>
              <a:t>books</a:t>
            </a:r>
            <a:r>
              <a:rPr lang="nl-NL" sz="1400" b="1" dirty="0"/>
              <a:t>'; </a:t>
            </a:r>
            <a:r>
              <a:rPr lang="nl-NL" sz="1400" b="1" dirty="0" smtClean="0"/>
              <a:t>   </a:t>
            </a:r>
            <a:r>
              <a:rPr lang="nl-NL" sz="1400" i="1" dirty="0" smtClean="0"/>
              <a:t>// </a:t>
            </a:r>
            <a:r>
              <a:rPr lang="nl-NL" sz="1400" i="1" dirty="0"/>
              <a:t>URL </a:t>
            </a:r>
            <a:r>
              <a:rPr lang="nl-NL" sz="1400" i="1" dirty="0" err="1"/>
              <a:t>to</a:t>
            </a:r>
            <a:r>
              <a:rPr lang="nl-NL" sz="1400" i="1" dirty="0"/>
              <a:t> web </a:t>
            </a:r>
            <a:r>
              <a:rPr lang="nl-NL" sz="1400" i="1" dirty="0" err="1" smtClean="0"/>
              <a:t>api</a:t>
            </a:r>
            <a:endParaRPr lang="nl-NL" sz="1400" i="1" dirty="0"/>
          </a:p>
          <a:p>
            <a:pPr marL="0" indent="0">
              <a:spcBef>
                <a:spcPts val="50"/>
              </a:spcBef>
              <a:buNone/>
            </a:pPr>
            <a:endParaRPr lang="nl-NL" sz="1400" b="1" dirty="0"/>
          </a:p>
          <a:p>
            <a:pPr marL="0" indent="0">
              <a:spcBef>
                <a:spcPts val="50"/>
              </a:spcBef>
              <a:buNone/>
            </a:pPr>
            <a:r>
              <a:rPr lang="nl-NL" sz="1400" dirty="0"/>
              <a:t> </a:t>
            </a:r>
            <a:r>
              <a:rPr lang="nl-NL" sz="1400" dirty="0" smtClean="0"/>
              <a:t>    </a:t>
            </a:r>
            <a:r>
              <a:rPr lang="nl-NL" sz="1400" b="1" dirty="0" err="1" smtClean="0"/>
              <a:t>constructor</a:t>
            </a:r>
            <a:r>
              <a:rPr lang="nl-NL" sz="1400" b="1" dirty="0" smtClean="0"/>
              <a:t>(private </a:t>
            </a:r>
            <a:r>
              <a:rPr lang="nl-NL" sz="1400" b="1" dirty="0">
                <a:solidFill>
                  <a:srgbClr val="FF0000"/>
                </a:solidFill>
              </a:rPr>
              <a:t>http: </a:t>
            </a:r>
            <a:r>
              <a:rPr lang="nl-NL" sz="1400" b="1" dirty="0" err="1" smtClean="0">
                <a:solidFill>
                  <a:srgbClr val="FF0000"/>
                </a:solidFill>
              </a:rPr>
              <a:t>HttpClient</a:t>
            </a:r>
            <a:r>
              <a:rPr lang="nl-NL" sz="1400" b="1" dirty="0" smtClean="0"/>
              <a:t>) </a:t>
            </a:r>
            <a:r>
              <a:rPr lang="nl-NL" sz="1400" b="1" dirty="0"/>
              <a:t>{ }</a:t>
            </a:r>
          </a:p>
          <a:p>
            <a:pPr marL="0" indent="0">
              <a:spcBef>
                <a:spcPts val="50"/>
              </a:spcBef>
              <a:buNone/>
            </a:pPr>
            <a:r>
              <a:rPr lang="nl-NL" sz="1400" b="1" dirty="0"/>
              <a:t/>
            </a:r>
            <a:br>
              <a:rPr lang="nl-NL" sz="1400" b="1" dirty="0"/>
            </a:br>
            <a:r>
              <a:rPr lang="nl-NL" sz="1400" b="1" dirty="0" smtClean="0"/>
              <a:t>      </a:t>
            </a:r>
            <a:r>
              <a:rPr lang="nl-NL" sz="1400" b="1" dirty="0" err="1" smtClean="0"/>
              <a:t>getBooks</a:t>
            </a:r>
            <a:r>
              <a:rPr lang="nl-NL" sz="1400" b="1" dirty="0" smtClean="0"/>
              <a:t> </a:t>
            </a:r>
            <a:r>
              <a:rPr lang="nl-NL" sz="1400" b="1" dirty="0"/>
              <a:t>(): </a:t>
            </a:r>
            <a:r>
              <a:rPr lang="nl-NL" sz="1400" b="1" dirty="0" err="1">
                <a:solidFill>
                  <a:srgbClr val="C00000"/>
                </a:solidFill>
              </a:rPr>
              <a:t>Observable</a:t>
            </a:r>
            <a:r>
              <a:rPr lang="nl-NL" sz="1400" b="1" dirty="0">
                <a:solidFill>
                  <a:srgbClr val="C00000"/>
                </a:solidFill>
              </a:rPr>
              <a:t>&lt;</a:t>
            </a:r>
            <a:r>
              <a:rPr lang="nl-NL" sz="1400" b="1" dirty="0" err="1">
                <a:solidFill>
                  <a:srgbClr val="C00000"/>
                </a:solidFill>
              </a:rPr>
              <a:t>Book</a:t>
            </a:r>
            <a:r>
              <a:rPr lang="nl-NL" sz="1400" b="1" dirty="0">
                <a:solidFill>
                  <a:srgbClr val="C00000"/>
                </a:solidFill>
              </a:rPr>
              <a:t>[]&gt;</a:t>
            </a:r>
            <a:r>
              <a:rPr lang="nl-NL" sz="1400" b="1" dirty="0"/>
              <a:t> {</a:t>
            </a:r>
          </a:p>
          <a:p>
            <a:pPr marL="0" indent="0">
              <a:spcBef>
                <a:spcPts val="50"/>
              </a:spcBef>
              <a:buNone/>
            </a:pPr>
            <a:r>
              <a:rPr lang="nl-NL" sz="1400" b="1" dirty="0" smtClean="0"/>
              <a:t>          return </a:t>
            </a:r>
            <a:r>
              <a:rPr lang="nl-NL" sz="1400" b="1" dirty="0" err="1"/>
              <a:t>this.http.get</a:t>
            </a:r>
            <a:r>
              <a:rPr lang="nl-NL" sz="1400" b="1" dirty="0"/>
              <a:t>&lt;</a:t>
            </a:r>
            <a:r>
              <a:rPr lang="nl-NL" sz="1400" b="1" dirty="0" err="1"/>
              <a:t>Book</a:t>
            </a:r>
            <a:r>
              <a:rPr lang="nl-NL" sz="1400" b="1" dirty="0"/>
              <a:t>[]&gt;(</a:t>
            </a:r>
            <a:r>
              <a:rPr lang="nl-NL" sz="1400" b="1" dirty="0" err="1"/>
              <a:t>this.booksUrl</a:t>
            </a:r>
            <a:r>
              <a:rPr lang="nl-NL" sz="1400" b="1" dirty="0"/>
              <a:t>)</a:t>
            </a:r>
          </a:p>
          <a:p>
            <a:pPr marL="0" indent="0">
              <a:spcBef>
                <a:spcPts val="50"/>
              </a:spcBef>
              <a:buNone/>
            </a:pPr>
            <a:r>
              <a:rPr lang="nl-NL" sz="1400" b="1" dirty="0" smtClean="0"/>
              <a:t>              </a:t>
            </a:r>
            <a:r>
              <a:rPr lang="nl-NL" sz="1400" b="1" dirty="0" smtClean="0">
                <a:solidFill>
                  <a:srgbClr val="C00000"/>
                </a:solidFill>
              </a:rPr>
              <a:t>.</a:t>
            </a:r>
            <a:r>
              <a:rPr lang="nl-NL" sz="1400" b="1" dirty="0">
                <a:solidFill>
                  <a:srgbClr val="C00000"/>
                </a:solidFill>
              </a:rPr>
              <a:t>pipe</a:t>
            </a:r>
            <a:r>
              <a:rPr lang="nl-NL" sz="1400" b="1" dirty="0"/>
              <a:t>(</a:t>
            </a:r>
          </a:p>
          <a:p>
            <a:pPr marL="0" indent="0">
              <a:spcBef>
                <a:spcPts val="50"/>
              </a:spcBef>
              <a:buNone/>
            </a:pPr>
            <a:r>
              <a:rPr lang="nl-NL" sz="1400" b="1" dirty="0" smtClean="0"/>
              <a:t>                       </a:t>
            </a:r>
            <a:r>
              <a:rPr lang="nl-NL" sz="1400" b="1" dirty="0" smtClean="0">
                <a:solidFill>
                  <a:srgbClr val="C00000"/>
                </a:solidFill>
              </a:rPr>
              <a:t>tap</a:t>
            </a:r>
            <a:r>
              <a:rPr lang="nl-NL" sz="1400" b="1" dirty="0" smtClean="0"/>
              <a:t>(</a:t>
            </a:r>
            <a:r>
              <a:rPr lang="nl-NL" sz="1400" b="1" dirty="0" err="1" smtClean="0"/>
              <a:t>books</a:t>
            </a:r>
            <a:r>
              <a:rPr lang="nl-NL" sz="1400" b="1" dirty="0" smtClean="0"/>
              <a:t> </a:t>
            </a:r>
            <a:r>
              <a:rPr lang="nl-NL" sz="1400" b="1" dirty="0"/>
              <a:t>=&gt; </a:t>
            </a:r>
            <a:r>
              <a:rPr lang="nl-NL" sz="1400" b="1" dirty="0" err="1"/>
              <a:t>this.log</a:t>
            </a:r>
            <a:r>
              <a:rPr lang="nl-NL" sz="1400" b="1" dirty="0"/>
              <a:t>(`</a:t>
            </a:r>
            <a:r>
              <a:rPr lang="nl-NL" sz="1400" b="1" dirty="0" err="1"/>
              <a:t>fetched</a:t>
            </a:r>
            <a:r>
              <a:rPr lang="nl-NL" sz="1400" b="1" dirty="0"/>
              <a:t> </a:t>
            </a:r>
            <a:r>
              <a:rPr lang="nl-NL" sz="1400" b="1" dirty="0" err="1"/>
              <a:t>books</a:t>
            </a:r>
            <a:r>
              <a:rPr lang="nl-NL" sz="1400" b="1" dirty="0"/>
              <a:t>`)),</a:t>
            </a:r>
          </a:p>
          <a:p>
            <a:pPr marL="0" indent="0">
              <a:spcBef>
                <a:spcPts val="50"/>
              </a:spcBef>
              <a:buNone/>
            </a:pPr>
            <a:r>
              <a:rPr lang="nl-NL" sz="1400" b="1" dirty="0" smtClean="0"/>
              <a:t>                       </a:t>
            </a:r>
            <a:r>
              <a:rPr lang="nl-NL" sz="1400" b="1" dirty="0" err="1" smtClean="0"/>
              <a:t>catchError</a:t>
            </a:r>
            <a:r>
              <a:rPr lang="nl-NL" sz="1400" b="1" dirty="0" smtClean="0"/>
              <a:t>(</a:t>
            </a:r>
            <a:r>
              <a:rPr lang="nl-NL" sz="1400" b="1" dirty="0" err="1" smtClean="0"/>
              <a:t>this.handleError</a:t>
            </a:r>
            <a:r>
              <a:rPr lang="nl-NL" sz="1400" b="1" dirty="0"/>
              <a:t>('</a:t>
            </a:r>
            <a:r>
              <a:rPr lang="nl-NL" sz="1400" b="1" dirty="0" err="1"/>
              <a:t>getBooks</a:t>
            </a:r>
            <a:r>
              <a:rPr lang="nl-NL" sz="1400" b="1" dirty="0"/>
              <a:t>', []))</a:t>
            </a:r>
          </a:p>
          <a:p>
            <a:pPr marL="0" indent="0">
              <a:spcBef>
                <a:spcPts val="50"/>
              </a:spcBef>
              <a:buNone/>
            </a:pPr>
            <a:r>
              <a:rPr lang="nl-NL" sz="1400" b="1" dirty="0" smtClean="0"/>
              <a:t>              );</a:t>
            </a:r>
            <a:endParaRPr lang="nl-NL" sz="1400" b="1" dirty="0"/>
          </a:p>
          <a:p>
            <a:pPr marL="0" indent="0">
              <a:spcBef>
                <a:spcPts val="50"/>
              </a:spcBef>
              <a:buNone/>
            </a:pPr>
            <a:r>
              <a:rPr lang="nl-NL" sz="1400" b="1" dirty="0" smtClean="0"/>
              <a:t>      }</a:t>
            </a:r>
          </a:p>
          <a:p>
            <a:pPr marL="0" indent="0">
              <a:spcBef>
                <a:spcPts val="50"/>
              </a:spcBef>
              <a:buNone/>
            </a:pPr>
            <a:r>
              <a:rPr lang="mr-IN" sz="1400" dirty="0" smtClean="0"/>
              <a:t>…</a:t>
            </a:r>
            <a:r>
              <a:rPr lang="nl-NL" sz="1400" dirty="0" smtClean="0"/>
              <a:t>..</a:t>
            </a:r>
            <a:endParaRPr lang="nl-NL" sz="1400" dirty="0"/>
          </a:p>
          <a:p>
            <a:pPr marL="0" indent="0">
              <a:spcBef>
                <a:spcPts val="50"/>
              </a:spcBef>
              <a:buNone/>
            </a:pPr>
            <a:r>
              <a:rPr lang="nl-NL" sz="1400" b="1" dirty="0" smtClean="0"/>
              <a:t>}</a:t>
            </a:r>
            <a:endParaRPr lang="nl-NL" sz="1400" b="1" dirty="0"/>
          </a:p>
        </p:txBody>
      </p:sp>
    </p:spTree>
    <p:extLst>
      <p:ext uri="{BB962C8B-B14F-4D97-AF65-F5344CB8AC3E}">
        <p14:creationId xmlns:p14="http://schemas.microsoft.com/office/powerpoint/2010/main" val="1251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a:t>
            </a:r>
            <a:r>
              <a:rPr lang="nl-NL" b="1" dirty="0" err="1" smtClean="0">
                <a:solidFill>
                  <a:srgbClr val="FFC000"/>
                </a:solidFill>
              </a:rPr>
              <a:t>the</a:t>
            </a:r>
            <a:r>
              <a:rPr lang="nl-NL" b="1" dirty="0" smtClean="0">
                <a:solidFill>
                  <a:srgbClr val="FFC000"/>
                </a:solidFill>
              </a:rPr>
              <a:t> </a:t>
            </a:r>
            <a:r>
              <a:rPr lang="nl-NL" b="1" dirty="0" err="1" smtClean="0">
                <a:solidFill>
                  <a:srgbClr val="FFC000"/>
                </a:solidFill>
              </a:rPr>
              <a:t>BookService</a:t>
            </a:r>
            <a:r>
              <a:rPr lang="nl-NL" b="1" dirty="0" smtClean="0">
                <a:solidFill>
                  <a:srgbClr val="FFC000"/>
                </a:solidFill>
              </a:rPr>
              <a:t> </a:t>
            </a:r>
            <a:r>
              <a:rPr lang="nl-NL" b="1" dirty="0" smtClean="0">
                <a:solidFill>
                  <a:srgbClr val="FFC000"/>
                </a:solidFill>
              </a:rPr>
              <a:t>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260223" y="1863080"/>
            <a:ext cx="8375822" cy="4372877"/>
          </a:xfrm>
        </p:spPr>
        <p:txBody>
          <a:bodyPr>
            <a:normAutofit/>
          </a:bodyPr>
          <a:lstStyle/>
          <a:p>
            <a:pPr marL="0" indent="0">
              <a:spcBef>
                <a:spcPts val="50"/>
              </a:spcBef>
              <a:buNone/>
            </a:pPr>
            <a:r>
              <a:rPr lang="nl-NL" sz="2000" b="1" dirty="0" smtClean="0">
                <a:solidFill>
                  <a:srgbClr val="FF0000"/>
                </a:solidFill>
              </a:rPr>
              <a:t>import</a:t>
            </a:r>
            <a:r>
              <a:rPr lang="nl-NL" sz="2000" b="1" dirty="0" smtClean="0"/>
              <a:t> </a:t>
            </a:r>
            <a:r>
              <a:rPr lang="nl-NL" sz="2000" b="1" dirty="0"/>
              <a:t>{ Component, </a:t>
            </a:r>
            <a:r>
              <a:rPr lang="nl-NL" sz="2000" b="1" dirty="0" err="1"/>
              <a:t>OnInit</a:t>
            </a:r>
            <a:r>
              <a:rPr lang="nl-NL" sz="2000" b="1" dirty="0"/>
              <a:t> } </a:t>
            </a:r>
            <a:r>
              <a:rPr lang="nl-NL" sz="2000" b="1" dirty="0" err="1"/>
              <a:t>from</a:t>
            </a:r>
            <a:r>
              <a:rPr lang="nl-NL" sz="2000" b="1" dirty="0"/>
              <a:t> </a:t>
            </a:r>
            <a:r>
              <a:rPr lang="nl-NL" sz="2000" b="1" dirty="0">
                <a:solidFill>
                  <a:srgbClr val="FF0000"/>
                </a:solidFill>
              </a:rPr>
              <a:t>'@</a:t>
            </a:r>
            <a:r>
              <a:rPr lang="nl-NL" sz="2000" b="1" dirty="0" err="1">
                <a:solidFill>
                  <a:srgbClr val="FF0000"/>
                </a:solidFill>
              </a:rPr>
              <a:t>angular</a:t>
            </a:r>
            <a:r>
              <a:rPr lang="nl-NL" sz="2000" b="1" dirty="0">
                <a:solidFill>
                  <a:srgbClr val="FF0000"/>
                </a:solidFill>
              </a:rPr>
              <a:t>/</a:t>
            </a:r>
            <a:r>
              <a:rPr lang="nl-NL" sz="2000" b="1" dirty="0" err="1">
                <a:solidFill>
                  <a:srgbClr val="FF0000"/>
                </a:solidFill>
              </a:rPr>
              <a:t>core</a:t>
            </a:r>
            <a:r>
              <a:rPr lang="nl-NL" sz="2000" b="1" dirty="0" smtClean="0"/>
              <a:t>';</a:t>
            </a:r>
            <a:r>
              <a:rPr lang="nl-NL" sz="2000" b="1" dirty="0"/>
              <a:t/>
            </a:r>
            <a:br>
              <a:rPr lang="nl-NL" sz="2000" b="1" dirty="0"/>
            </a:br>
            <a:r>
              <a:rPr lang="nl-NL" sz="2000" b="1" dirty="0">
                <a:solidFill>
                  <a:srgbClr val="FF0000"/>
                </a:solidFill>
              </a:rPr>
              <a:t>import</a:t>
            </a:r>
            <a:r>
              <a:rPr lang="nl-NL" sz="2000" b="1" dirty="0"/>
              <a:t> { </a:t>
            </a:r>
            <a:r>
              <a:rPr lang="nl-NL" sz="2000" b="1" dirty="0" err="1"/>
              <a:t>Book</a:t>
            </a:r>
            <a:r>
              <a:rPr lang="nl-NL" sz="2000" b="1" dirty="0"/>
              <a:t> } </a:t>
            </a:r>
            <a:r>
              <a:rPr lang="nl-NL" sz="2000" b="1" dirty="0" err="1"/>
              <a:t>from</a:t>
            </a:r>
            <a:r>
              <a:rPr lang="nl-NL" sz="2000" b="1" dirty="0"/>
              <a:t> '../</a:t>
            </a:r>
            <a:r>
              <a:rPr lang="nl-NL" sz="2000" b="1" dirty="0" err="1"/>
              <a:t>book</a:t>
            </a:r>
            <a:r>
              <a:rPr lang="nl-NL" sz="2000" b="1" dirty="0"/>
              <a:t>';</a:t>
            </a:r>
          </a:p>
          <a:p>
            <a:pPr marL="0" indent="0">
              <a:spcBef>
                <a:spcPts val="50"/>
              </a:spcBef>
              <a:buNone/>
            </a:pPr>
            <a:r>
              <a:rPr lang="nl-NL" sz="2000" b="1" dirty="0">
                <a:solidFill>
                  <a:srgbClr val="FF0000"/>
                </a:solidFill>
              </a:rPr>
              <a:t>import</a:t>
            </a:r>
            <a:r>
              <a:rPr lang="nl-NL" sz="2000" b="1" dirty="0"/>
              <a:t> { </a:t>
            </a:r>
            <a:r>
              <a:rPr lang="nl-NL" sz="2000" b="1" dirty="0" err="1">
                <a:solidFill>
                  <a:srgbClr val="C00000"/>
                </a:solidFill>
              </a:rPr>
              <a:t>BookService</a:t>
            </a:r>
            <a:r>
              <a:rPr lang="nl-NL" sz="2000" b="1" dirty="0"/>
              <a:t> } </a:t>
            </a:r>
            <a:r>
              <a:rPr lang="nl-NL" sz="2000" b="1" dirty="0" err="1"/>
              <a:t>from</a:t>
            </a:r>
            <a:r>
              <a:rPr lang="nl-NL" sz="2000" b="1" dirty="0"/>
              <a:t> '</a:t>
            </a:r>
            <a:r>
              <a:rPr lang="nl-NL" sz="2000" b="1" dirty="0">
                <a:solidFill>
                  <a:srgbClr val="C00000"/>
                </a:solidFill>
              </a:rPr>
              <a:t>../</a:t>
            </a:r>
            <a:r>
              <a:rPr lang="nl-NL" sz="2000" b="1" dirty="0" err="1">
                <a:solidFill>
                  <a:srgbClr val="C00000"/>
                </a:solidFill>
              </a:rPr>
              <a:t>book.service</a:t>
            </a:r>
            <a:r>
              <a:rPr lang="nl-NL" sz="2000" b="1" dirty="0" smtClean="0"/>
              <a:t>';</a:t>
            </a:r>
            <a:br>
              <a:rPr lang="nl-NL" sz="2000" b="1" dirty="0" smtClean="0"/>
            </a:br>
            <a:endParaRPr lang="nl-NL" sz="2000" b="1" dirty="0" smtClean="0"/>
          </a:p>
          <a:p>
            <a:pPr marL="0" indent="0">
              <a:spcBef>
                <a:spcPts val="50"/>
              </a:spcBef>
              <a:buNone/>
            </a:pPr>
            <a:endParaRPr lang="nl-NL" sz="2000" b="1" dirty="0"/>
          </a:p>
          <a:p>
            <a:pPr marL="0" indent="0">
              <a:spcBef>
                <a:spcPts val="50"/>
              </a:spcBef>
              <a:buNone/>
            </a:pPr>
            <a:r>
              <a:rPr lang="nl-NL" sz="2000" b="1" dirty="0">
                <a:solidFill>
                  <a:srgbClr val="FF0000"/>
                </a:solidFill>
              </a:rPr>
              <a:t>@Component</a:t>
            </a:r>
            <a:r>
              <a:rPr lang="nl-NL" sz="2000" b="1" dirty="0"/>
              <a:t>({</a:t>
            </a:r>
          </a:p>
          <a:p>
            <a:pPr marL="0" indent="0">
              <a:spcBef>
                <a:spcPts val="50"/>
              </a:spcBef>
              <a:buNone/>
            </a:pPr>
            <a:r>
              <a:rPr lang="nl-NL" sz="2000" b="1" dirty="0" smtClean="0"/>
              <a:t>	</a:t>
            </a:r>
            <a:r>
              <a:rPr lang="nl-NL" sz="2000" b="1" dirty="0" err="1" smtClean="0">
                <a:solidFill>
                  <a:srgbClr val="C00000"/>
                </a:solidFill>
              </a:rPr>
              <a:t>selector</a:t>
            </a:r>
            <a:r>
              <a:rPr lang="nl-NL" sz="2000" b="1" dirty="0"/>
              <a:t>: 'app-</a:t>
            </a:r>
            <a:r>
              <a:rPr lang="nl-NL" sz="2000" b="1" dirty="0" err="1"/>
              <a:t>books</a:t>
            </a:r>
            <a:r>
              <a:rPr lang="nl-NL" sz="2000" b="1" dirty="0"/>
              <a:t>',</a:t>
            </a:r>
          </a:p>
          <a:p>
            <a:pPr marL="0" indent="0">
              <a:spcBef>
                <a:spcPts val="50"/>
              </a:spcBef>
              <a:buNone/>
            </a:pPr>
            <a:r>
              <a:rPr lang="nl-NL" sz="2000" b="1" dirty="0" smtClean="0"/>
              <a:t>	</a:t>
            </a:r>
            <a:r>
              <a:rPr lang="nl-NL" sz="2000" b="1" dirty="0" err="1" smtClean="0">
                <a:solidFill>
                  <a:srgbClr val="C00000"/>
                </a:solidFill>
              </a:rPr>
              <a:t>templateUrl</a:t>
            </a:r>
            <a:r>
              <a:rPr lang="nl-NL" sz="2000" b="1" dirty="0"/>
              <a:t>: './</a:t>
            </a:r>
            <a:r>
              <a:rPr lang="nl-NL" sz="2000" b="1" dirty="0" err="1"/>
              <a:t>books.component.html</a:t>
            </a:r>
            <a:r>
              <a:rPr lang="nl-NL" sz="2000" b="1" dirty="0"/>
              <a:t>',</a:t>
            </a:r>
          </a:p>
          <a:p>
            <a:pPr marL="0" indent="0">
              <a:spcBef>
                <a:spcPts val="50"/>
              </a:spcBef>
              <a:buNone/>
            </a:pPr>
            <a:r>
              <a:rPr lang="nl-NL" sz="2000" b="1" dirty="0" smtClean="0"/>
              <a:t>	</a:t>
            </a:r>
            <a:r>
              <a:rPr lang="nl-NL" sz="2000" b="1" dirty="0" err="1" smtClean="0">
                <a:solidFill>
                  <a:srgbClr val="C00000"/>
                </a:solidFill>
              </a:rPr>
              <a:t>styleUrls</a:t>
            </a:r>
            <a:r>
              <a:rPr lang="nl-NL" sz="2000" b="1" dirty="0"/>
              <a:t>: ['./</a:t>
            </a:r>
            <a:r>
              <a:rPr lang="nl-NL" sz="2000" b="1" dirty="0" err="1"/>
              <a:t>books.component.css</a:t>
            </a:r>
            <a:r>
              <a:rPr lang="nl-NL" sz="2000" b="1" dirty="0"/>
              <a:t>']</a:t>
            </a:r>
          </a:p>
          <a:p>
            <a:pPr marL="0" indent="0">
              <a:spcBef>
                <a:spcPts val="50"/>
              </a:spcBef>
              <a:buNone/>
            </a:pPr>
            <a:r>
              <a:rPr lang="nl-NL" sz="2000" b="1" dirty="0" smtClean="0"/>
              <a:t>})</a:t>
            </a:r>
          </a:p>
          <a:p>
            <a:pPr marL="0" indent="0">
              <a:spcBef>
                <a:spcPts val="50"/>
              </a:spcBef>
              <a:buNone/>
            </a:pPr>
            <a:endParaRPr lang="nl-NL" sz="2000" b="1" dirty="0"/>
          </a:p>
          <a:p>
            <a:pPr marL="0" indent="0">
              <a:spcBef>
                <a:spcPts val="50"/>
              </a:spcBef>
              <a:buNone/>
            </a:pPr>
            <a:r>
              <a:rPr lang="nl-NL" sz="2000" b="1" dirty="0"/>
              <a:t>export class </a:t>
            </a:r>
            <a:r>
              <a:rPr lang="nl-NL" sz="2000" b="1" dirty="0" err="1"/>
              <a:t>BooksComponent</a:t>
            </a:r>
            <a:r>
              <a:rPr lang="nl-NL" sz="2000" b="1" dirty="0"/>
              <a:t> </a:t>
            </a:r>
            <a:r>
              <a:rPr lang="nl-NL" sz="2000" b="1" dirty="0" err="1"/>
              <a:t>implements</a:t>
            </a:r>
            <a:r>
              <a:rPr lang="nl-NL" sz="2000" b="1" dirty="0"/>
              <a:t> </a:t>
            </a:r>
            <a:r>
              <a:rPr lang="nl-NL" sz="2000" b="1" dirty="0" err="1"/>
              <a:t>OnInit</a:t>
            </a:r>
            <a:r>
              <a:rPr lang="nl-NL" sz="2000" b="1" dirty="0"/>
              <a:t> {</a:t>
            </a:r>
          </a:p>
          <a:p>
            <a:pPr marL="0" indent="0">
              <a:spcBef>
                <a:spcPts val="50"/>
              </a:spcBef>
              <a:buNone/>
            </a:pPr>
            <a:r>
              <a:rPr lang="mr-IN" sz="2000" b="1" dirty="0" smtClean="0"/>
              <a:t>…</a:t>
            </a:r>
            <a:endParaRPr lang="nl-NL" sz="2000" b="1" dirty="0"/>
          </a:p>
        </p:txBody>
      </p:sp>
    </p:spTree>
    <p:extLst>
      <p:ext uri="{BB962C8B-B14F-4D97-AF65-F5344CB8AC3E}">
        <p14:creationId xmlns:p14="http://schemas.microsoft.com/office/powerpoint/2010/main" val="1779047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a:t>
            </a:r>
            <a:r>
              <a:rPr lang="nl-NL" b="1" dirty="0" err="1" smtClean="0">
                <a:solidFill>
                  <a:srgbClr val="FFC000"/>
                </a:solidFill>
              </a:rPr>
              <a:t>BookService</a:t>
            </a:r>
            <a:r>
              <a:rPr lang="nl-NL" b="1" dirty="0" smtClean="0">
                <a:solidFill>
                  <a:srgbClr val="FFC000"/>
                </a:solidFill>
              </a:rPr>
              <a:t> </a:t>
            </a:r>
            <a:r>
              <a:rPr lang="nl-NL" b="1" dirty="0" smtClean="0">
                <a:solidFill>
                  <a:srgbClr val="FFC000"/>
                </a:solidFill>
              </a:rPr>
              <a:t>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2275105" y="1956159"/>
            <a:ext cx="8452022" cy="5031387"/>
          </a:xfrm>
        </p:spPr>
        <p:txBody>
          <a:bodyPr>
            <a:normAutofit fontScale="85000" lnSpcReduction="20000"/>
          </a:bodyPr>
          <a:lstStyle/>
          <a:p>
            <a:pPr marL="0" indent="0">
              <a:buNone/>
            </a:pPr>
            <a:r>
              <a:rPr lang="en-US" sz="2400" b="1" dirty="0">
                <a:solidFill>
                  <a:srgbClr val="FF0000"/>
                </a:solidFill>
              </a:rPr>
              <a:t>export</a:t>
            </a:r>
            <a:r>
              <a:rPr lang="en-US" sz="2400" b="1" dirty="0"/>
              <a:t> class </a:t>
            </a:r>
            <a:r>
              <a:rPr lang="en-US" sz="2400" b="1" dirty="0" err="1"/>
              <a:t>BooksComponent</a:t>
            </a:r>
            <a:r>
              <a:rPr lang="en-US" sz="2400" b="1" dirty="0"/>
              <a:t> </a:t>
            </a:r>
            <a:r>
              <a:rPr lang="en-US" sz="2400" b="1" dirty="0">
                <a:solidFill>
                  <a:srgbClr val="C00000"/>
                </a:solidFill>
              </a:rPr>
              <a:t>implements </a:t>
            </a:r>
            <a:r>
              <a:rPr lang="en-US" sz="2400" b="1" dirty="0" err="1">
                <a:solidFill>
                  <a:srgbClr val="C00000"/>
                </a:solidFill>
              </a:rPr>
              <a:t>OnInit</a:t>
            </a:r>
            <a:r>
              <a:rPr lang="en-US" sz="2400" b="1" dirty="0">
                <a:solidFill>
                  <a:srgbClr val="C00000"/>
                </a:solidFill>
              </a:rPr>
              <a:t> </a:t>
            </a:r>
            <a:r>
              <a:rPr lang="en-US" sz="2400" b="1" dirty="0"/>
              <a:t>{</a:t>
            </a:r>
          </a:p>
          <a:p>
            <a:pPr marL="0" indent="0">
              <a:buNone/>
            </a:pPr>
            <a:r>
              <a:rPr lang="en-US" sz="2400" b="1" dirty="0" smtClean="0"/>
              <a:t>	books</a:t>
            </a:r>
            <a:r>
              <a:rPr lang="en-US" sz="2400" b="1" dirty="0"/>
              <a:t>: Book[];</a:t>
            </a:r>
          </a:p>
          <a:p>
            <a:pPr marL="0" indent="0">
              <a:buNone/>
            </a:pPr>
            <a:r>
              <a:rPr lang="en-US" sz="2400" b="1" dirty="0"/>
              <a:t/>
            </a:r>
            <a:br>
              <a:rPr lang="en-US" sz="2400" b="1" dirty="0"/>
            </a:br>
            <a:r>
              <a:rPr lang="en-US" sz="2400" b="1" dirty="0" smtClean="0"/>
              <a:t>	</a:t>
            </a:r>
            <a:r>
              <a:rPr lang="en-US" sz="2400" b="1" dirty="0" smtClean="0">
                <a:solidFill>
                  <a:srgbClr val="C00000"/>
                </a:solidFill>
              </a:rPr>
              <a:t>constructor</a:t>
            </a:r>
            <a:r>
              <a:rPr lang="en-US" sz="2400" b="1" dirty="0" smtClean="0"/>
              <a:t>(private </a:t>
            </a:r>
            <a:r>
              <a:rPr lang="en-US" sz="2400" b="1" dirty="0" err="1">
                <a:solidFill>
                  <a:srgbClr val="FF0000"/>
                </a:solidFill>
              </a:rPr>
              <a:t>bookService</a:t>
            </a:r>
            <a:r>
              <a:rPr lang="en-US" sz="2400" b="1" dirty="0"/>
              <a:t>: </a:t>
            </a:r>
            <a:r>
              <a:rPr lang="en-US" sz="2400" b="1" dirty="0" err="1">
                <a:solidFill>
                  <a:srgbClr val="C00000"/>
                </a:solidFill>
              </a:rPr>
              <a:t>BookService</a:t>
            </a:r>
            <a:r>
              <a:rPr lang="en-US" sz="2400" b="1" dirty="0"/>
              <a:t>) { }</a:t>
            </a:r>
          </a:p>
          <a:p>
            <a:pPr marL="0" indent="0">
              <a:buNone/>
            </a:pPr>
            <a:r>
              <a:rPr lang="en-US" sz="2400" b="1" dirty="0"/>
              <a:t/>
            </a:r>
            <a:br>
              <a:rPr lang="en-US" sz="2400" b="1" dirty="0"/>
            </a:br>
            <a:r>
              <a:rPr lang="en-US" sz="2400" b="1" dirty="0" smtClean="0"/>
              <a:t>	</a:t>
            </a:r>
            <a:r>
              <a:rPr lang="en-US" sz="2400" b="1" dirty="0" err="1" smtClean="0">
                <a:solidFill>
                  <a:srgbClr val="C00000"/>
                </a:solidFill>
              </a:rPr>
              <a:t>ngOnInit</a:t>
            </a:r>
            <a:r>
              <a:rPr lang="en-US" sz="2400" b="1" dirty="0">
                <a:solidFill>
                  <a:srgbClr val="C00000"/>
                </a:solidFill>
              </a:rPr>
              <a:t>() </a:t>
            </a:r>
            <a:r>
              <a:rPr lang="en-US" sz="2400" b="1" dirty="0"/>
              <a:t>{</a:t>
            </a:r>
          </a:p>
          <a:p>
            <a:pPr marL="0" indent="0">
              <a:buNone/>
            </a:pPr>
            <a:r>
              <a:rPr lang="en-US" sz="2400" b="1" dirty="0" smtClean="0"/>
              <a:t>		</a:t>
            </a:r>
            <a:r>
              <a:rPr lang="en-US" sz="2400" b="1" dirty="0" err="1" smtClean="0"/>
              <a:t>this.getBooks</a:t>
            </a:r>
            <a:r>
              <a:rPr lang="en-US" sz="2400" b="1" dirty="0"/>
              <a:t>();</a:t>
            </a:r>
          </a:p>
          <a:p>
            <a:pPr marL="0" indent="0">
              <a:buNone/>
            </a:pPr>
            <a:r>
              <a:rPr lang="en-US" sz="2400" b="1" dirty="0" smtClean="0"/>
              <a:t>	}</a:t>
            </a:r>
            <a:endParaRPr lang="en-US" sz="2400" b="1" dirty="0"/>
          </a:p>
          <a:p>
            <a:pPr marL="0" indent="0">
              <a:buNone/>
            </a:pPr>
            <a:r>
              <a:rPr lang="en-US" sz="2400" b="1" dirty="0"/>
              <a:t/>
            </a:r>
            <a:br>
              <a:rPr lang="en-US" sz="2400" b="1" dirty="0"/>
            </a:br>
            <a:r>
              <a:rPr lang="en-US" sz="2400" b="1" dirty="0" smtClean="0"/>
              <a:t>	</a:t>
            </a:r>
            <a:r>
              <a:rPr lang="en-US" sz="2400" b="1" dirty="0" err="1" smtClean="0">
                <a:solidFill>
                  <a:srgbClr val="C00000"/>
                </a:solidFill>
              </a:rPr>
              <a:t>getBooks</a:t>
            </a:r>
            <a:r>
              <a:rPr lang="en-US" sz="2400" b="1" dirty="0">
                <a:solidFill>
                  <a:srgbClr val="C00000"/>
                </a:solidFill>
              </a:rPr>
              <a:t>()</a:t>
            </a:r>
            <a:r>
              <a:rPr lang="en-US" sz="2400" b="1" dirty="0"/>
              <a:t>: void {</a:t>
            </a:r>
          </a:p>
          <a:p>
            <a:pPr marL="0" indent="0">
              <a:buNone/>
            </a:pPr>
            <a:r>
              <a:rPr lang="en-US" sz="2400" b="1" dirty="0" smtClean="0"/>
              <a:t>		</a:t>
            </a:r>
            <a:r>
              <a:rPr lang="en-US" sz="2400" b="1" dirty="0" err="1" smtClean="0"/>
              <a:t>this.bookService.getBooks</a:t>
            </a:r>
            <a:r>
              <a:rPr lang="en-US" sz="2400" b="1" dirty="0"/>
              <a:t>()</a:t>
            </a:r>
          </a:p>
          <a:p>
            <a:pPr marL="0" indent="0">
              <a:buNone/>
            </a:pPr>
            <a:r>
              <a:rPr lang="en-US" sz="2400" b="1" dirty="0" smtClean="0"/>
              <a:t>		</a:t>
            </a:r>
            <a:r>
              <a:rPr lang="en-US" sz="2400" b="1" dirty="0" smtClean="0">
                <a:solidFill>
                  <a:srgbClr val="FF0000"/>
                </a:solidFill>
              </a:rPr>
              <a:t>.</a:t>
            </a:r>
            <a:r>
              <a:rPr lang="en-US" sz="2400" b="1" dirty="0">
                <a:solidFill>
                  <a:srgbClr val="FF0000"/>
                </a:solidFill>
              </a:rPr>
              <a:t>subscribe</a:t>
            </a:r>
            <a:r>
              <a:rPr lang="en-US" sz="2400" b="1" dirty="0"/>
              <a:t>(books =&gt; </a:t>
            </a:r>
            <a:r>
              <a:rPr lang="en-US" sz="2400" b="1" dirty="0" err="1"/>
              <a:t>this.books</a:t>
            </a:r>
            <a:r>
              <a:rPr lang="en-US" sz="2400" b="1" dirty="0"/>
              <a:t> = books);</a:t>
            </a:r>
          </a:p>
          <a:p>
            <a:pPr marL="0" indent="0">
              <a:buNone/>
            </a:pPr>
            <a:r>
              <a:rPr lang="en-US" sz="2400" b="1" dirty="0" smtClean="0"/>
              <a:t>	}</a:t>
            </a:r>
            <a:endParaRPr lang="en-US" sz="2400" b="1" dirty="0"/>
          </a:p>
          <a:p>
            <a:pPr marL="0" indent="0">
              <a:buNone/>
            </a:pPr>
            <a:r>
              <a:rPr lang="en-US" dirty="0"/>
              <a:t/>
            </a:r>
            <a:br>
              <a:rPr lang="en-US" dirty="0"/>
            </a:br>
            <a:endParaRPr lang="en-US" dirty="0"/>
          </a:p>
          <a:p>
            <a:pPr marL="0" indent="0">
              <a:buNone/>
            </a:pPr>
            <a:endParaRPr lang="nl-NL" dirty="0"/>
          </a:p>
        </p:txBody>
      </p:sp>
    </p:spTree>
    <p:extLst>
      <p:ext uri="{BB962C8B-B14F-4D97-AF65-F5344CB8AC3E}">
        <p14:creationId xmlns:p14="http://schemas.microsoft.com/office/powerpoint/2010/main" val="1424609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26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118833"/>
            <a:ext cx="11232291" cy="528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a:solidFill>
                  <a:srgbClr val="FF0000"/>
                </a:solidFill>
                <a:latin typeface="+mn-lt"/>
              </a:rPr>
              <a:t>://</a:t>
            </a:r>
            <a:r>
              <a:rPr lang="en-US" altLang="nl-NL" b="1" dirty="0" err="1">
                <a:solidFill>
                  <a:srgbClr val="FF0000"/>
                </a:solidFill>
                <a:latin typeface="+mn-lt"/>
              </a:rPr>
              <a:t>github.com</a:t>
            </a:r>
            <a:r>
              <a:rPr lang="en-US" altLang="nl-NL" b="1" dirty="0">
                <a:solidFill>
                  <a:srgbClr val="FF0000"/>
                </a:solidFill>
                <a:latin typeface="+mn-lt"/>
              </a:rPr>
              <a:t>/petereijgermans11/workshop-</a:t>
            </a:r>
            <a:r>
              <a:rPr lang="en-US" altLang="nl-NL" b="1" dirty="0" err="1">
                <a:solidFill>
                  <a:srgbClr val="FF0000"/>
                </a:solidFill>
                <a:latin typeface="+mn-lt"/>
              </a:rPr>
              <a:t>reactjs</a:t>
            </a:r>
            <a:r>
              <a:rPr lang="en-US" altLang="nl-NL" b="1" dirty="0">
                <a:solidFill>
                  <a:srgbClr val="FF0000"/>
                </a:solidFill>
                <a:latin typeface="+mn-lt"/>
              </a:rPr>
              <a:t>-angular</a:t>
            </a:r>
            <a:endParaRPr lang="en-US" altLang="nl-NL" b="1" dirty="0" smtClean="0">
              <a:solidFill>
                <a:srgbClr val="FF0000"/>
              </a:solidFill>
              <a:latin typeface="+mn-lt"/>
            </a:endParaRPr>
          </a:p>
          <a:p>
            <a:pPr marL="0" lvl="0" indent="0">
              <a:lnSpc>
                <a:spcPct val="100000"/>
              </a:lnSpc>
              <a:buNone/>
            </a:pPr>
            <a:endParaRPr lang="en-US" altLang="nl-NL" sz="2400" b="1" dirty="0" smtClean="0">
              <a:latin typeface="+mn-lt"/>
            </a:endParaRPr>
          </a:p>
          <a:p>
            <a:pPr marL="0" lvl="0" indent="0">
              <a:lnSpc>
                <a:spcPct val="100000"/>
              </a:lnSpc>
              <a:buNone/>
            </a:pPr>
            <a:r>
              <a:rPr lang="en-US" altLang="nl-NL" sz="2400" dirty="0" smtClean="0">
                <a:latin typeface="+mn-lt"/>
              </a:rPr>
              <a:t>    </a:t>
            </a:r>
            <a:endParaRPr lang="en-US" altLang="nl-NL" sz="2400" dirty="0">
              <a:latin typeface="+mn-lt"/>
            </a:endParaRP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sz="2400" b="1" dirty="0"/>
              <a:t>cd ./angular </a:t>
            </a:r>
            <a:endParaRPr lang="en-US" sz="2400" b="1" dirty="0" smtClean="0"/>
          </a:p>
          <a:p>
            <a:pPr marL="0" indent="0">
              <a:buNone/>
            </a:pPr>
            <a:r>
              <a:rPr lang="en-US" sz="2400" dirty="0"/>
              <a:t> </a:t>
            </a:r>
            <a:r>
              <a:rPr lang="en-US" sz="2400" dirty="0" smtClean="0"/>
              <a:t>                                         </a:t>
            </a:r>
            <a:r>
              <a:rPr lang="en-US" sz="2400" b="1" dirty="0" err="1"/>
              <a:t>npm</a:t>
            </a:r>
            <a:r>
              <a:rPr lang="en-US" sz="2400" b="1" dirty="0"/>
              <a:t> install -g @</a:t>
            </a:r>
            <a:r>
              <a:rPr lang="en-US" sz="2400" b="1" dirty="0" smtClean="0"/>
              <a:t>angular/cli</a:t>
            </a:r>
            <a:endParaRPr lang="en-US" sz="2400" b="1" dirty="0"/>
          </a:p>
          <a:p>
            <a:pPr marL="0" indent="0">
              <a:buNone/>
            </a:pPr>
            <a:r>
              <a:rPr lang="en-US" sz="2400" b="1" dirty="0" smtClean="0"/>
              <a:t>                                          </a:t>
            </a:r>
            <a:r>
              <a:rPr lang="en-US" sz="2400" b="1" dirty="0" err="1" smtClean="0"/>
              <a:t>npm</a:t>
            </a:r>
            <a:r>
              <a:rPr lang="en-US" sz="2400" b="1" dirty="0" smtClean="0"/>
              <a:t> </a:t>
            </a:r>
            <a:r>
              <a:rPr lang="en-US" sz="2400" b="1" dirty="0"/>
              <a:t>install</a:t>
            </a:r>
          </a:p>
          <a:p>
            <a:pPr marL="0" indent="0">
              <a:buNone/>
            </a:pPr>
            <a:r>
              <a:rPr lang="en-US" sz="2400" b="1" dirty="0" smtClean="0"/>
              <a:t>                                          ng </a:t>
            </a:r>
            <a:r>
              <a:rPr lang="en-US" sz="2400" b="1" dirty="0"/>
              <a:t>serve --open</a:t>
            </a: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r>
              <a:rPr lang="en-US" altLang="nl-NL" sz="2400" dirty="0" smtClean="0">
                <a:latin typeface="+mn-lt"/>
              </a:rPr>
              <a:t>:(</a:t>
            </a:r>
          </a:p>
          <a:p>
            <a:pPr marL="0" lvl="0" indent="0">
              <a:lnSpc>
                <a:spcPct val="100000"/>
              </a:lnSpc>
              <a:buNone/>
            </a:pPr>
            <a:endParaRPr kumimoji="0" lang="en-US" altLang="nl-NL" sz="2400" b="0" i="0" u="none" strike="noStrike" cap="none" normalizeH="0" baseline="0" dirty="0">
              <a:ln>
                <a:noFill/>
              </a:ln>
              <a:solidFill>
                <a:schemeClr val="tx1"/>
              </a:solidFill>
              <a:effectLst/>
              <a:latin typeface="+mn-lt"/>
            </a:endParaRPr>
          </a:p>
          <a:p>
            <a:pPr marL="0" lvl="0" indent="0">
              <a:lnSpc>
                <a:spcPct val="100000"/>
              </a:lnSpc>
              <a:buNone/>
            </a:pPr>
            <a:r>
              <a:rPr lang="en-US" altLang="nl-NL" sz="2400" b="1" dirty="0">
                <a:latin typeface="+mn-lt"/>
              </a:rPr>
              <a:t>See </a:t>
            </a:r>
            <a:r>
              <a:rPr lang="en-US" altLang="nl-NL" sz="2400" b="1" dirty="0" smtClean="0">
                <a:latin typeface="+mn-lt"/>
              </a:rPr>
              <a:t>tutorial to fix the problems:  </a:t>
            </a:r>
            <a:r>
              <a:rPr lang="en-US" altLang="nl-NL" sz="2400" b="1" dirty="0">
                <a:solidFill>
                  <a:srgbClr val="FF0000"/>
                </a:solidFill>
                <a:latin typeface="+mn-lt"/>
              </a:rPr>
              <a:t>https://</a:t>
            </a:r>
            <a:r>
              <a:rPr lang="en-US" altLang="nl-NL" sz="2400" b="1" dirty="0" err="1">
                <a:solidFill>
                  <a:srgbClr val="FF0000"/>
                </a:solidFill>
                <a:latin typeface="+mn-lt"/>
              </a:rPr>
              <a:t>angular.io</a:t>
            </a:r>
            <a:r>
              <a:rPr lang="en-US" altLang="nl-NL" sz="2400" b="1" dirty="0">
                <a:solidFill>
                  <a:srgbClr val="FF0000"/>
                </a:solidFill>
                <a:latin typeface="+mn-lt"/>
              </a:rPr>
              <a:t>/tutorial/toh-pt6</a:t>
            </a:r>
            <a:endParaRPr kumimoji="0" lang="nl-NL" altLang="nl-NL" sz="2400" b="1"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656802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18514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727" y="284178"/>
            <a:ext cx="7804546" cy="1518046"/>
          </a:xfrm>
        </p:spPr>
        <p:txBody>
          <a:bodyPr>
            <a:noAutofit/>
          </a:bodyPr>
          <a:lstStyle/>
          <a:p>
            <a:r>
              <a:rPr lang="nl-NL" sz="3200" b="1" dirty="0">
                <a:solidFill>
                  <a:srgbClr val="FFC000"/>
                </a:solidFill>
              </a:rPr>
              <a:t>Component </a:t>
            </a:r>
            <a:r>
              <a:rPr lang="nl-NL" sz="3200" b="1" dirty="0" err="1" smtClean="0">
                <a:solidFill>
                  <a:srgbClr val="FFC000"/>
                </a:solidFill>
              </a:rPr>
              <a:t>based</a:t>
            </a:r>
            <a:r>
              <a:rPr lang="nl-NL" sz="3200" b="1" dirty="0" smtClean="0">
                <a:solidFill>
                  <a:srgbClr val="FFC000"/>
                </a:solidFill>
              </a:rPr>
              <a:t/>
            </a:r>
            <a:br>
              <a:rPr lang="nl-NL" sz="3200" b="1" dirty="0" smtClean="0">
                <a:solidFill>
                  <a:srgbClr val="FFC000"/>
                </a:solidFill>
              </a:rPr>
            </a:br>
            <a:r>
              <a:rPr lang="nl-NL" sz="2400" b="1" dirty="0" smtClean="0">
                <a:solidFill>
                  <a:srgbClr val="FFC000"/>
                </a:solidFill>
              </a:rPr>
              <a:t/>
            </a:r>
            <a:br>
              <a:rPr lang="nl-NL" sz="2400" b="1" dirty="0" smtClean="0">
                <a:solidFill>
                  <a:srgbClr val="FFC000"/>
                </a:solidFill>
              </a:rPr>
            </a:br>
            <a:r>
              <a:rPr lang="nl-NL" sz="2400" b="1" i="1" dirty="0">
                <a:solidFill>
                  <a:schemeClr val="tx1"/>
                </a:solidFill>
              </a:rPr>
              <a:t>A component </a:t>
            </a:r>
            <a:r>
              <a:rPr lang="nl-NL" sz="2400" b="1" i="1" dirty="0" err="1">
                <a:solidFill>
                  <a:schemeClr val="tx1"/>
                </a:solidFill>
              </a:rPr>
              <a:t>adds</a:t>
            </a:r>
            <a:r>
              <a:rPr lang="nl-NL" sz="2400" b="1" i="1" dirty="0">
                <a:solidFill>
                  <a:schemeClr val="tx1"/>
                </a:solidFill>
              </a:rPr>
              <a:t> logic </a:t>
            </a:r>
            <a:r>
              <a:rPr lang="nl-NL" sz="2400" b="1" i="1" dirty="0" err="1">
                <a:solidFill>
                  <a:schemeClr val="tx1"/>
                </a:solidFill>
              </a:rPr>
              <a:t>to</a:t>
            </a:r>
            <a:r>
              <a:rPr lang="nl-NL" sz="2400" b="1" i="1" dirty="0">
                <a:solidFill>
                  <a:schemeClr val="tx1"/>
                </a:solidFill>
              </a:rPr>
              <a:t> a DOM elementen</a:t>
            </a:r>
            <a:r>
              <a:rPr lang="nl-NL" sz="2400" b="1" dirty="0">
                <a:solidFill>
                  <a:schemeClr val="tx1"/>
                </a:solidFill>
              </a:rPr>
              <a:t/>
            </a:r>
            <a:br>
              <a:rPr lang="nl-NL" sz="2400" b="1" dirty="0">
                <a:solidFill>
                  <a:schemeClr val="tx1"/>
                </a:solidFill>
              </a:rPr>
            </a:br>
            <a:r>
              <a:rPr lang="nl-NL" sz="2400" dirty="0" err="1">
                <a:solidFill>
                  <a:schemeClr val="tx1"/>
                </a:solidFill>
              </a:rPr>
              <a:t>Angular</a:t>
            </a:r>
            <a:r>
              <a:rPr lang="nl-NL" sz="2400" dirty="0">
                <a:solidFill>
                  <a:schemeClr val="tx1"/>
                </a:solidFill>
              </a:rPr>
              <a:t> app </a:t>
            </a:r>
            <a:r>
              <a:rPr lang="nl-NL" sz="2400" dirty="0" err="1">
                <a:solidFill>
                  <a:schemeClr val="tx1"/>
                </a:solidFill>
              </a:rPr>
              <a:t>consist</a:t>
            </a:r>
            <a:r>
              <a:rPr lang="nl-NL" sz="2400" dirty="0">
                <a:solidFill>
                  <a:schemeClr val="tx1"/>
                </a:solidFill>
              </a:rPr>
              <a:t> of a </a:t>
            </a:r>
            <a:r>
              <a:rPr lang="nl-NL" sz="2400" b="1" i="1" dirty="0">
                <a:solidFill>
                  <a:schemeClr val="tx1"/>
                </a:solidFill>
              </a:rPr>
              <a:t>treestructuur</a:t>
            </a:r>
            <a:r>
              <a:rPr lang="nl-NL" sz="2400" dirty="0">
                <a:solidFill>
                  <a:schemeClr val="tx1"/>
                </a:solidFill>
              </a:rPr>
              <a:t> of </a:t>
            </a:r>
            <a:r>
              <a:rPr lang="nl-NL" sz="2400" dirty="0" err="1">
                <a:solidFill>
                  <a:schemeClr val="tx1"/>
                </a:solidFill>
              </a:rPr>
              <a:t>components</a:t>
            </a:r>
            <a:r>
              <a:rPr lang="nl-NL" sz="2400" dirty="0"/>
              <a:t/>
            </a:r>
            <a:br>
              <a:rPr lang="nl-NL" sz="2400" dirty="0"/>
            </a:br>
            <a:endParaRPr lang="en-US" sz="2400" dirty="0">
              <a:solidFill>
                <a:srgbClr val="FFC000"/>
              </a:solidFill>
            </a:endParaRPr>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151120" y="2712309"/>
            <a:ext cx="1757612" cy="5519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AppComponent</a:t>
            </a:r>
            <a:endParaRPr lang="nl-NL" sz="1266" dirty="0"/>
          </a:p>
        </p:txBody>
      </p:sp>
      <p:sp>
        <p:nvSpPr>
          <p:cNvPr id="6" name="Afgeronde rechthoek 10"/>
          <p:cNvSpPr/>
          <p:nvPr/>
        </p:nvSpPr>
        <p:spPr>
          <a:xfrm>
            <a:off x="7609930" y="3765384"/>
            <a:ext cx="1761145" cy="5198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BooksComponent</a:t>
            </a:r>
            <a:endParaRPr lang="nl-NL" sz="1266" dirty="0"/>
          </a:p>
        </p:txBody>
      </p:sp>
      <p:cxnSp>
        <p:nvCxnSpPr>
          <p:cNvPr id="7" name="Rechte verbindingslijn met pijl 11"/>
          <p:cNvCxnSpPr/>
          <p:nvPr/>
        </p:nvCxnSpPr>
        <p:spPr>
          <a:xfrm>
            <a:off x="6545975" y="3294443"/>
            <a:ext cx="1759978" cy="4479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061302" y="3317086"/>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151120" y="1737726"/>
            <a:ext cx="1748003" cy="5645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a:t>Index.html</a:t>
            </a:r>
          </a:p>
        </p:txBody>
      </p:sp>
      <p:sp>
        <p:nvSpPr>
          <p:cNvPr id="13" name="Afgeronde rechthoek 10"/>
          <p:cNvSpPr/>
          <p:nvPr/>
        </p:nvSpPr>
        <p:spPr>
          <a:xfrm>
            <a:off x="5037515" y="3765385"/>
            <a:ext cx="1843891" cy="5945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DashBoardComponent</a:t>
            </a:r>
            <a:endParaRPr lang="nl-NL" sz="1266" dirty="0"/>
          </a:p>
        </p:txBody>
      </p:sp>
      <p:cxnSp>
        <p:nvCxnSpPr>
          <p:cNvPr id="14" name="Rechte verbindingslijn met pijl 12"/>
          <p:cNvCxnSpPr/>
          <p:nvPr/>
        </p:nvCxnSpPr>
        <p:spPr>
          <a:xfrm flipH="1">
            <a:off x="3752160" y="3317086"/>
            <a:ext cx="1849362" cy="3954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6545975" y="5127560"/>
            <a:ext cx="1759978" cy="5585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BookDetalsComponent</a:t>
            </a:r>
            <a:endParaRPr lang="nl-NL" sz="1266" dirty="0"/>
          </a:p>
        </p:txBody>
      </p:sp>
      <p:sp>
        <p:nvSpPr>
          <p:cNvPr id="16" name="Afgeronde rechthoek 10"/>
          <p:cNvSpPr/>
          <p:nvPr/>
        </p:nvSpPr>
        <p:spPr>
          <a:xfrm>
            <a:off x="2597229" y="3765384"/>
            <a:ext cx="1940338" cy="594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BookSearchComponent</a:t>
            </a:r>
            <a:endParaRPr lang="nl-NL" sz="1266" dirty="0"/>
          </a:p>
        </p:txBody>
      </p:sp>
      <p:cxnSp>
        <p:nvCxnSpPr>
          <p:cNvPr id="24" name="Rechte verbindingslijn met pijl 12"/>
          <p:cNvCxnSpPr/>
          <p:nvPr/>
        </p:nvCxnSpPr>
        <p:spPr>
          <a:xfrm>
            <a:off x="6101872" y="4250470"/>
            <a:ext cx="1046298" cy="7573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020975" y="2283092"/>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Rechte verbindingslijn met pijl 12"/>
          <p:cNvCxnSpPr/>
          <p:nvPr/>
        </p:nvCxnSpPr>
        <p:spPr>
          <a:xfrm flipH="1">
            <a:off x="7648118" y="4285258"/>
            <a:ext cx="937550" cy="7225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126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93061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smtClean="0">
                <a:solidFill>
                  <a:srgbClr val="C00000"/>
                </a:solidFill>
              </a:rPr>
              <a:t>Component </a:t>
            </a:r>
            <a:r>
              <a:rPr lang="nl-NL" b="1" dirty="0" err="1">
                <a:solidFill>
                  <a:srgbClr val="C00000"/>
                </a:solidFill>
              </a:rPr>
              <a:t>b</a:t>
            </a:r>
            <a:r>
              <a:rPr lang="nl-NL" b="1" dirty="0" err="1" smtClean="0">
                <a:solidFill>
                  <a:srgbClr val="C00000"/>
                </a:solidFill>
              </a:rPr>
              <a:t>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193848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11661</TotalTime>
  <Words>988</Words>
  <Application>Microsoft Macintosh PowerPoint</Application>
  <PresentationFormat>Widescreen</PresentationFormat>
  <Paragraphs>350</Paragraphs>
  <Slides>29</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Calibri</vt:lpstr>
      <vt:lpstr>Calibri Light</vt:lpstr>
      <vt:lpstr>Cambria</vt:lpstr>
      <vt:lpstr>Courier</vt:lpstr>
      <vt:lpstr>Helvetica Neue</vt:lpstr>
      <vt:lpstr>Helvetica Neue Light</vt:lpstr>
      <vt:lpstr>Mangal</vt:lpstr>
      <vt:lpstr>Monaco</vt:lpstr>
      <vt:lpstr>ＭＳ 明朝</vt:lpstr>
      <vt:lpstr>Symbol</vt:lpstr>
      <vt:lpstr>Times New Roman</vt:lpstr>
      <vt:lpstr>Wingdings</vt:lpstr>
      <vt:lpstr>Arial</vt:lpstr>
      <vt:lpstr>Kantoorthema</vt:lpstr>
      <vt:lpstr>337</vt:lpstr>
      <vt:lpstr>Angular</vt:lpstr>
      <vt:lpstr>TypeScript</vt:lpstr>
      <vt:lpstr>TypeScript Class</vt:lpstr>
      <vt:lpstr>Component based  A component adds logic to a DOM elementen Angular app consist of a treestructuur of components </vt:lpstr>
      <vt:lpstr>PowerPoint Presentation</vt:lpstr>
      <vt:lpstr>Component based</vt:lpstr>
      <vt:lpstr>Syntax Component</vt:lpstr>
      <vt:lpstr>Selector in index.html</vt:lpstr>
      <vt:lpstr>Syntax template booklist.template.html</vt:lpstr>
      <vt:lpstr>Module</vt:lpstr>
      <vt:lpstr>AppModule = entry point App</vt:lpstr>
      <vt:lpstr>PowerPoint Presentation</vt:lpstr>
      <vt:lpstr>PowerPoint Presentation</vt:lpstr>
      <vt:lpstr>PowerPoint Presentation</vt:lpstr>
      <vt:lpstr>Data binding</vt:lpstr>
      <vt:lpstr>Data binding</vt:lpstr>
      <vt:lpstr>Asynchronous programming</vt:lpstr>
      <vt:lpstr>PowerPoint Presentation</vt:lpstr>
      <vt:lpstr>Observable </vt:lpstr>
      <vt:lpstr>Observable </vt:lpstr>
      <vt:lpstr>PowerPoint Presentation</vt:lpstr>
      <vt:lpstr>Interactive diagrams of Rx Observables </vt:lpstr>
      <vt:lpstr>Observable syntax</vt:lpstr>
      <vt:lpstr>BookService with Observable</vt:lpstr>
      <vt:lpstr>Use the BookService in your BooksComponent</vt:lpstr>
      <vt:lpstr>Inject BookService via the constructor</vt:lpstr>
      <vt:lpstr>Dependency Injection</vt:lpstr>
      <vt:lpstr>Getting started</vt:lpstr>
    </vt:vector>
  </TitlesOfParts>
  <Company>Ordina</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1652</cp:revision>
  <dcterms:created xsi:type="dcterms:W3CDTF">2015-09-06T10:02:24Z</dcterms:created>
  <dcterms:modified xsi:type="dcterms:W3CDTF">2018-03-02T10:37:15Z</dcterms:modified>
</cp:coreProperties>
</file>