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398" r:id="rId19"/>
    <p:sldId id="399" r:id="rId20"/>
    <p:sldId id="404" r:id="rId21"/>
    <p:sldId id="392" r:id="rId22"/>
    <p:sldId id="405" r:id="rId23"/>
    <p:sldId id="400" r:id="rId24"/>
    <p:sldId id="401" r:id="rId25"/>
    <p:sldId id="406" r:id="rId26"/>
    <p:sldId id="407" r:id="rId27"/>
    <p:sldId id="402" r:id="rId28"/>
    <p:sldId id="393" r:id="rId29"/>
    <p:sldId id="394" r:id="rId30"/>
    <p:sldId id="395" r:id="rId31"/>
    <p:sldId id="396" r:id="rId3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89" autoAdjust="0"/>
    <p:restoredTop sz="80255" autoAdjust="0"/>
  </p:normalViewPr>
  <p:slideViewPr>
    <p:cSldViewPr snapToGrid="0">
      <p:cViewPr varScale="1">
        <p:scale>
          <a:sx n="98" d="100"/>
          <a:sy n="98" d="100"/>
        </p:scale>
        <p:origin x="1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03-09-17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18</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207067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aseline="0" dirty="0" smtClean="0"/>
              <a:t> die </a:t>
            </a:r>
            <a:r>
              <a:rPr lang="en-US" baseline="0" dirty="0" err="1" smtClean="0"/>
              <a:t>langsamerhand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gedraagt</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r>
              <a:rPr lang="en-US" baseline="0" dirty="0" smtClean="0"/>
              <a:t>(), </a:t>
            </a:r>
            <a:r>
              <a:rPr lang="en-US" baseline="0" dirty="0" err="1" smtClean="0"/>
              <a:t>flatmap</a:t>
            </a:r>
            <a:r>
              <a:rPr lang="en-US" baseline="0" dirty="0" smtClean="0"/>
              <a:t>, </a:t>
            </a:r>
            <a:r>
              <a:rPr lang="en-US" baseline="0" dirty="0" err="1" smtClean="0"/>
              <a:t>switchmap</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23</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31</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03-09-17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03-09-17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03-09-17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03-09-17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03-09-17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03-09-17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03-09-17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03-09-17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03-09-17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03-09-17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03-09-17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03-09-17</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solidFill>
                  <a:srgbClr val="FFC000"/>
                </a:solidFill>
              </a:rPr>
              <a:t>Asynchrone</a:t>
            </a:r>
            <a:r>
              <a:rPr lang="en-US" b="1" dirty="0" smtClean="0">
                <a:solidFill>
                  <a:srgbClr val="FFC000"/>
                </a:solidFill>
              </a:rPr>
              <a:t> services</a:t>
            </a:r>
            <a:endParaRPr lang="ru-RU" b="1" dirty="0">
              <a:solidFill>
                <a:srgbClr val="FFC000"/>
              </a:solidFill>
            </a:endParaRPr>
          </a:p>
        </p:txBody>
      </p:sp>
      <p:sp>
        <p:nvSpPr>
          <p:cNvPr id="6" name="Прямоугольник 2"/>
          <p:cNvSpPr/>
          <p:nvPr/>
        </p:nvSpPr>
        <p:spPr>
          <a:xfrm>
            <a:off x="1831012" y="2086104"/>
            <a:ext cx="8529975" cy="4385816"/>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http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pPr algn="ctr"/>
            <a:r>
              <a:rPr lang="nl-NL" sz="2400" dirty="0" smtClean="0"/>
              <a:t>In </a:t>
            </a:r>
            <a:r>
              <a:rPr lang="nl-NL" sz="2400" dirty="0" smtClean="0"/>
              <a:t>@</a:t>
            </a:r>
            <a:r>
              <a:rPr lang="nl-NL" sz="2400" dirty="0" err="1" smtClean="0"/>
              <a:t>NgModele</a:t>
            </a:r>
            <a:r>
              <a:rPr lang="nl-NL" sz="2400" dirty="0" smtClean="0"/>
              <a:t> </a:t>
            </a:r>
            <a:r>
              <a:rPr lang="nl-NL" sz="2400" dirty="0" smtClean="0">
                <a:sym typeface="Wingdings"/>
              </a:rPr>
              <a:t> </a:t>
            </a:r>
            <a:r>
              <a:rPr lang="nl-NL" sz="2400" b="1" dirty="0" smtClean="0">
                <a:solidFill>
                  <a:srgbClr val="C00000"/>
                </a:solidFill>
              </a:rPr>
              <a:t>import </a:t>
            </a:r>
            <a:r>
              <a:rPr lang="nl-NL" sz="2400" b="1" dirty="0">
                <a:solidFill>
                  <a:srgbClr val="C00000"/>
                </a:solidFill>
              </a:rPr>
              <a:t>{</a:t>
            </a:r>
            <a:r>
              <a:rPr lang="nl-NL" sz="2400" b="1" dirty="0" err="1">
                <a:solidFill>
                  <a:srgbClr val="C00000"/>
                </a:solidFill>
              </a:rPr>
              <a:t>HttpModule</a:t>
            </a:r>
            <a:r>
              <a:rPr lang="nl-NL" sz="2400" b="1" dirty="0">
                <a:solidFill>
                  <a:srgbClr val="C00000"/>
                </a:solidFill>
              </a:rPr>
              <a:t>} </a:t>
            </a:r>
            <a:r>
              <a:rPr lang="nl-NL" sz="2400" b="1" dirty="0" err="1">
                <a:solidFill>
                  <a:srgbClr val="C00000"/>
                </a:solidFill>
              </a:rPr>
              <a:t>from</a:t>
            </a:r>
            <a:r>
              <a:rPr lang="nl-NL" sz="2400" b="1" dirty="0">
                <a:solidFill>
                  <a:srgbClr val="C00000"/>
                </a:solidFill>
              </a:rPr>
              <a:t> "@</a:t>
            </a:r>
            <a:r>
              <a:rPr lang="nl-NL" sz="2400" b="1" dirty="0" err="1">
                <a:solidFill>
                  <a:srgbClr val="C00000"/>
                </a:solidFill>
              </a:rPr>
              <a:t>angular</a:t>
            </a:r>
            <a:r>
              <a:rPr lang="nl-NL" sz="2400" b="1" dirty="0">
                <a:solidFill>
                  <a:srgbClr val="C00000"/>
                </a:solidFill>
              </a:rPr>
              <a:t>/http</a:t>
            </a:r>
            <a:r>
              <a:rPr lang="nl-NL" sz="2400" b="1" dirty="0" smtClean="0">
                <a:solidFill>
                  <a:srgbClr val="C00000"/>
                </a:solidFill>
              </a:rPr>
              <a:t>";</a:t>
            </a:r>
          </a:p>
          <a:p>
            <a:pPr algn="ctr"/>
            <a:endParaRPr lang="nl-NL" sz="2400" b="1" dirty="0" smtClean="0">
              <a:solidFill>
                <a:srgbClr val="C00000"/>
              </a:solidFill>
            </a:endParaRPr>
          </a:p>
          <a:p>
            <a:pPr algn="ctr"/>
            <a:endParaRPr lang="nl-NL" sz="2400" dirty="0">
              <a:solidFill>
                <a:srgbClr val="C00000"/>
              </a:solidFill>
            </a:endParaRPr>
          </a:p>
          <a:p>
            <a:pPr algn="ctr"/>
            <a:r>
              <a:rPr lang="nl-NL" sz="2400" b="1" dirty="0" err="1" smtClean="0">
                <a:solidFill>
                  <a:srgbClr val="FF0000"/>
                </a:solidFill>
              </a:rPr>
              <a:t>Promises</a:t>
            </a:r>
            <a:r>
              <a:rPr lang="nl-NL" sz="2400" b="1" dirty="0" smtClean="0">
                <a:solidFill>
                  <a:srgbClr val="FF0000"/>
                </a:solidFill>
              </a:rPr>
              <a:t> </a:t>
            </a:r>
            <a:r>
              <a:rPr lang="nl-NL" sz="2400" b="1" dirty="0" smtClean="0">
                <a:solidFill>
                  <a:schemeClr val="accent6">
                    <a:lumMod val="50000"/>
                  </a:schemeClr>
                </a:solidFill>
              </a:rPr>
              <a:t>versus</a:t>
            </a:r>
            <a:r>
              <a:rPr lang="nl-NL" sz="2400" b="1" dirty="0" smtClean="0">
                <a:solidFill>
                  <a:srgbClr val="FF0000"/>
                </a:solidFill>
              </a:rPr>
              <a:t> </a:t>
            </a:r>
            <a:r>
              <a:rPr lang="nl-NL" sz="2400" b="1" dirty="0" err="1" smtClean="0">
                <a:solidFill>
                  <a:srgbClr val="FF0000"/>
                </a:solidFill>
              </a:rPr>
              <a:t>Observable</a:t>
            </a:r>
            <a:endParaRPr lang="nl-NL" sz="24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a:t>
            </a:r>
            <a:endParaRPr lang="en-US" b="1" dirty="0">
              <a:solidFill>
                <a:srgbClr val="FFC000"/>
              </a:solidFill>
            </a:endParaRPr>
          </a:p>
        </p:txBody>
      </p:sp>
      <p:sp>
        <p:nvSpPr>
          <p:cNvPr id="3" name="Прямоугольник 2"/>
          <p:cNvSpPr/>
          <p:nvPr/>
        </p:nvSpPr>
        <p:spPr>
          <a:xfrm>
            <a:off x="1831012" y="2086104"/>
            <a:ext cx="8529975" cy="4570482"/>
          </a:xfrm>
          <a:prstGeom prst="rect">
            <a:avLst/>
          </a:prstGeom>
        </p:spPr>
        <p:txBody>
          <a:bodyPr wrap="square">
            <a:spAutoFit/>
          </a:bodyPr>
          <a:lstStyle/>
          <a:p>
            <a:pPr algn="ctr"/>
            <a:endParaRPr lang="nl-NL" sz="2400" dirty="0" smtClean="0"/>
          </a:p>
          <a:p>
            <a:pPr algn="ctr"/>
            <a:r>
              <a:rPr lang="nl-NL" sz="2400" b="1" dirty="0" err="1">
                <a:solidFill>
                  <a:schemeClr val="accent2"/>
                </a:solidFill>
              </a:rPr>
              <a:t>Not</a:t>
            </a:r>
            <a:r>
              <a:rPr lang="nl-NL" sz="2400" b="1" dirty="0">
                <a:solidFill>
                  <a:schemeClr val="accent2"/>
                </a:solidFill>
              </a:rPr>
              <a:t> </a:t>
            </a:r>
            <a:r>
              <a:rPr lang="nl-NL" sz="2400" b="1" dirty="0" err="1">
                <a:solidFill>
                  <a:schemeClr val="accent2"/>
                </a:solidFill>
              </a:rPr>
              <a:t>cancelable</a:t>
            </a:r>
            <a:endParaRPr lang="nl-NL" sz="2400" b="1" dirty="0">
              <a:solidFill>
                <a:schemeClr val="accent2"/>
              </a:solidFill>
            </a:endParaRPr>
          </a:p>
          <a:p>
            <a:pPr algn="ctr"/>
            <a:endParaRPr lang="nl-NL" sz="2400" dirty="0" smtClean="0"/>
          </a:p>
          <a:p>
            <a:pPr algn="ctr"/>
            <a:r>
              <a:rPr lang="nl-NL" sz="2400" b="1" dirty="0" smtClean="0">
                <a:solidFill>
                  <a:srgbClr val="FF0000"/>
                </a:solidFill>
              </a:rPr>
              <a:t>Returns 1 Value :  </a:t>
            </a:r>
            <a:r>
              <a:rPr lang="nl-NL" sz="2400" b="1" dirty="0" err="1" smtClean="0">
                <a:solidFill>
                  <a:srgbClr val="FF0000"/>
                </a:solidFill>
              </a:rPr>
              <a:t>success</a:t>
            </a:r>
            <a:r>
              <a:rPr lang="nl-NL" sz="2400" b="1" dirty="0" smtClean="0">
                <a:solidFill>
                  <a:srgbClr val="FF0000"/>
                </a:solidFill>
              </a:rPr>
              <a:t> or error</a:t>
            </a:r>
          </a:p>
          <a:p>
            <a:pPr algn="ctr"/>
            <a:endParaRPr lang="nl-NL" sz="2400" b="1" dirty="0"/>
          </a:p>
          <a:p>
            <a:pPr algn="ctr"/>
            <a:r>
              <a:rPr lang="nl-NL" sz="2400" b="1" dirty="0" smtClean="0">
                <a:solidFill>
                  <a:srgbClr val="FFC000"/>
                </a:solidFill>
              </a:rPr>
              <a:t>Pull mechanisme</a:t>
            </a:r>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58214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syntax</a:t>
            </a:r>
            <a:endParaRPr lang="en-US" b="1" dirty="0">
              <a:solidFill>
                <a:srgbClr val="FFC000"/>
              </a:solidFill>
            </a:endParaRPr>
          </a:p>
        </p:txBody>
      </p:sp>
      <p:sp>
        <p:nvSpPr>
          <p:cNvPr id="3" name="Прямоугольник 2"/>
          <p:cNvSpPr/>
          <p:nvPr/>
        </p:nvSpPr>
        <p:spPr>
          <a:xfrm>
            <a:off x="1831012" y="2086104"/>
            <a:ext cx="8529975" cy="4201150"/>
          </a:xfrm>
          <a:prstGeom prst="rect">
            <a:avLst/>
          </a:prstGeom>
        </p:spPr>
        <p:txBody>
          <a:bodyPr wrap="square">
            <a:spAutoFit/>
          </a:bodyPr>
          <a:lstStyle/>
          <a:p>
            <a:pPr algn="ctr"/>
            <a:endParaRPr lang="nl-NL" sz="2400" dirty="0" smtClean="0"/>
          </a:p>
          <a:p>
            <a:pPr algn="ctr"/>
            <a:r>
              <a:rPr lang="nl-NL" sz="2400" dirty="0" err="1" smtClean="0"/>
              <a:t>Service</a:t>
            </a:r>
            <a:r>
              <a:rPr lang="nl-NL" sz="2400" b="1" dirty="0" err="1" smtClean="0"/>
              <a:t>.get</a:t>
            </a:r>
            <a:r>
              <a:rPr lang="nl-NL" sz="2400" b="1" dirty="0" smtClean="0"/>
              <a:t>()</a:t>
            </a:r>
          </a:p>
          <a:p>
            <a:pPr algn="ctr"/>
            <a:endParaRPr lang="nl-NL" sz="2400" b="1" dirty="0" smtClean="0"/>
          </a:p>
          <a:p>
            <a:pPr algn="ctr"/>
            <a:r>
              <a:rPr lang="nl-NL" sz="2400" b="1" dirty="0" smtClean="0"/>
              <a:t>.</a:t>
            </a:r>
            <a:r>
              <a:rPr lang="nl-NL" sz="2400" b="1" dirty="0" err="1" smtClean="0"/>
              <a:t>then</a:t>
            </a:r>
            <a:r>
              <a:rPr lang="nl-NL" sz="2400" dirty="0" smtClean="0"/>
              <a:t>(x </a:t>
            </a:r>
            <a:r>
              <a:rPr lang="nl-NL" sz="2400" dirty="0" smtClean="0">
                <a:sym typeface="Wingdings"/>
              </a:rPr>
              <a:t>=&gt; </a:t>
            </a:r>
            <a:r>
              <a:rPr lang="nl-NL" sz="2400" dirty="0" err="1" smtClean="0">
                <a:sym typeface="Wingdings"/>
              </a:rPr>
              <a:t>console.log</a:t>
            </a:r>
            <a:r>
              <a:rPr lang="nl-NL" sz="2400" dirty="0" smtClean="0">
                <a:sym typeface="Wingdings"/>
              </a:rPr>
              <a:t>(x</a:t>
            </a:r>
            <a:r>
              <a:rPr lang="nl-NL" sz="2400" dirty="0" smtClean="0">
                <a:sym typeface="Wingdings"/>
              </a:rPr>
              <a:t>)</a:t>
            </a:r>
            <a:r>
              <a:rPr lang="nl-NL" sz="2400" dirty="0" smtClean="0"/>
              <a:t>) </a:t>
            </a:r>
            <a:r>
              <a:rPr lang="nl-NL" sz="2400" i="1" dirty="0" smtClean="0">
                <a:solidFill>
                  <a:srgbClr val="C00000"/>
                </a:solidFill>
                <a:sym typeface="Wingdings"/>
              </a:rPr>
              <a:t> </a:t>
            </a:r>
            <a:r>
              <a:rPr lang="nl-NL" sz="2400" i="1" dirty="0" err="1" smtClean="0">
                <a:solidFill>
                  <a:srgbClr val="C00000"/>
                </a:solidFill>
                <a:sym typeface="Wingdings"/>
              </a:rPr>
              <a:t>onsucces</a:t>
            </a:r>
            <a:endParaRPr lang="nl-NL" sz="2400" i="1" dirty="0" smtClean="0">
              <a:solidFill>
                <a:srgbClr val="C00000"/>
              </a:solidFill>
            </a:endParaRPr>
          </a:p>
          <a:p>
            <a:pPr algn="ctr"/>
            <a:endParaRPr lang="nl-NL" sz="2400" dirty="0" smtClean="0"/>
          </a:p>
          <a:p>
            <a:pPr algn="ctr"/>
            <a:r>
              <a:rPr lang="nl-NL" sz="2400" b="1" dirty="0" smtClean="0"/>
              <a:t>.catch</a:t>
            </a:r>
            <a:r>
              <a:rPr lang="nl-NL" sz="2400" dirty="0" smtClean="0"/>
              <a:t>(error =&gt; </a:t>
            </a:r>
            <a:r>
              <a:rPr lang="nl-NL" sz="2400" dirty="0" err="1" smtClean="0"/>
              <a:t>console.log</a:t>
            </a:r>
            <a:r>
              <a:rPr lang="nl-NL" sz="2400" dirty="0" smtClean="0"/>
              <a:t>(error</a:t>
            </a:r>
            <a:r>
              <a:rPr lang="nl-NL" sz="2400" dirty="0" smtClean="0"/>
              <a:t>)) </a:t>
            </a:r>
            <a:r>
              <a:rPr lang="nl-NL" sz="2400" i="1" dirty="0" smtClean="0">
                <a:solidFill>
                  <a:srgbClr val="C00000"/>
                </a:solidFill>
                <a:sym typeface="Wingdings"/>
              </a:rPr>
              <a:t> </a:t>
            </a:r>
            <a:r>
              <a:rPr lang="nl-NL" sz="2400" i="1" dirty="0" err="1" smtClean="0">
                <a:solidFill>
                  <a:srgbClr val="C00000"/>
                </a:solidFill>
                <a:sym typeface="Wingdings"/>
              </a:rPr>
              <a:t>onerror</a:t>
            </a:r>
            <a:endParaRPr lang="nl-NL" sz="2400" i="1" dirty="0">
              <a:solidFill>
                <a:srgbClr val="C0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376124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Promise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a:t>
            </a:r>
            <a:r>
              <a:rPr lang="nl-NL" sz="1600" b="1" dirty="0" smtClean="0"/>
              <a:t>{Http, Headers, Response}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endParaRPr lang="nl-NL" sz="1600" b="1" dirty="0"/>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r>
              <a:rPr lang="nl-NL" sz="1600" b="1" i="1" dirty="0" smtClean="0">
                <a:solidFill>
                  <a:srgbClr val="FFC000"/>
                </a:solidFill>
                <a:sym typeface="Wingdings"/>
              </a:rPr>
              <a:t> </a:t>
            </a:r>
            <a:r>
              <a:rPr lang="nl-NL" sz="1600" b="1" i="1" dirty="0">
                <a:solidFill>
                  <a:srgbClr val="FFC000"/>
                </a:solidFill>
              </a:rPr>
              <a:t>URL </a:t>
            </a:r>
            <a:r>
              <a:rPr lang="nl-NL" sz="1600" b="1" i="1" dirty="0" err="1">
                <a:solidFill>
                  <a:srgbClr val="FFC000"/>
                </a:solidFill>
              </a:rPr>
              <a:t>to</a:t>
            </a:r>
            <a:r>
              <a:rPr lang="nl-NL" sz="1600" b="1" i="1" dirty="0">
                <a:solidFill>
                  <a:srgbClr val="FFC000"/>
                </a:solidFill>
              </a:rPr>
              <a:t> </a:t>
            </a:r>
            <a:r>
              <a:rPr lang="nl-NL" sz="1600" b="1" i="1" dirty="0" err="1">
                <a:solidFill>
                  <a:srgbClr val="FFC000"/>
                </a:solidFill>
              </a:rPr>
              <a:t>InMemoryDataService</a:t>
            </a:r>
            <a:r>
              <a:rPr lang="nl-NL" sz="1600" b="1" i="1" dirty="0" smtClean="0">
                <a:solidFill>
                  <a:srgbClr val="FFC000"/>
                </a:solidFill>
                <a:sym typeface="Wingdings"/>
              </a:rPr>
              <a:t>!!!</a:t>
            </a:r>
            <a:endParaRPr lang="nl-NL" sz="1600" b="1" dirty="0" smtClean="0"/>
          </a:p>
          <a:p>
            <a:pPr marL="0" indent="0">
              <a:buNone/>
            </a:pPr>
            <a:r>
              <a:rPr lang="nl-NL" sz="1600" b="1" dirty="0" smtClean="0"/>
              <a:t>      </a:t>
            </a:r>
          </a:p>
          <a:p>
            <a:pPr marL="0" indent="0">
              <a:buNone/>
            </a:pPr>
            <a:r>
              <a:rPr lang="nl-NL" sz="1600" b="1" dirty="0"/>
              <a:t> </a:t>
            </a: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p>
          <a:p>
            <a:pPr marL="0" indent="0">
              <a:buNone/>
            </a:pPr>
            <a:endParaRPr lang="nl-NL" sz="1600" b="1" dirty="0" smtClean="0"/>
          </a:p>
          <a:p>
            <a:pPr marL="457200" lvl="1" indent="0">
              <a:buNone/>
            </a:pPr>
            <a:r>
              <a:rPr lang="nl-NL" sz="1200" b="1" dirty="0" err="1" smtClean="0"/>
              <a:t>getBooks</a:t>
            </a:r>
            <a:r>
              <a:rPr lang="nl-NL" sz="1200" b="1" dirty="0" smtClean="0"/>
              <a:t>()</a:t>
            </a:r>
            <a:r>
              <a:rPr lang="nl-NL" sz="1200" dirty="0" smtClean="0"/>
              <a:t>: </a:t>
            </a:r>
            <a:r>
              <a:rPr lang="nl-NL" sz="1200" b="1" dirty="0" err="1" smtClean="0">
                <a:solidFill>
                  <a:srgbClr val="FFC000"/>
                </a:solidFill>
              </a:rPr>
              <a:t>Promise</a:t>
            </a:r>
            <a:r>
              <a:rPr lang="nl-NL" sz="1200" dirty="0" smtClean="0"/>
              <a:t>&lt;Array&lt;Books&gt;&gt; </a:t>
            </a:r>
            <a:r>
              <a:rPr lang="nl-NL" sz="1200" dirty="0"/>
              <a:t>{</a:t>
            </a:r>
          </a:p>
          <a:p>
            <a:pPr marL="457200" lvl="1" indent="0">
              <a:buNone/>
            </a:pPr>
            <a:r>
              <a:rPr lang="nl-NL" sz="1200" dirty="0"/>
              <a:t>    </a:t>
            </a:r>
            <a:r>
              <a:rPr lang="nl-NL" sz="1200" dirty="0" smtClean="0"/>
              <a:t>       return </a:t>
            </a:r>
            <a:r>
              <a:rPr lang="nl-NL" sz="1200" dirty="0" err="1" smtClean="0"/>
              <a:t>this.http.get</a:t>
            </a:r>
            <a:r>
              <a:rPr lang="nl-NL" sz="1200" dirty="0" smtClean="0"/>
              <a:t>(</a:t>
            </a:r>
            <a:r>
              <a:rPr lang="nl-NL" sz="1200" dirty="0" err="1" smtClean="0"/>
              <a:t>this</a:t>
            </a:r>
            <a:r>
              <a:rPr lang="nl-NL" sz="1200" dirty="0" smtClean="0"/>
              <a:t>.</a:t>
            </a:r>
            <a:r>
              <a:rPr lang="nl-NL" sz="1200" b="1" dirty="0"/>
              <a:t> </a:t>
            </a:r>
            <a:r>
              <a:rPr lang="nl-NL" sz="1200" b="1" dirty="0" err="1"/>
              <a:t>bookApiUrl</a:t>
            </a:r>
            <a:r>
              <a:rPr lang="nl-NL" sz="1200" dirty="0" smtClean="0"/>
              <a:t>).</a:t>
            </a:r>
            <a:r>
              <a:rPr lang="nl-NL" sz="1200" b="1" dirty="0" err="1">
                <a:solidFill>
                  <a:srgbClr val="C00000"/>
                </a:solidFill>
              </a:rPr>
              <a:t>toPromise</a:t>
            </a:r>
            <a:r>
              <a:rPr lang="nl-NL" sz="1200" b="1" dirty="0" smtClean="0">
                <a:solidFill>
                  <a:srgbClr val="C00000"/>
                </a:solidFill>
              </a:rPr>
              <a:t>()</a:t>
            </a:r>
          </a:p>
          <a:p>
            <a:pPr marL="457200" lvl="1" indent="0">
              <a:buNone/>
            </a:pPr>
            <a:r>
              <a:rPr lang="nl-NL" sz="1200" dirty="0"/>
              <a:t> </a:t>
            </a:r>
            <a:r>
              <a:rPr lang="nl-NL" sz="1200" dirty="0" smtClean="0"/>
              <a:t>          .</a:t>
            </a:r>
            <a:r>
              <a:rPr lang="nl-NL" sz="1200" b="1" dirty="0" err="1">
                <a:solidFill>
                  <a:srgbClr val="C00000"/>
                </a:solidFill>
              </a:rPr>
              <a:t>then</a:t>
            </a:r>
            <a:r>
              <a:rPr lang="nl-NL" sz="1200" b="1" dirty="0">
                <a:solidFill>
                  <a:srgbClr val="C00000"/>
                </a:solidFill>
              </a:rPr>
              <a:t>(</a:t>
            </a:r>
            <a:r>
              <a:rPr lang="nl-NL" sz="1200" dirty="0"/>
              <a:t>(response) =&gt; {</a:t>
            </a:r>
          </a:p>
          <a:p>
            <a:pPr marL="457200" lvl="1" indent="0">
              <a:buNone/>
            </a:pPr>
            <a:r>
              <a:rPr lang="nl-NL" sz="1200" dirty="0"/>
              <a:t>        </a:t>
            </a:r>
            <a:r>
              <a:rPr lang="nl-NL" sz="1200" dirty="0" smtClean="0"/>
              <a:t>    	return </a:t>
            </a:r>
            <a:r>
              <a:rPr lang="nl-NL" sz="1200" dirty="0" err="1"/>
              <a:t>response.json</a:t>
            </a:r>
            <a:r>
              <a:rPr lang="nl-NL" sz="1200" dirty="0"/>
              <a:t>().data as </a:t>
            </a:r>
            <a:r>
              <a:rPr lang="nl-NL" sz="1200" dirty="0" err="1" smtClean="0"/>
              <a:t>Book</a:t>
            </a:r>
            <a:r>
              <a:rPr lang="nl-NL" sz="1200" dirty="0" smtClean="0"/>
              <a:t>[];</a:t>
            </a:r>
            <a:endParaRPr lang="nl-NL" sz="1200" dirty="0"/>
          </a:p>
          <a:p>
            <a:pPr marL="457200" lvl="1" indent="0">
              <a:buNone/>
            </a:pPr>
            <a:r>
              <a:rPr lang="nl-NL" sz="1200" dirty="0"/>
              <a:t>      </a:t>
            </a:r>
            <a:r>
              <a:rPr lang="nl-NL" sz="1200" dirty="0" smtClean="0"/>
              <a:t>     })</a:t>
            </a:r>
            <a:endParaRPr lang="nl-NL" sz="1200" dirty="0"/>
          </a:p>
          <a:p>
            <a:pPr marL="457200" lvl="1" indent="0">
              <a:buNone/>
            </a:pPr>
            <a:r>
              <a:rPr lang="nl-NL" sz="1200" dirty="0"/>
              <a:t>      </a:t>
            </a:r>
            <a:r>
              <a:rPr lang="nl-NL" sz="1200" dirty="0" smtClean="0"/>
              <a:t>     </a:t>
            </a:r>
            <a:r>
              <a:rPr lang="nl-NL" sz="1200" b="1" dirty="0" smtClean="0">
                <a:solidFill>
                  <a:srgbClr val="C00000"/>
                </a:solidFill>
              </a:rPr>
              <a:t>.</a:t>
            </a:r>
            <a:r>
              <a:rPr lang="nl-NL" sz="1200" b="1" dirty="0">
                <a:solidFill>
                  <a:srgbClr val="C00000"/>
                </a:solidFill>
              </a:rPr>
              <a:t>catch</a:t>
            </a:r>
            <a:r>
              <a:rPr lang="nl-NL" sz="1200" dirty="0"/>
              <a:t>(</a:t>
            </a:r>
            <a:r>
              <a:rPr lang="nl-NL" sz="1200" dirty="0" err="1"/>
              <a:t>this.handleError</a:t>
            </a:r>
            <a:r>
              <a:rPr lang="nl-NL" sz="1200" dirty="0"/>
              <a:t>);</a:t>
            </a:r>
          </a:p>
          <a:p>
            <a:pPr marL="457200" lvl="1" indent="0">
              <a:buNone/>
            </a:pPr>
            <a:r>
              <a:rPr lang="nl-NL" sz="1200" dirty="0"/>
              <a:t> </a:t>
            </a:r>
            <a:r>
              <a:rPr lang="nl-NL" sz="1200" dirty="0" smtClean="0"/>
              <a:t>       </a:t>
            </a:r>
            <a:r>
              <a:rPr lang="nl-NL" sz="1200" dirty="0"/>
              <a:t>}</a:t>
            </a:r>
          </a:p>
          <a:p>
            <a:pPr marL="457200" lvl="1" indent="0">
              <a:buNone/>
            </a:pPr>
            <a:r>
              <a:rPr lang="nl-NL" sz="1200" b="1" dirty="0" smtClean="0"/>
              <a:t>}</a:t>
            </a:r>
            <a:endParaRPr lang="nl-NL" sz="1200" b="1" dirty="0"/>
          </a:p>
          <a:p>
            <a:endParaRPr lang="nl-NL" sz="2000" dirty="0"/>
          </a:p>
        </p:txBody>
      </p:sp>
    </p:spTree>
    <p:extLst>
      <p:ext uri="{BB962C8B-B14F-4D97-AF65-F5344CB8AC3E}">
        <p14:creationId xmlns:p14="http://schemas.microsoft.com/office/powerpoint/2010/main" val="565136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525137"/>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a:t>
            </a:r>
            <a:r>
              <a:rPr lang="nl-NL" sz="2400" b="1" dirty="0" err="1" smtClean="0">
                <a:solidFill>
                  <a:srgbClr val="FFC000"/>
                </a:solidFill>
              </a:rPr>
              <a:t>mechanism</a:t>
            </a:r>
            <a:r>
              <a:rPr lang="nl-NL" sz="2400" b="1" dirty="0" smtClean="0">
                <a:solidFill>
                  <a:srgbClr val="FFC000"/>
                </a:solidFill>
              </a:rPr>
              <a:t>)</a:t>
            </a:r>
          </a:p>
          <a:p>
            <a:pPr algn="ctr"/>
            <a:endParaRPr lang="nl-NL" sz="2400" b="1" dirty="0"/>
          </a:p>
          <a:p>
            <a:pPr algn="ctr"/>
            <a:r>
              <a:rPr lang="nl-NL" sz="2400" b="1" dirty="0" err="1" smtClean="0">
                <a:solidFill>
                  <a:schemeClr val="accent2"/>
                </a:solidFill>
              </a:rPr>
              <a:t>Utility</a:t>
            </a:r>
            <a:r>
              <a:rPr lang="nl-NL" sz="2400" b="1" dirty="0" smtClean="0">
                <a:solidFill>
                  <a:schemeClr val="accent2"/>
                </a:solidFill>
              </a:rPr>
              <a:t> </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a:t>
            </a:r>
            <a:r>
              <a:rPr lang="nl-NL" sz="2400" b="1" dirty="0" smtClean="0">
                <a:sym typeface="Wingdings"/>
              </a:rPr>
              <a:t>(), </a:t>
            </a:r>
            <a:r>
              <a:rPr lang="nl-NL" sz="2400" b="1" dirty="0" err="1" smtClean="0">
                <a:sym typeface="Wingdings"/>
              </a:rPr>
              <a:t>flatmap</a:t>
            </a:r>
            <a:r>
              <a:rPr lang="nl-NL" sz="2400" b="1" dirty="0" smtClean="0">
                <a:sym typeface="Wingdings"/>
              </a:rPr>
              <a:t>()</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a:t>
            </a:r>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 </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 </a:t>
            </a:r>
            <a:r>
              <a:rPr lang="nl-NL" sz="1600" b="1" dirty="0" smtClean="0"/>
              <a:t>{Http, Headers}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p>
          <a:p>
            <a:pPr marL="0" indent="0">
              <a:buNone/>
            </a:pPr>
            <a:r>
              <a:rPr lang="nl-NL" sz="1600" b="1" dirty="0" smtClean="0">
                <a:solidFill>
                  <a:srgbClr val="C00000"/>
                </a:solidFill>
              </a:rPr>
              <a:t>Import </a:t>
            </a:r>
            <a:r>
              <a:rPr lang="nl-NL" sz="1600" b="1" dirty="0" smtClean="0"/>
              <a:t>{</a:t>
            </a:r>
            <a:r>
              <a:rPr lang="nl-NL" sz="1600" b="1" dirty="0" err="1" smtClean="0"/>
              <a:t>Observable</a:t>
            </a:r>
            <a:r>
              <a:rPr lang="nl-NL" sz="1600" b="1" dirty="0"/>
              <a:t>} </a:t>
            </a:r>
            <a:r>
              <a:rPr lang="nl-NL" sz="1600" dirty="0" err="1"/>
              <a:t>from</a:t>
            </a:r>
            <a:r>
              <a:rPr lang="nl-NL" sz="1600" dirty="0"/>
              <a:t> "</a:t>
            </a:r>
            <a:r>
              <a:rPr lang="nl-NL" sz="1600" dirty="0" err="1"/>
              <a:t>rxjs</a:t>
            </a:r>
            <a:r>
              <a:rPr lang="nl-NL" sz="1600" dirty="0" smtClean="0"/>
              <a:t>";</a:t>
            </a:r>
          </a:p>
          <a:p>
            <a:pPr marL="0" indent="0">
              <a:buNone/>
            </a:pPr>
            <a:r>
              <a:rPr lang="nl-NL" sz="1600" b="1" dirty="0">
                <a:solidFill>
                  <a:srgbClr val="C00000"/>
                </a:solidFill>
              </a:rPr>
              <a:t>Import</a:t>
            </a:r>
            <a:r>
              <a:rPr lang="nl-NL" sz="1600" b="1" dirty="0"/>
              <a:t> </a:t>
            </a:r>
            <a:r>
              <a:rPr lang="nl-NL" sz="1600" dirty="0" smtClean="0"/>
              <a:t>'</a:t>
            </a:r>
            <a:r>
              <a:rPr lang="nl-NL" sz="1600" dirty="0" err="1" smtClean="0"/>
              <a:t>rxjs</a:t>
            </a:r>
            <a:r>
              <a:rPr lang="nl-NL" sz="1600" dirty="0" smtClean="0"/>
              <a:t>/</a:t>
            </a:r>
            <a:r>
              <a:rPr lang="nl-NL" sz="1600" dirty="0" err="1" smtClean="0"/>
              <a:t>add</a:t>
            </a:r>
            <a:r>
              <a:rPr lang="nl-NL" sz="1600" dirty="0" smtClean="0"/>
              <a:t>/operator/map</a:t>
            </a:r>
            <a:r>
              <a:rPr lang="nl-NL" sz="1600" dirty="0" smtClean="0"/>
              <a:t>';</a:t>
            </a: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p>
          <a:p>
            <a:pPr marL="0" indent="0">
              <a:buNone/>
            </a:pPr>
            <a:endParaRPr lang="nl-NL" sz="1600" b="1" dirty="0"/>
          </a:p>
          <a:p>
            <a:pPr marL="0" indent="0">
              <a:buNone/>
            </a:pP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r>
              <a:rPr lang="nl-NL" sz="1600" b="1" dirty="0" smtClean="0"/>
              <a:t>{}</a:t>
            </a:r>
          </a:p>
          <a:p>
            <a:pPr marL="0" indent="0">
              <a:buNone/>
            </a:pPr>
            <a:endParaRPr lang="nl-NL" sz="1600" b="1" dirty="0" smtClean="0"/>
          </a:p>
          <a:p>
            <a:pPr marL="0" indent="0">
              <a:buNone/>
            </a:pPr>
            <a:r>
              <a:rPr lang="nl-NL" sz="1600" dirty="0" smtClean="0"/>
              <a:t>       </a:t>
            </a:r>
            <a:r>
              <a:rPr lang="nl-NL" sz="1600" dirty="0" err="1" smtClean="0"/>
              <a:t>getBooks</a:t>
            </a:r>
            <a:r>
              <a:rPr lang="nl-NL" sz="1600" dirty="0"/>
              <a:t>(): </a:t>
            </a:r>
            <a:r>
              <a:rPr lang="nl-NL" sz="1600" b="1" dirty="0" err="1" smtClean="0">
                <a:solidFill>
                  <a:srgbClr val="C00000"/>
                </a:solidFill>
              </a:rPr>
              <a:t>Observable</a:t>
            </a:r>
            <a:r>
              <a:rPr lang="nl-NL" sz="1600" b="1" dirty="0" smtClean="0">
                <a:solidFill>
                  <a:srgbClr val="C00000"/>
                </a:solidFill>
              </a:rPr>
              <a:t>&lt;</a:t>
            </a:r>
            <a:r>
              <a:rPr lang="nl-NL" sz="1600" b="1" dirty="0" err="1" smtClean="0">
                <a:solidFill>
                  <a:srgbClr val="C00000"/>
                </a:solidFill>
              </a:rPr>
              <a:t>Book</a:t>
            </a:r>
            <a:r>
              <a:rPr lang="nl-NL" sz="1600" b="1" dirty="0" smtClean="0">
                <a:solidFill>
                  <a:srgbClr val="C00000"/>
                </a:solidFill>
              </a:rPr>
              <a:t>[]&gt;</a:t>
            </a:r>
            <a:r>
              <a:rPr lang="nl-NL" sz="1600" dirty="0" smtClean="0"/>
              <a:t> </a:t>
            </a:r>
            <a:r>
              <a:rPr lang="nl-NL" sz="1600" dirty="0"/>
              <a:t>{</a:t>
            </a:r>
          </a:p>
          <a:p>
            <a:pPr marL="0" indent="0">
              <a:buNone/>
            </a:pPr>
            <a:r>
              <a:rPr lang="nl-NL" sz="1600" dirty="0" smtClean="0"/>
              <a:t>	return </a:t>
            </a:r>
            <a:r>
              <a:rPr lang="nl-NL" sz="1600" b="1" dirty="0" err="1">
                <a:solidFill>
                  <a:srgbClr val="FF0000"/>
                </a:solidFill>
              </a:rPr>
              <a:t>this.http.get</a:t>
            </a:r>
            <a:r>
              <a:rPr lang="nl-NL" sz="1600" dirty="0"/>
              <a:t>(</a:t>
            </a:r>
            <a:r>
              <a:rPr lang="nl-NL" sz="1600" dirty="0" err="1"/>
              <a:t>this.bookApiUrl</a:t>
            </a:r>
            <a:r>
              <a:rPr lang="nl-NL" sz="1600" dirty="0"/>
              <a:t>).</a:t>
            </a:r>
            <a:r>
              <a:rPr lang="nl-NL" sz="1600" b="1" dirty="0">
                <a:solidFill>
                  <a:srgbClr val="C00000"/>
                </a:solidFill>
              </a:rPr>
              <a:t>map</a:t>
            </a:r>
            <a:r>
              <a:rPr lang="nl-NL" sz="1600" dirty="0"/>
              <a:t>(r =&gt; </a:t>
            </a:r>
            <a:r>
              <a:rPr lang="nl-NL" sz="1600" dirty="0" err="1"/>
              <a:t>r.json</a:t>
            </a:r>
            <a:r>
              <a:rPr lang="nl-NL" sz="1600" dirty="0"/>
              <a:t>().data as </a:t>
            </a:r>
            <a:r>
              <a:rPr lang="nl-NL" sz="1600" dirty="0" err="1"/>
              <a:t>Book</a:t>
            </a:r>
            <a:r>
              <a:rPr lang="nl-NL" sz="1600" dirty="0" smtClean="0"/>
              <a:t>[]);</a:t>
            </a:r>
          </a:p>
          <a:p>
            <a:pPr marL="0" indent="0">
              <a:buNone/>
            </a:pPr>
            <a:r>
              <a:rPr lang="nl-NL" sz="1600" dirty="0" smtClean="0"/>
              <a:t>        }   </a:t>
            </a:r>
          </a:p>
          <a:p>
            <a:pPr marL="0" indent="0">
              <a:buNone/>
            </a:pPr>
            <a:r>
              <a:rPr lang="nl-NL" sz="1600" dirty="0" smtClean="0"/>
              <a:t>  }</a:t>
            </a:r>
            <a:endParaRPr lang="nl-NL" sz="1600"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p:cTn id="1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dirty="0" smtClean="0">
                <a:solidFill>
                  <a:srgbClr val="FF0000"/>
                </a:solidFill>
              </a:rPr>
              <a:t>Import { </a:t>
            </a:r>
            <a:r>
              <a:rPr lang="nl-NL" dirty="0" err="1">
                <a:solidFill>
                  <a:srgbClr val="FF0000"/>
                </a:solidFill>
              </a:rPr>
              <a:t>AppService</a:t>
            </a:r>
            <a:r>
              <a:rPr lang="nl-NL" dirty="0">
                <a:solidFill>
                  <a:srgbClr val="FF0000"/>
                </a:solidFill>
              </a:rPr>
              <a:t> } </a:t>
            </a:r>
            <a:r>
              <a:rPr lang="nl-NL" dirty="0" err="1">
                <a:solidFill>
                  <a:srgbClr val="FF0000"/>
                </a:solidFill>
              </a:rPr>
              <a:t>from</a:t>
            </a:r>
            <a:r>
              <a:rPr lang="nl-NL" dirty="0">
                <a:solidFill>
                  <a:srgbClr val="FF0000"/>
                </a:solidFill>
              </a:rPr>
              <a:t> </a:t>
            </a:r>
            <a:r>
              <a:rPr lang="nl-NL" dirty="0" smtClean="0">
                <a:solidFill>
                  <a:srgbClr val="FF0000"/>
                </a:solidFill>
              </a:rPr>
              <a:t>'../</a:t>
            </a:r>
            <a:r>
              <a:rPr lang="nl-NL" dirty="0">
                <a:solidFill>
                  <a:srgbClr val="FF0000"/>
                </a:solidFill>
              </a:rPr>
              <a:t>services/</a:t>
            </a:r>
            <a:r>
              <a:rPr lang="nl-NL" dirty="0" err="1">
                <a:solidFill>
                  <a:srgbClr val="FF0000"/>
                </a:solidFill>
              </a:rPr>
              <a:t>app.service</a:t>
            </a:r>
            <a:r>
              <a:rPr lang="nl-NL" dirty="0">
                <a:solidFill>
                  <a:srgbClr val="FF0000"/>
                </a:solidFill>
              </a:rPr>
              <a:t>';</a:t>
            </a:r>
          </a:p>
          <a:p>
            <a:pPr marL="0" indent="0">
              <a:buNone/>
            </a:pPr>
            <a:endParaRPr lang="nl-NL" dirty="0"/>
          </a:p>
          <a:p>
            <a:pPr marL="0" indent="0">
              <a:buNone/>
            </a:pPr>
            <a:r>
              <a:rPr lang="nl-NL" dirty="0"/>
              <a:t>@Component({</a:t>
            </a:r>
          </a:p>
          <a:p>
            <a:pPr marL="0" indent="0">
              <a:buNone/>
            </a:pPr>
            <a:r>
              <a:rPr lang="nl-NL" dirty="0"/>
              <a:t>  </a:t>
            </a:r>
            <a:r>
              <a:rPr lang="nl-NL" dirty="0" smtClean="0"/>
              <a:t>  </a:t>
            </a:r>
            <a:r>
              <a:rPr lang="nl-NL" dirty="0" err="1" smtClean="0"/>
              <a:t>selector</a:t>
            </a:r>
            <a:r>
              <a:rPr lang="nl-NL" dirty="0"/>
              <a:t>: '</a:t>
            </a:r>
            <a:r>
              <a:rPr lang="nl-NL" dirty="0" err="1"/>
              <a:t>bs-books</a:t>
            </a:r>
            <a:r>
              <a:rPr lang="nl-NL" dirty="0" smtClean="0"/>
              <a:t>',</a:t>
            </a:r>
            <a:endParaRPr lang="nl-NL" dirty="0"/>
          </a:p>
          <a:p>
            <a:pPr marL="0" indent="0">
              <a:buNone/>
            </a:pPr>
            <a:r>
              <a:rPr lang="nl-NL" dirty="0" smtClean="0"/>
              <a:t>    </a:t>
            </a:r>
            <a:r>
              <a:rPr lang="nl-NL" dirty="0" err="1"/>
              <a:t>templateUrl</a:t>
            </a:r>
            <a:r>
              <a:rPr lang="nl-NL" dirty="0"/>
              <a:t>: '</a:t>
            </a:r>
            <a:r>
              <a:rPr lang="nl-NL" dirty="0" err="1"/>
              <a:t>books</a:t>
            </a:r>
            <a:r>
              <a:rPr lang="nl-NL" dirty="0"/>
              <a:t>/</a:t>
            </a:r>
            <a:r>
              <a:rPr lang="nl-NL" dirty="0" err="1"/>
              <a:t>template.html</a:t>
            </a:r>
            <a:r>
              <a:rPr lang="nl-NL" dirty="0" smtClean="0"/>
              <a:t>',</a:t>
            </a:r>
            <a:endParaRPr lang="nl-NL" dirty="0"/>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5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dirty="0" smtClean="0"/>
              <a:t>	</a:t>
            </a:r>
            <a:r>
              <a:rPr lang="nl-NL" dirty="0" err="1" smtClean="0"/>
              <a:t>books</a:t>
            </a:r>
            <a:r>
              <a:rPr lang="nl-NL" dirty="0"/>
              <a:t>: </a:t>
            </a:r>
            <a:r>
              <a:rPr lang="nl-NL" dirty="0" err="1"/>
              <a:t>Book</a:t>
            </a:r>
            <a:r>
              <a:rPr lang="nl-NL" dirty="0"/>
              <a:t>[] = </a:t>
            </a:r>
            <a:r>
              <a:rPr lang="nl-NL" dirty="0" smtClean="0"/>
              <a:t>[];</a:t>
            </a:r>
          </a:p>
          <a:p>
            <a:pPr marL="0" indent="0">
              <a:buNone/>
            </a:pPr>
            <a:r>
              <a:rPr lang="nl-NL" dirty="0"/>
              <a:t> </a:t>
            </a:r>
            <a:r>
              <a:rPr lang="nl-NL" dirty="0" smtClean="0"/>
              <a:t>                 </a:t>
            </a:r>
            <a:r>
              <a:rPr lang="nl-NL" b="1" dirty="0" smtClean="0">
                <a:solidFill>
                  <a:schemeClr val="accent6">
                    <a:lumMod val="50000"/>
                  </a:schemeClr>
                </a:solidFill>
              </a:rPr>
              <a:t>// </a:t>
            </a:r>
            <a:r>
              <a:rPr lang="nl-NL" b="1" dirty="0" err="1" smtClean="0">
                <a:solidFill>
                  <a:schemeClr val="accent6">
                    <a:lumMod val="50000"/>
                  </a:schemeClr>
                </a:solidFill>
              </a:rPr>
              <a:t>books</a:t>
            </a:r>
            <a:r>
              <a:rPr lang="nl-NL" b="1" dirty="0">
                <a:solidFill>
                  <a:schemeClr val="accent6">
                    <a:lumMod val="50000"/>
                  </a:schemeClr>
                </a:solidFill>
              </a:rPr>
              <a:t>: </a:t>
            </a:r>
            <a:r>
              <a:rPr lang="nl-NL" b="1" dirty="0" err="1">
                <a:solidFill>
                  <a:schemeClr val="accent6">
                    <a:lumMod val="50000"/>
                  </a:schemeClr>
                </a:solidFill>
              </a:rPr>
              <a:t>Observable</a:t>
            </a:r>
            <a:r>
              <a:rPr lang="nl-NL" b="1" dirty="0">
                <a:solidFill>
                  <a:schemeClr val="accent6">
                    <a:lumMod val="50000"/>
                  </a:schemeClr>
                </a:solidFill>
              </a:rPr>
              <a:t>&lt;</a:t>
            </a:r>
            <a:r>
              <a:rPr lang="nl-NL" b="1" dirty="0" err="1">
                <a:solidFill>
                  <a:schemeClr val="accent6">
                    <a:lumMod val="50000"/>
                  </a:schemeClr>
                </a:solidFill>
              </a:rPr>
              <a:t>Book</a:t>
            </a:r>
            <a:r>
              <a:rPr lang="nl-NL" b="1" dirty="0" smtClean="0">
                <a:solidFill>
                  <a:schemeClr val="accent6">
                    <a:lumMod val="50000"/>
                  </a:schemeClr>
                </a:solidFill>
              </a:rPr>
              <a:t>[]&gt;;</a:t>
            </a:r>
            <a:endParaRPr lang="nl-NL" b="1" dirty="0">
              <a:solidFill>
                <a:schemeClr val="accent6">
                  <a:lumMod val="50000"/>
                </a:schemeClr>
              </a:solidFill>
            </a:endParaRP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smtClean="0"/>
          </a:p>
          <a:p>
            <a:pPr marL="0" indent="0">
              <a:buNone/>
            </a:pPr>
            <a:r>
              <a:rPr lang="nl-NL" b="1" dirty="0">
                <a:solidFill>
                  <a:schemeClr val="accent6">
                    <a:lumMod val="75000"/>
                  </a:schemeClr>
                </a:solidFill>
              </a:rPr>
              <a:t> </a:t>
            </a:r>
            <a:r>
              <a:rPr lang="nl-NL" b="1" dirty="0" smtClean="0">
                <a:solidFill>
                  <a:schemeClr val="accent6">
                    <a:lumMod val="75000"/>
                  </a:schemeClr>
                </a:solidFill>
              </a:rPr>
              <a:t>                     // </a:t>
            </a:r>
            <a:r>
              <a:rPr lang="nl-NL" b="1" dirty="0" err="1" smtClean="0">
                <a:solidFill>
                  <a:schemeClr val="accent6">
                    <a:lumMod val="75000"/>
                  </a:schemeClr>
                </a:solidFill>
              </a:rPr>
              <a:t>Promise</a:t>
            </a:r>
            <a:r>
              <a:rPr lang="nl-NL" b="1" dirty="0" smtClean="0">
                <a:solidFill>
                  <a:schemeClr val="accent6">
                    <a:lumMod val="75000"/>
                  </a:schemeClr>
                </a:solidFill>
              </a:rPr>
              <a:t> solution</a:t>
            </a:r>
            <a:endParaRPr lang="nl-NL" b="1" dirty="0">
              <a:solidFill>
                <a:schemeClr val="accent6">
                  <a:lumMod val="75000"/>
                </a:schemeClr>
              </a:solidFill>
            </a:endParaRPr>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endParaRPr lang="nl-NL" sz="2600" dirty="0"/>
          </a:p>
          <a:p>
            <a:pPr marL="914400" lvl="2" indent="0">
              <a:buNone/>
            </a:pPr>
            <a:r>
              <a:rPr lang="nl-NL" sz="2600" dirty="0"/>
              <a:t>    </a:t>
            </a:r>
            <a:r>
              <a:rPr lang="nl-NL" sz="2600" dirty="0" smtClean="0"/>
              <a:t> </a:t>
            </a:r>
            <a:r>
              <a:rPr lang="nl-NL" sz="2600" b="1" dirty="0" err="1" smtClean="0">
                <a:solidFill>
                  <a:schemeClr val="accent2"/>
                </a:solidFill>
              </a:rPr>
              <a:t>this.appService</a:t>
            </a:r>
            <a:r>
              <a:rPr lang="nl-NL" sz="2600" dirty="0" err="1" smtClean="0"/>
              <a:t>.getBooks</a:t>
            </a:r>
            <a:r>
              <a:rPr lang="nl-NL" sz="2600" dirty="0"/>
              <a:t>()</a:t>
            </a:r>
            <a:r>
              <a:rPr lang="nl-NL" sz="2600" b="1" dirty="0">
                <a:solidFill>
                  <a:srgbClr val="C00000"/>
                </a:solidFill>
              </a:rPr>
              <a:t>.</a:t>
            </a:r>
            <a:r>
              <a:rPr lang="nl-NL" sz="2600" b="1" dirty="0" err="1" smtClean="0">
                <a:solidFill>
                  <a:srgbClr val="C00000"/>
                </a:solidFill>
              </a:rPr>
              <a:t>then</a:t>
            </a:r>
            <a:r>
              <a:rPr lang="nl-NL" sz="2600" dirty="0" smtClean="0"/>
              <a:t>(</a:t>
            </a:r>
            <a:r>
              <a:rPr lang="nl-NL" sz="2600" dirty="0" err="1" smtClean="0"/>
              <a:t>books</a:t>
            </a:r>
            <a:r>
              <a:rPr lang="nl-NL" sz="2600" dirty="0" smtClean="0"/>
              <a:t> </a:t>
            </a:r>
            <a:r>
              <a:rPr lang="nl-NL" sz="2600" dirty="0"/>
              <a:t>=&gt; {</a:t>
            </a:r>
          </a:p>
          <a:p>
            <a:pPr marL="914400" lvl="2" indent="0">
              <a:buNone/>
            </a:pPr>
            <a:r>
              <a:rPr lang="nl-NL" sz="2600" dirty="0"/>
              <a:t>      </a:t>
            </a:r>
            <a:r>
              <a:rPr lang="nl-NL" sz="2600" dirty="0" err="1"/>
              <a:t>this.books</a:t>
            </a:r>
            <a:r>
              <a:rPr lang="nl-NL" sz="2600" dirty="0"/>
              <a:t> = </a:t>
            </a:r>
            <a:r>
              <a:rPr lang="nl-NL" sz="2600" dirty="0" err="1"/>
              <a:t>books</a:t>
            </a:r>
            <a:r>
              <a:rPr lang="nl-NL" sz="2600" dirty="0" smtClean="0"/>
              <a:t>;</a:t>
            </a:r>
            <a:endParaRPr lang="nl-NL" sz="2600" dirty="0"/>
          </a:p>
          <a:p>
            <a:pPr marL="914400" lvl="2" indent="0">
              <a:buNone/>
            </a:pPr>
            <a:r>
              <a:rPr lang="nl-NL" sz="2600" dirty="0"/>
              <a:t>    </a:t>
            </a:r>
            <a:r>
              <a:rPr lang="nl-NL" sz="2600" dirty="0" smtClean="0"/>
              <a:t>});</a:t>
            </a:r>
          </a:p>
          <a:p>
            <a:pPr marL="914400" lvl="2" indent="0">
              <a:buNone/>
            </a:pPr>
            <a:endParaRPr lang="nl-NL" sz="2600" dirty="0"/>
          </a:p>
          <a:p>
            <a:pPr marL="914400" lvl="2" indent="0">
              <a:buNone/>
            </a:pPr>
            <a:r>
              <a:rPr lang="nl-NL" sz="2600" b="1" dirty="0" smtClean="0">
                <a:solidFill>
                  <a:schemeClr val="accent6">
                    <a:lumMod val="50000"/>
                  </a:schemeClr>
                </a:solidFill>
              </a:rPr>
              <a:t>//</a:t>
            </a:r>
            <a:r>
              <a:rPr lang="nl-NL" sz="2600" b="1" dirty="0" err="1" smtClean="0">
                <a:solidFill>
                  <a:schemeClr val="accent6">
                    <a:lumMod val="50000"/>
                  </a:schemeClr>
                </a:solidFill>
              </a:rPr>
              <a:t>Use</a:t>
            </a:r>
            <a:r>
              <a:rPr lang="nl-NL" sz="2600" b="1" dirty="0" smtClean="0">
                <a:solidFill>
                  <a:schemeClr val="accent6">
                    <a:lumMod val="50000"/>
                  </a:schemeClr>
                </a:solidFill>
              </a:rPr>
              <a:t> </a:t>
            </a:r>
            <a:r>
              <a:rPr lang="nl-NL" sz="2600" b="1" dirty="0" err="1" smtClean="0">
                <a:solidFill>
                  <a:srgbClr val="C00000"/>
                </a:solidFill>
              </a:rPr>
              <a:t>subscribe</a:t>
            </a:r>
            <a:r>
              <a:rPr lang="nl-NL" sz="2600" b="1" dirty="0" smtClean="0">
                <a:solidFill>
                  <a:srgbClr val="C00000"/>
                </a:solidFill>
              </a:rPr>
              <a:t> </a:t>
            </a:r>
            <a:r>
              <a:rPr lang="nl-NL" sz="2600" b="1" dirty="0" err="1" smtClean="0">
                <a:solidFill>
                  <a:schemeClr val="accent6">
                    <a:lumMod val="50000"/>
                  </a:schemeClr>
                </a:solidFill>
              </a:rPr>
              <a:t>when</a:t>
            </a:r>
            <a:r>
              <a:rPr lang="nl-NL" sz="2600" b="1" dirty="0" smtClean="0">
                <a:solidFill>
                  <a:schemeClr val="accent6">
                    <a:lumMod val="50000"/>
                  </a:schemeClr>
                </a:solidFill>
              </a:rPr>
              <a:t> </a:t>
            </a:r>
            <a:r>
              <a:rPr lang="nl-NL" sz="2600" b="1" dirty="0" err="1" smtClean="0">
                <a:solidFill>
                  <a:schemeClr val="accent6">
                    <a:lumMod val="50000"/>
                  </a:schemeClr>
                </a:solidFill>
              </a:rPr>
              <a:t>Observable</a:t>
            </a:r>
            <a:r>
              <a:rPr lang="nl-NL" sz="2600" b="1" dirty="0" smtClean="0">
                <a:solidFill>
                  <a:schemeClr val="accent6">
                    <a:lumMod val="50000"/>
                  </a:schemeClr>
                </a:solidFill>
              </a:rPr>
              <a:t> : </a:t>
            </a:r>
          </a:p>
          <a:p>
            <a:pPr marL="914400" lvl="2" indent="0">
              <a:buNone/>
            </a:pPr>
            <a:r>
              <a:rPr lang="nl-NL" sz="2600" b="1" dirty="0" smtClean="0">
                <a:solidFill>
                  <a:schemeClr val="accent6">
                    <a:lumMod val="50000"/>
                  </a:schemeClr>
                </a:solidFill>
              </a:rPr>
              <a:t>// </a:t>
            </a:r>
            <a:r>
              <a:rPr lang="nl-NL" sz="2600" b="1" dirty="0" err="1" smtClean="0">
                <a:solidFill>
                  <a:schemeClr val="accent6">
                    <a:lumMod val="50000"/>
                  </a:schemeClr>
                </a:solidFill>
              </a:rPr>
              <a:t>this.appService.getBooks</a:t>
            </a:r>
            <a:r>
              <a:rPr lang="nl-NL" sz="2600" b="1" dirty="0">
                <a:solidFill>
                  <a:schemeClr val="accent6">
                    <a:lumMod val="50000"/>
                  </a:schemeClr>
                </a:solidFill>
              </a:rPr>
              <a:t>()</a:t>
            </a:r>
            <a:r>
              <a:rPr lang="nl-NL" sz="3200" b="1" dirty="0">
                <a:solidFill>
                  <a:srgbClr val="C00000"/>
                </a:solidFill>
              </a:rPr>
              <a:t>.</a:t>
            </a:r>
            <a:r>
              <a:rPr lang="nl-NL" sz="3200" b="1" dirty="0" err="1">
                <a:solidFill>
                  <a:srgbClr val="C00000"/>
                </a:solidFill>
              </a:rPr>
              <a:t>subscribe</a:t>
            </a:r>
            <a:r>
              <a:rPr lang="nl-NL" sz="2600" b="1" dirty="0">
                <a:solidFill>
                  <a:schemeClr val="accent6">
                    <a:lumMod val="50000"/>
                  </a:schemeClr>
                </a:solidFill>
              </a:rPr>
              <a:t>(</a:t>
            </a:r>
            <a:r>
              <a:rPr lang="nl-NL" sz="2600" b="1" dirty="0" err="1">
                <a:solidFill>
                  <a:schemeClr val="accent6">
                    <a:lumMod val="50000"/>
                  </a:schemeClr>
                </a:solidFill>
              </a:rPr>
              <a:t>bks</a:t>
            </a:r>
            <a:r>
              <a:rPr lang="nl-NL" sz="2600" b="1" dirty="0">
                <a:solidFill>
                  <a:schemeClr val="accent6">
                    <a:lumMod val="50000"/>
                  </a:schemeClr>
                </a:solidFill>
              </a:rPr>
              <a:t> =&gt; </a:t>
            </a:r>
            <a:r>
              <a:rPr lang="nl-NL" sz="2600" b="1" dirty="0" err="1">
                <a:solidFill>
                  <a:schemeClr val="accent6">
                    <a:lumMod val="50000"/>
                  </a:schemeClr>
                </a:solidFill>
              </a:rPr>
              <a:t>this.books</a:t>
            </a:r>
            <a:r>
              <a:rPr lang="nl-NL" sz="2600" b="1" dirty="0">
                <a:solidFill>
                  <a:schemeClr val="accent6">
                    <a:lumMod val="50000"/>
                  </a:schemeClr>
                </a:solidFill>
              </a:rPr>
              <a:t> = </a:t>
            </a:r>
            <a:r>
              <a:rPr lang="nl-NL" sz="2600" b="1" dirty="0" err="1">
                <a:solidFill>
                  <a:schemeClr val="accent6">
                    <a:lumMod val="50000"/>
                  </a:schemeClr>
                </a:solidFill>
              </a:rPr>
              <a:t>bks</a:t>
            </a:r>
            <a:r>
              <a:rPr lang="nl-NL" sz="2600" b="1" dirty="0">
                <a:solidFill>
                  <a:schemeClr val="accent6">
                    <a:lumMod val="50000"/>
                  </a:schemeClr>
                </a:solidFill>
              </a:rPr>
              <a:t>);</a:t>
            </a:r>
          </a:p>
          <a:p>
            <a:pPr marL="914400" lvl="2" indent="0">
              <a:buNone/>
            </a:pPr>
            <a:endParaRPr lang="nl-NL" sz="2600" dirty="0" smtClean="0"/>
          </a:p>
          <a:p>
            <a:pPr marL="914400" lvl="2" indent="0">
              <a:buNone/>
            </a:pPr>
            <a:endParaRPr lang="nl-NL" sz="2600" dirty="0"/>
          </a:p>
          <a:p>
            <a:pPr marL="914400" lvl="2" indent="0">
              <a:buNone/>
            </a:pPr>
            <a:r>
              <a:rPr lang="nl-NL" sz="2600" b="1" dirty="0" err="1" smtClean="0">
                <a:solidFill>
                  <a:srgbClr val="C00000"/>
                </a:solidFill>
              </a:rPr>
              <a:t>ngOnInit</a:t>
            </a:r>
            <a:r>
              <a:rPr lang="nl-NL" sz="2600" dirty="0"/>
              <a:t>(){</a:t>
            </a:r>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a:t>  </a:t>
            </a: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515864"/>
            <a:ext cx="1123229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lvl="0" indent="0">
              <a:lnSpc>
                <a:spcPct val="100000"/>
              </a:lnSpc>
              <a:buNone/>
            </a:pPr>
            <a:r>
              <a:rPr lang="en-US" sz="2400" dirty="0"/>
              <a:t> </a:t>
            </a:r>
            <a:r>
              <a:rPr lang="en-US" sz="2400" dirty="0" smtClean="0"/>
              <a:t>                                         </a:t>
            </a:r>
            <a:r>
              <a:rPr lang="en-US" sz="2400" b="1" dirty="0" smtClean="0"/>
              <a:t>yarn </a:t>
            </a:r>
            <a:r>
              <a:rPr lang="en-US" sz="2400" b="1" dirty="0"/>
              <a:t>start</a:t>
            </a:r>
            <a:endParaRPr lang="en-US" altLang="nl-NL" sz="2400" b="1" dirty="0" smtClean="0">
              <a:latin typeface="+mn-lt"/>
            </a:endParaRP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smtClean="0">
                <a:solidFill>
                  <a:schemeClr val="tx1"/>
                </a:solidFill>
              </a:rPr>
              <a:t>to</a:t>
            </a:r>
            <a:r>
              <a:rPr lang="nl-NL" sz="2400" b="1" i="1" dirty="0" smtClean="0">
                <a:solidFill>
                  <a:schemeClr val="tx1"/>
                </a:solidFill>
              </a:rPr>
              <a:t> </a:t>
            </a:r>
            <a:r>
              <a:rPr lang="nl-NL" sz="2400" b="1" i="1" dirty="0">
                <a:solidFill>
                  <a:schemeClr val="tx1"/>
                </a:solidFill>
              </a:rPr>
              <a:t>DOM </a:t>
            </a:r>
            <a:r>
              <a:rPr lang="nl-NL" sz="2400" b="1" i="1" dirty="0" err="1" smtClean="0">
                <a:solidFill>
                  <a:schemeClr val="tx1"/>
                </a:solidFill>
              </a:rPr>
              <a:t>elements</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11344</TotalTime>
  <Words>1144</Words>
  <Application>Microsoft Macintosh PowerPoint</Application>
  <PresentationFormat>Widescreen</PresentationFormat>
  <Paragraphs>399</Paragraphs>
  <Slides>31</Slides>
  <Notes>22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DOM elements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PowerPoint Presentation</vt:lpstr>
      <vt:lpstr>Promise </vt:lpstr>
      <vt:lpstr>Promise syntax</vt:lpstr>
      <vt:lpstr>AppService with Promise</vt:lpstr>
      <vt:lpstr>Observable </vt:lpstr>
      <vt:lpstr>Observable </vt:lpstr>
      <vt:lpstr>PowerPoint Presentation</vt:lpstr>
      <vt:lpstr>Interactive diagrams of Rx Observables </vt:lpstr>
      <vt:lpstr>Observable syntax</vt:lpstr>
      <vt:lpstr>AppService with Observable</vt:lpstr>
      <vt:lpstr>Use the AppService in your BooksComponent</vt:lpstr>
      <vt:lpstr>Dependency Injection</vt:lpstr>
      <vt:lpstr>Inject service via the constructor</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1610</cp:revision>
  <dcterms:created xsi:type="dcterms:W3CDTF">2015-09-06T10:02:24Z</dcterms:created>
  <dcterms:modified xsi:type="dcterms:W3CDTF">2017-09-03T18:45:14Z</dcterms:modified>
</cp:coreProperties>
</file>