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8"/>
  </p:notesMasterIdLst>
  <p:sldIdLst>
    <p:sldId id="305" r:id="rId2"/>
    <p:sldId id="257" r:id="rId3"/>
    <p:sldId id="306" r:id="rId4"/>
    <p:sldId id="256" r:id="rId5"/>
    <p:sldId id="291" r:id="rId6"/>
    <p:sldId id="298" r:id="rId7"/>
    <p:sldId id="299" r:id="rId8"/>
    <p:sldId id="300" r:id="rId9"/>
    <p:sldId id="287" r:id="rId10"/>
    <p:sldId id="292" r:id="rId11"/>
    <p:sldId id="284" r:id="rId12"/>
    <p:sldId id="308" r:id="rId13"/>
    <p:sldId id="302" r:id="rId14"/>
    <p:sldId id="307" r:id="rId15"/>
    <p:sldId id="273" r:id="rId16"/>
    <p:sldId id="263" r:id="rId17"/>
    <p:sldId id="294" r:id="rId18"/>
    <p:sldId id="301" r:id="rId19"/>
    <p:sldId id="288" r:id="rId20"/>
    <p:sldId id="289" r:id="rId21"/>
    <p:sldId id="303" r:id="rId22"/>
    <p:sldId id="274" r:id="rId23"/>
    <p:sldId id="275" r:id="rId24"/>
    <p:sldId id="276" r:id="rId25"/>
    <p:sldId id="277" r:id="rId26"/>
    <p:sldId id="282" r:id="rId27"/>
  </p:sldIdLst>
  <p:sldSz cx="13004800" cy="97536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ijgermans, Peter" initials="EP" lastIdx="1" clrIdx="0">
    <p:extLst/>
  </p:cmAuthor>
  <p:cmAuthor id="2" name="Eijgermans, Peter" initials="EP [2]" lastIdx="1" clrIdx="1">
    <p:extLst/>
  </p:cmAuthor>
  <p:cmAuthor id="3" name="Eijgermans, Peter" initials="EP [3]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85686"/>
  </p:normalViewPr>
  <p:slideViewPr>
    <p:cSldViewPr snapToGrid="0" snapToObjects="1">
      <p:cViewPr varScale="1">
        <p:scale>
          <a:sx n="78" d="100"/>
          <a:sy n="78" d="100"/>
        </p:scale>
        <p:origin x="19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228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457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685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9144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11430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1371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1600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1828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Operators/function" TargetMode="External"/><Relationship Id="rId4" Type="http://schemas.openxmlformats.org/officeDocument/2006/relationships/hyperlink" Target="https://developer.mozilla.org/en-US/docs/Web/JavaScript/Reference/Operators/this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Relationship Id="rId3" Type="http://schemas.openxmlformats.org/officeDocument/2006/relationships/hyperlink" Target="https://developer.mozilla.org/en-US/docs/Web/JavaScript/Guide/Expressions_and_Operators#Expressions" TargetMode="Externa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Operators/function" TargetMode="External"/><Relationship Id="rId4" Type="http://schemas.openxmlformats.org/officeDocument/2006/relationships/hyperlink" Target="https://developer.mozilla.org/en-US/docs/Web/JavaScript/Reference/Operators/this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Use ES6</a:t>
            </a:r>
            <a:r>
              <a:rPr lang="en-US" baseline="0" dirty="0" smtClean="0"/>
              <a:t> </a:t>
            </a:r>
            <a:r>
              <a:rPr lang="en-US" dirty="0" smtClean="0"/>
              <a:t>arrow functions</a:t>
            </a:r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 lvl="0">
              <a:spcBef>
                <a:spcPts val="0"/>
              </a:spcBef>
              <a:buNone/>
            </a:pP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An </a:t>
            </a:r>
            <a:r>
              <a:rPr lang="en-US" sz="2200" b="1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arrow function expression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has a shorter syntax than a 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function expression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and does not bind its own 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this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You can program</a:t>
            </a:r>
            <a:r>
              <a:rPr lang="en-US" sz="2200" b="0" i="0" u="none" strike="noStrike" kern="1200" cap="none" baseline="0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in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an object oriented OR </a:t>
            </a:r>
            <a:r>
              <a:rPr lang="en-US" sz="2200" b="1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functional way 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lang="en-US" sz="2200" b="0" i="0" u="none" strike="noStrike" kern="1200" cap="none" baseline="0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Arrow functions.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 smtClean="0"/>
              <a:t>Zie</a:t>
            </a:r>
            <a:r>
              <a:rPr lang="en-US" dirty="0" smtClean="0"/>
              <a:t> </a:t>
            </a:r>
            <a:r>
              <a:rPr lang="en-US" dirty="0" err="1" smtClean="0"/>
              <a:t>data.json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de test data!</a:t>
            </a:r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Use ES6</a:t>
            </a:r>
            <a:r>
              <a:rPr lang="en-US" baseline="0" dirty="0" smtClean="0"/>
              <a:t> </a:t>
            </a:r>
            <a:r>
              <a:rPr lang="en-US" dirty="0" smtClean="0"/>
              <a:t>arrow</a:t>
            </a:r>
            <a:r>
              <a:rPr lang="en-US" baseline="0" dirty="0" smtClean="0"/>
              <a:t> functions!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6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/>
            </a:r>
            <a:b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componentDidMount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(){</a:t>
            </a:r>
          </a:p>
          <a:p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r>
              <a:rPr lang="en-US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this.fetchBook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this.props.match.params.id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);  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Wingdings"/>
              </a:rPr>
              <a:t> </a:t>
            </a:r>
            <a:endParaRPr lang="en-US" sz="2200" b="0" i="0" u="none" strike="noStrike" kern="1200" cap="none" dirty="0" smtClean="0">
              <a:solidFill>
                <a:schemeClr val="tx1"/>
              </a:solidFill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medium.com</a:t>
            </a:r>
            <a:r>
              <a:rPr lang="en-US" dirty="0" smtClean="0"/>
              <a:t>/@</a:t>
            </a:r>
            <a:r>
              <a:rPr lang="en-US" dirty="0" err="1" smtClean="0"/>
              <a:t>pshrmn</a:t>
            </a:r>
            <a:r>
              <a:rPr lang="en-US" dirty="0" smtClean="0"/>
              <a:t>/a-simple-react-router-v4-tutorial-7f23ff27adf</a:t>
            </a:r>
          </a:p>
          <a:p>
            <a:endParaRPr lang="en-US" dirty="0" smtClean="0"/>
          </a:p>
          <a:p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The :number part of the path /roster/:number means that the part of the pathname that comes after /roster/ will be captured and stored as </a:t>
            </a:r>
            <a:r>
              <a:rPr lang="en-US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match.params.number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. For example, the pathname /roster/6 will generate a </a:t>
            </a:r>
            <a:r>
              <a:rPr lang="en-US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params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object :</a:t>
            </a:r>
          </a:p>
          <a:p>
            <a:r>
              <a:rPr lang="en-US" dirty="0" smtClean="0"/>
              <a:t>{ number: '6' } // note that the captured value is a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6134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https://facebook.github.io/react/docs/react-component.html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https://facebook.github.io/react/docs/react-component.html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https://facebook.github.io/react/docs/react-component.html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https://facebook.github.io/react/docs/react-component.html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http://</a:t>
            </a:r>
            <a:r>
              <a:rPr lang="en-US" dirty="0" err="1" smtClean="0"/>
              <a:t>coenraets.org</a:t>
            </a:r>
            <a:r>
              <a:rPr lang="en-US" dirty="0" smtClean="0"/>
              <a:t>/present/react/#3</a:t>
            </a:r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http://</a:t>
            </a:r>
            <a:r>
              <a:rPr lang="en-US" dirty="0" err="1" smtClean="0"/>
              <a:t>slides.com</a:t>
            </a:r>
            <a:r>
              <a:rPr lang="en-US" dirty="0" smtClean="0"/>
              <a:t>/</a:t>
            </a:r>
            <a:r>
              <a:rPr lang="en-US" dirty="0" err="1" smtClean="0"/>
              <a:t>alexanderfarennikov</a:t>
            </a:r>
            <a:r>
              <a:rPr lang="en-US" dirty="0" smtClean="0"/>
              <a:t>/react-</a:t>
            </a:r>
            <a:r>
              <a:rPr lang="en-US" dirty="0" err="1" smtClean="0"/>
              <a:t>js</a:t>
            </a:r>
            <a:r>
              <a:rPr lang="en-US" dirty="0" smtClean="0"/>
              <a:t>-fundamentals/</a:t>
            </a:r>
            <a:r>
              <a:rPr lang="en-US" dirty="0" err="1" smtClean="0"/>
              <a:t>fullscreen</a:t>
            </a:r>
            <a:r>
              <a:rPr lang="en-US" dirty="0" smtClean="0"/>
              <a:t>#/20</a:t>
            </a:r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https://</a:t>
            </a:r>
            <a:r>
              <a:rPr lang="en-US" dirty="0" err="1" smtClean="0"/>
              <a:t>scotch.io</a:t>
            </a:r>
            <a:r>
              <a:rPr lang="en-US" dirty="0" smtClean="0"/>
              <a:t>/tutorials/learning-react-getting-started-and-concepts</a:t>
            </a:r>
            <a:endParaRPr dirty="0"/>
          </a:p>
        </p:txBody>
      </p:sp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You can embed any 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JavaScript expression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in JSX by wrapping it in </a:t>
            </a:r>
            <a:r>
              <a:rPr lang="en-US" sz="2200" b="1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curly braces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Conceptually, components are like JavaScript functions. They accept arbitrary inputs (called "props") and return React elements describing what should appear on the screen.</a:t>
            </a:r>
          </a:p>
          <a:p>
            <a:pPr lvl="0" rtl="0">
              <a:spcBef>
                <a:spcPts val="0"/>
              </a:spcBef>
              <a:buNone/>
            </a:pPr>
            <a:endParaRPr lang="en-US" sz="2200" b="0" i="0" u="none" strike="noStrike" kern="1200" cap="none" dirty="0" smtClean="0">
              <a:solidFill>
                <a:schemeClr val="tx1"/>
              </a:solidFill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Always start component names with a capital letter.</a:t>
            </a:r>
          </a:p>
          <a:p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For example, &lt;div /&gt; represents a DOM tag, but &lt;Welcome /&gt; represents a component and requires Welcome to be in scope.</a:t>
            </a:r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234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3291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-NL" dirty="0" smtClean="0"/>
              <a:t>Export?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2328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61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/>
              <a:t>Set</a:t>
            </a:r>
            <a:r>
              <a:rPr lang="en-US" b="1" baseline="0" dirty="0" smtClean="0"/>
              <a:t> State!</a:t>
            </a:r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Use</a:t>
            </a:r>
            <a:r>
              <a:rPr lang="en-US" baseline="0" dirty="0" smtClean="0"/>
              <a:t> AXIOS: 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Promise based HTTP client for </a:t>
            </a:r>
            <a:r>
              <a:rPr lang="en-US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node.js</a:t>
            </a:r>
            <a:endParaRPr lang="en-US" dirty="0" smtClean="0"/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Use ES6</a:t>
            </a:r>
            <a:r>
              <a:rPr lang="en-US" baseline="0" dirty="0" smtClean="0"/>
              <a:t> </a:t>
            </a:r>
            <a:r>
              <a:rPr lang="en-US" dirty="0" smtClean="0"/>
              <a:t>arrow functions</a:t>
            </a:r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 lvl="0">
              <a:spcBef>
                <a:spcPts val="0"/>
              </a:spcBef>
              <a:buNone/>
            </a:pP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An </a:t>
            </a:r>
            <a:r>
              <a:rPr lang="en-US" sz="2200" b="1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arrow function expression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has a shorter syntax than a 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function expression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and does not bind its own 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this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You can program</a:t>
            </a:r>
            <a:r>
              <a:rPr lang="en-US" sz="2200" b="0" i="0" u="none" strike="noStrike" kern="1200" cap="none" baseline="0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in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an object oriented OR </a:t>
            </a:r>
            <a:r>
              <a:rPr lang="en-US" sz="2200" b="1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functional way 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lang="en-US" sz="2200" b="0" i="0" u="none" strike="noStrike" kern="1200" cap="none" baseline="0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Arrow functions.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909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AXIOS?  = Op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wijze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ophalen</a:t>
            </a:r>
            <a:r>
              <a:rPr lang="en-US" baseline="0" dirty="0" smtClean="0"/>
              <a:t> van data</a:t>
            </a:r>
          </a:p>
          <a:p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 ES6</a:t>
            </a:r>
            <a:r>
              <a:rPr lang="en-US" baseline="0" dirty="0" smtClean="0"/>
              <a:t> </a:t>
            </a:r>
            <a:r>
              <a:rPr lang="en-US" dirty="0" smtClean="0"/>
              <a:t>arrow functions? Je </a:t>
            </a:r>
            <a:r>
              <a:rPr lang="en-US" dirty="0" err="1" smtClean="0"/>
              <a:t>kan</a:t>
            </a:r>
            <a:r>
              <a:rPr lang="en-US" dirty="0" smtClean="0"/>
              <a:t> op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functionele</a:t>
            </a:r>
            <a:r>
              <a:rPr lang="en-US" dirty="0" smtClean="0"/>
              <a:t> </a:t>
            </a:r>
            <a:r>
              <a:rPr lang="en-US" dirty="0" err="1" smtClean="0"/>
              <a:t>manier</a:t>
            </a:r>
            <a:r>
              <a:rPr lang="en-US" dirty="0" smtClean="0"/>
              <a:t> </a:t>
            </a:r>
            <a:r>
              <a:rPr lang="en-US" dirty="0" err="1" smtClean="0"/>
              <a:t>programmeren</a:t>
            </a:r>
            <a:r>
              <a:rPr lang="en-US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051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pic" idx="2"/>
          </p:nvPr>
        </p:nvSpPr>
        <p:spPr>
          <a:xfrm>
            <a:off x="-3175" y="0"/>
            <a:ext cx="13004799" cy="975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Horizontal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pic" idx="2"/>
          </p:nvPr>
        </p:nvSpPr>
        <p:spPr>
          <a:xfrm>
            <a:off x="1619250" y="660400"/>
            <a:ext cx="9758015" cy="590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Cent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Vertical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pic" idx="2"/>
          </p:nvPr>
        </p:nvSpPr>
        <p:spPr>
          <a:xfrm>
            <a:off x="6718299" y="638918"/>
            <a:ext cx="5325769" cy="821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3999" cy="398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6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952500" y="4762500"/>
            <a:ext cx="53339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Top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Bullets &amp; Pho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pic" idx="2"/>
          </p:nvPr>
        </p:nvSpPr>
        <p:spPr>
          <a:xfrm>
            <a:off x="6718300" y="2590800"/>
            <a:ext cx="5333999" cy="628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5333999" cy="628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20955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85800" marR="0" lvl="1" indent="-20955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231900" marR="0" lvl="2" indent="-20955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76400" marR="0" lvl="3" indent="-20955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120900" marR="0" lvl="4" indent="-20955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3 Up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pic" idx="2"/>
          </p:nvPr>
        </p:nvSpPr>
        <p:spPr>
          <a:xfrm>
            <a:off x="6731000" y="4965700"/>
            <a:ext cx="5333999" cy="389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pic" idx="3"/>
          </p:nvPr>
        </p:nvSpPr>
        <p:spPr>
          <a:xfrm>
            <a:off x="6731000" y="635000"/>
            <a:ext cx="5333999" cy="389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pic" idx="4"/>
          </p:nvPr>
        </p:nvSpPr>
        <p:spPr>
          <a:xfrm>
            <a:off x="952500" y="635000"/>
            <a:ext cx="5333999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1270000" y="6362700"/>
            <a:ext cx="10464800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400" b="0" i="1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270000" y="4267200"/>
            <a:ext cx="1046480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facebook.github.io/react/docs/hello-world.html" TargetMode="External"/><Relationship Id="rId4" Type="http://schemas.openxmlformats.org/officeDocument/2006/relationships/hyperlink" Target="https://github.com/airbnb/javascript/tree/master/react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54000"/>
            <a:ext cx="11099799" cy="119924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1730830"/>
            <a:ext cx="11099799" cy="7146470"/>
          </a:xfrm>
        </p:spPr>
        <p:txBody>
          <a:bodyPr/>
          <a:lstStyle/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672" y="1916341"/>
            <a:ext cx="5208813" cy="3906610"/>
          </a:xfrm>
          <a:prstGeom prst="rect">
            <a:avLst/>
          </a:prstGeom>
        </p:spPr>
      </p:pic>
      <p:pic>
        <p:nvPicPr>
          <p:cNvPr id="6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709" y="4996543"/>
            <a:ext cx="34544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73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404164"/>
            <a:ext cx="11099799" cy="2158999"/>
          </a:xfrm>
        </p:spPr>
        <p:txBody>
          <a:bodyPr/>
          <a:lstStyle/>
          <a:p>
            <a:r>
              <a:rPr lang="nl-NL" b="1" dirty="0">
                <a:solidFill>
                  <a:schemeClr val="bg1"/>
                </a:solidFill>
              </a:rPr>
              <a:t>Component </a:t>
            </a:r>
            <a:r>
              <a:rPr lang="nl-NL" b="1" dirty="0" err="1">
                <a:solidFill>
                  <a:schemeClr val="bg1"/>
                </a:solidFill>
              </a:rPr>
              <a:t>based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fgeronde rechthoek 5"/>
          <p:cNvSpPr/>
          <p:nvPr/>
        </p:nvSpPr>
        <p:spPr>
          <a:xfrm>
            <a:off x="5342476" y="3946592"/>
            <a:ext cx="2284442" cy="7112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AppComponent</a:t>
            </a:r>
            <a:endParaRPr lang="nl-NL" dirty="0"/>
          </a:p>
        </p:txBody>
      </p:sp>
      <p:sp>
        <p:nvSpPr>
          <p:cNvPr id="6" name="Afgeronde rechthoek 10"/>
          <p:cNvSpPr/>
          <p:nvPr/>
        </p:nvSpPr>
        <p:spPr>
          <a:xfrm>
            <a:off x="8926238" y="5355213"/>
            <a:ext cx="2234046" cy="64690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BooksComponent</a:t>
            </a:r>
            <a:endParaRPr lang="nl-NL" dirty="0"/>
          </a:p>
        </p:txBody>
      </p:sp>
      <p:cxnSp>
        <p:nvCxnSpPr>
          <p:cNvPr id="7" name="Rechte verbindingslijn met pijl 11"/>
          <p:cNvCxnSpPr/>
          <p:nvPr/>
        </p:nvCxnSpPr>
        <p:spPr>
          <a:xfrm>
            <a:off x="7142365" y="4685429"/>
            <a:ext cx="2503080" cy="6370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Rechte verbindingslijn met pijl 12"/>
          <p:cNvCxnSpPr/>
          <p:nvPr/>
        </p:nvCxnSpPr>
        <p:spPr>
          <a:xfrm flipH="1">
            <a:off x="6453052" y="4717633"/>
            <a:ext cx="35404" cy="6350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Afgeronde rechthoek 16"/>
          <p:cNvSpPr/>
          <p:nvPr/>
        </p:nvSpPr>
        <p:spPr>
          <a:xfrm>
            <a:off x="5360178" y="2563163"/>
            <a:ext cx="2284442" cy="7112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Index.html</a:t>
            </a:r>
            <a:endParaRPr lang="nl-NL" dirty="0"/>
          </a:p>
        </p:txBody>
      </p:sp>
      <p:sp>
        <p:nvSpPr>
          <p:cNvPr id="13" name="Afgeronde rechthoek 10"/>
          <p:cNvSpPr/>
          <p:nvPr/>
        </p:nvSpPr>
        <p:spPr>
          <a:xfrm>
            <a:off x="5385376" y="5355215"/>
            <a:ext cx="2234046" cy="64690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DashBoardComponent</a:t>
            </a:r>
            <a:endParaRPr lang="nl-NL" dirty="0"/>
          </a:p>
        </p:txBody>
      </p:sp>
      <p:cxnSp>
        <p:nvCxnSpPr>
          <p:cNvPr id="14" name="Rechte verbindingslijn met pijl 12"/>
          <p:cNvCxnSpPr/>
          <p:nvPr/>
        </p:nvCxnSpPr>
        <p:spPr>
          <a:xfrm flipH="1">
            <a:off x="3168939" y="4717633"/>
            <a:ext cx="2630204" cy="5624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Afgeronde rechthoek 6"/>
          <p:cNvSpPr/>
          <p:nvPr/>
        </p:nvSpPr>
        <p:spPr>
          <a:xfrm>
            <a:off x="7142365" y="7292531"/>
            <a:ext cx="2467004" cy="64690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BookDetalsComponent</a:t>
            </a:r>
            <a:endParaRPr lang="nl-NL" dirty="0"/>
          </a:p>
        </p:txBody>
      </p:sp>
      <p:sp>
        <p:nvSpPr>
          <p:cNvPr id="16" name="Afgeronde rechthoek 10"/>
          <p:cNvSpPr/>
          <p:nvPr/>
        </p:nvSpPr>
        <p:spPr>
          <a:xfrm>
            <a:off x="2051915" y="5355214"/>
            <a:ext cx="2234046" cy="64690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BookSearchComponent</a:t>
            </a:r>
            <a:endParaRPr lang="nl-NL" dirty="0"/>
          </a:p>
        </p:txBody>
      </p:sp>
      <p:cxnSp>
        <p:nvCxnSpPr>
          <p:cNvPr id="24" name="Rechte verbindingslijn met pijl 12"/>
          <p:cNvCxnSpPr/>
          <p:nvPr/>
        </p:nvCxnSpPr>
        <p:spPr>
          <a:xfrm>
            <a:off x="6510751" y="6045113"/>
            <a:ext cx="1488068" cy="10770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Rechte verbindingslijn met pijl 12"/>
          <p:cNvCxnSpPr/>
          <p:nvPr/>
        </p:nvCxnSpPr>
        <p:spPr>
          <a:xfrm flipH="1">
            <a:off x="6395698" y="3247064"/>
            <a:ext cx="35404" cy="6350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826413" y="3421506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66819" y="4875256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393905" y="4567479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23009" y="4642497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26413" y="6174184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props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Rechte verbindingslijn met pijl 12"/>
          <p:cNvCxnSpPr/>
          <p:nvPr/>
        </p:nvCxnSpPr>
        <p:spPr>
          <a:xfrm flipH="1">
            <a:off x="8709857" y="6094589"/>
            <a:ext cx="1333404" cy="10275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077703" y="6200780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props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56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fgeronde rechthoek 10"/>
          <p:cNvSpPr/>
          <p:nvPr/>
        </p:nvSpPr>
        <p:spPr>
          <a:xfrm>
            <a:off x="952499" y="2590799"/>
            <a:ext cx="11099799" cy="615499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971734"/>
            <a:ext cx="11099799" cy="595186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46661" y="2971734"/>
            <a:ext cx="21114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2000" b="1" dirty="0" err="1">
                <a:solidFill>
                  <a:srgbClr val="FF0000"/>
                </a:solidFill>
              </a:rPr>
              <a:t>AppComponent</a:t>
            </a:r>
            <a:endParaRPr lang="nl-NL" sz="2000" b="1" dirty="0">
              <a:solidFill>
                <a:srgbClr val="FF0000"/>
              </a:solidFill>
            </a:endParaRPr>
          </a:p>
        </p:txBody>
      </p:sp>
      <p:sp>
        <p:nvSpPr>
          <p:cNvPr id="14" name="Afgeronde rechthoek 10"/>
          <p:cNvSpPr/>
          <p:nvPr/>
        </p:nvSpPr>
        <p:spPr>
          <a:xfrm>
            <a:off x="1784555" y="4667264"/>
            <a:ext cx="9586451" cy="334111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 err="1" smtClean="0"/>
              <a:t>DasboardComponent</a:t>
            </a:r>
            <a:endParaRPr lang="nl-NL" sz="2000" dirty="0"/>
          </a:p>
        </p:txBody>
      </p:sp>
      <p:sp>
        <p:nvSpPr>
          <p:cNvPr id="15" name="Afgeronde rechthoek 10"/>
          <p:cNvSpPr/>
          <p:nvPr/>
        </p:nvSpPr>
        <p:spPr>
          <a:xfrm>
            <a:off x="1784555" y="3593248"/>
            <a:ext cx="9586451" cy="63120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err="1" smtClean="0"/>
              <a:t>BookSearchComponent</a:t>
            </a:r>
            <a:endParaRPr lang="nl-NL" sz="1800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952499" y="369926"/>
            <a:ext cx="11099799" cy="2158999"/>
          </a:xfrm>
        </p:spPr>
        <p:txBody>
          <a:bodyPr/>
          <a:lstStyle/>
          <a:p>
            <a:r>
              <a:rPr lang="nl-NL" b="1" dirty="0">
                <a:solidFill>
                  <a:schemeClr val="bg1"/>
                </a:solidFill>
              </a:rPr>
              <a:t>Component </a:t>
            </a:r>
            <a:r>
              <a:rPr lang="nl-NL" b="1" dirty="0" err="1" smtClean="0">
                <a:solidFill>
                  <a:schemeClr val="bg1"/>
                </a:solidFill>
              </a:rPr>
              <a:t>based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86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 Syntax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975" indent="0" algn="ctr">
              <a:buNone/>
            </a:pPr>
            <a:r>
              <a:rPr lang="nl-NL" sz="4000" dirty="0" err="1"/>
              <a:t>Service</a:t>
            </a:r>
            <a:r>
              <a:rPr lang="nl-NL" sz="4000" b="1" dirty="0" err="1"/>
              <a:t>.get</a:t>
            </a:r>
            <a:r>
              <a:rPr lang="nl-NL" sz="4000" b="1" dirty="0" smtClean="0"/>
              <a:t>()</a:t>
            </a:r>
            <a:endParaRPr lang="nl-NL" sz="4000" b="1" dirty="0"/>
          </a:p>
          <a:p>
            <a:pPr marL="180975" indent="0" algn="ctr">
              <a:buNone/>
            </a:pPr>
            <a:r>
              <a:rPr lang="nl-NL" sz="4000" b="1" dirty="0"/>
              <a:t>.</a:t>
            </a:r>
            <a:r>
              <a:rPr lang="nl-NL" sz="4000" b="1" dirty="0" err="1"/>
              <a:t>then</a:t>
            </a:r>
            <a:r>
              <a:rPr lang="nl-NL" sz="4000" dirty="0"/>
              <a:t>(x </a:t>
            </a:r>
            <a:r>
              <a:rPr lang="nl-NL" sz="4000" dirty="0">
                <a:sym typeface="Wingdings"/>
              </a:rPr>
              <a:t>=&gt; </a:t>
            </a:r>
            <a:r>
              <a:rPr lang="nl-NL" sz="4000" dirty="0" err="1">
                <a:sym typeface="Wingdings"/>
              </a:rPr>
              <a:t>console.log</a:t>
            </a:r>
            <a:r>
              <a:rPr lang="nl-NL" sz="4000" dirty="0">
                <a:sym typeface="Wingdings"/>
              </a:rPr>
              <a:t>(x</a:t>
            </a:r>
            <a:r>
              <a:rPr lang="nl-NL" sz="4000" dirty="0" smtClean="0">
                <a:sym typeface="Wingdings"/>
              </a:rPr>
              <a:t>)</a:t>
            </a:r>
            <a:r>
              <a:rPr lang="nl-NL" sz="4000" dirty="0" smtClean="0"/>
              <a:t>) </a:t>
            </a:r>
            <a:r>
              <a:rPr lang="nl-NL" sz="4000" i="1" dirty="0" smtClean="0">
                <a:solidFill>
                  <a:srgbClr val="FF0000"/>
                </a:solidFill>
                <a:sym typeface="Wingdings"/>
              </a:rPr>
              <a:t> </a:t>
            </a:r>
            <a:r>
              <a:rPr lang="nl-NL" sz="4000" i="1" dirty="0" err="1" smtClean="0">
                <a:solidFill>
                  <a:srgbClr val="FF0000"/>
                </a:solidFill>
                <a:sym typeface="Wingdings"/>
              </a:rPr>
              <a:t>onsucces</a:t>
            </a:r>
            <a:endParaRPr lang="nl-NL" sz="4000" i="1" dirty="0">
              <a:solidFill>
                <a:srgbClr val="FF0000"/>
              </a:solidFill>
            </a:endParaRPr>
          </a:p>
          <a:p>
            <a:pPr marL="180975" indent="0" algn="ctr">
              <a:buNone/>
            </a:pPr>
            <a:r>
              <a:rPr lang="nl-NL" sz="4000" b="1" dirty="0"/>
              <a:t>.catch</a:t>
            </a:r>
            <a:r>
              <a:rPr lang="nl-NL" sz="4000" dirty="0"/>
              <a:t>(error =&gt; </a:t>
            </a:r>
            <a:r>
              <a:rPr lang="nl-NL" sz="4000" dirty="0" err="1"/>
              <a:t>console.log</a:t>
            </a:r>
            <a:r>
              <a:rPr lang="nl-NL" sz="4000" dirty="0"/>
              <a:t>(error</a:t>
            </a:r>
            <a:r>
              <a:rPr lang="nl-NL" sz="4000" dirty="0" smtClean="0"/>
              <a:t>)) </a:t>
            </a:r>
            <a:r>
              <a:rPr lang="nl-NL" sz="4000" i="1" dirty="0" smtClean="0">
                <a:solidFill>
                  <a:srgbClr val="FF0000"/>
                </a:solidFill>
                <a:sym typeface="Wingdings"/>
              </a:rPr>
              <a:t> </a:t>
            </a:r>
            <a:r>
              <a:rPr lang="nl-NL" sz="4000" i="1" dirty="0" err="1" smtClean="0">
                <a:solidFill>
                  <a:srgbClr val="FF0000"/>
                </a:solidFill>
                <a:sym typeface="Wingdings"/>
              </a:rPr>
              <a:t>onerror</a:t>
            </a:r>
            <a:endParaRPr lang="nl-NL" sz="4000" i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069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err="1" smtClean="0"/>
              <a:t>BookSearchComponent</a:t>
            </a:r>
            <a:endParaRPr lang="en-US" sz="7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11828" y="2412999"/>
            <a:ext cx="11099799" cy="6286499"/>
          </a:xfrm>
        </p:spPr>
        <p:txBody>
          <a:bodyPr/>
          <a:lstStyle/>
          <a:p>
            <a:pPr marL="180975" indent="0">
              <a:spcBef>
                <a:spcPts val="600"/>
              </a:spcBef>
              <a:buNone/>
            </a:pPr>
            <a:r>
              <a:rPr lang="en-US" sz="2000" dirty="0" smtClean="0"/>
              <a:t>export </a:t>
            </a:r>
            <a:r>
              <a:rPr lang="en-US" sz="2000" dirty="0"/>
              <a:t>class </a:t>
            </a:r>
            <a:r>
              <a:rPr lang="en-US" sz="2000" b="1" dirty="0" err="1"/>
              <a:t>BookSearch</a:t>
            </a:r>
            <a:r>
              <a:rPr lang="en-US" sz="2000" dirty="0"/>
              <a:t> extends </a:t>
            </a:r>
            <a:r>
              <a:rPr lang="en-US" sz="2000" dirty="0" err="1" smtClean="0"/>
              <a:t>React.Component</a:t>
            </a:r>
            <a:r>
              <a:rPr lang="en-US" sz="2000" dirty="0" smtClean="0"/>
              <a:t> </a:t>
            </a:r>
            <a:r>
              <a:rPr lang="en-US" sz="2000" dirty="0"/>
              <a:t>{</a:t>
            </a:r>
          </a:p>
          <a:p>
            <a:pPr marL="180975" indent="0">
              <a:spcBef>
                <a:spcPts val="600"/>
              </a:spcBef>
              <a:buNone/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constructor(props){</a:t>
            </a:r>
          </a:p>
          <a:p>
            <a:pPr marL="180975" indent="0">
              <a:spcBef>
                <a:spcPts val="600"/>
              </a:spcBef>
              <a:buNone/>
            </a:pPr>
            <a:r>
              <a:rPr lang="en-US" sz="2000" dirty="0" smtClean="0"/>
              <a:t>	super(props</a:t>
            </a:r>
            <a:r>
              <a:rPr lang="en-US" sz="2000" dirty="0"/>
              <a:t>);</a:t>
            </a:r>
          </a:p>
          <a:p>
            <a:pPr marL="180975" indent="0">
              <a:spcBef>
                <a:spcPts val="600"/>
              </a:spcBef>
              <a:buNone/>
            </a:pPr>
            <a:r>
              <a:rPr lang="en-US" sz="2000" dirty="0" smtClean="0"/>
              <a:t>	</a:t>
            </a:r>
            <a:r>
              <a:rPr lang="en-US" sz="2000" b="1" dirty="0" err="1" smtClean="0">
                <a:solidFill>
                  <a:srgbClr val="FF0000"/>
                </a:solidFill>
              </a:rPr>
              <a:t>this.state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= {</a:t>
            </a:r>
          </a:p>
          <a:p>
            <a:pPr marL="180975" indent="0">
              <a:spcBef>
                <a:spcPts val="600"/>
              </a:spcBef>
              <a:buNone/>
            </a:pPr>
            <a:r>
              <a:rPr lang="en-US" sz="2000" dirty="0" smtClean="0"/>
              <a:t>		books</a:t>
            </a:r>
            <a:r>
              <a:rPr lang="en-US" sz="2000" dirty="0"/>
              <a:t>: [],</a:t>
            </a:r>
          </a:p>
          <a:p>
            <a:pPr marL="180975" indent="0">
              <a:spcBef>
                <a:spcPts val="600"/>
              </a:spcBef>
              <a:buNone/>
            </a:pPr>
            <a:r>
              <a:rPr lang="en-US" sz="2000" dirty="0" smtClean="0"/>
              <a:t>	</a:t>
            </a:r>
            <a:r>
              <a:rPr lang="en-US" sz="2000" b="1" dirty="0" smtClean="0">
                <a:solidFill>
                  <a:srgbClr val="FF0000"/>
                </a:solidFill>
              </a:rPr>
              <a:t>}</a:t>
            </a:r>
            <a:endParaRPr lang="en-US" sz="2000" b="1" dirty="0">
              <a:solidFill>
                <a:srgbClr val="FF0000"/>
              </a:solidFill>
            </a:endParaRPr>
          </a:p>
          <a:p>
            <a:pPr marL="180975" indent="0">
              <a:spcBef>
                <a:spcPts val="600"/>
              </a:spcBef>
              <a:buNone/>
            </a:pPr>
            <a:r>
              <a:rPr lang="en-US" sz="2000" dirty="0"/>
              <a:t>}</a:t>
            </a:r>
          </a:p>
          <a:p>
            <a:pPr marL="180975" indent="0">
              <a:spcBef>
                <a:spcPts val="600"/>
              </a:spcBef>
              <a:buNone/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search = (</a:t>
            </a:r>
            <a:r>
              <a:rPr lang="en-US" sz="2000" b="1" dirty="0">
                <a:solidFill>
                  <a:srgbClr val="FFC000"/>
                </a:solidFill>
              </a:rPr>
              <a:t>event</a:t>
            </a:r>
            <a:r>
              <a:rPr lang="en-US" sz="2000" dirty="0"/>
              <a:t>) =&gt; {</a:t>
            </a:r>
          </a:p>
          <a:p>
            <a:pPr marL="180975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b="1" dirty="0" err="1" smtClean="0">
                <a:solidFill>
                  <a:srgbClr val="FFFF00"/>
                </a:solidFill>
              </a:rPr>
              <a:t>axios.get</a:t>
            </a:r>
            <a:r>
              <a:rPr lang="en-US" sz="2000" dirty="0"/>
              <a:t>("http://localhost:5000/books/?q=" + </a:t>
            </a:r>
            <a:r>
              <a:rPr lang="en-US" sz="2000" b="1" dirty="0" err="1">
                <a:solidFill>
                  <a:srgbClr val="FFC000"/>
                </a:solidFill>
              </a:rPr>
              <a:t>event.target.value</a:t>
            </a:r>
            <a:r>
              <a:rPr lang="en-US" sz="2000" dirty="0" smtClean="0"/>
              <a:t>)</a:t>
            </a:r>
          </a:p>
          <a:p>
            <a:pPr marL="180975" indent="0">
              <a:spcBef>
                <a:spcPts val="600"/>
              </a:spcBef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.</a:t>
            </a:r>
            <a:r>
              <a:rPr lang="en-US" sz="2000" b="1" dirty="0">
                <a:solidFill>
                  <a:srgbClr val="FFFF00"/>
                </a:solidFill>
              </a:rPr>
              <a:t>then</a:t>
            </a:r>
            <a:r>
              <a:rPr lang="en-US" sz="2000" dirty="0"/>
              <a:t>((response) =&gt; {</a:t>
            </a:r>
          </a:p>
          <a:p>
            <a:pPr marL="180975" indent="0">
              <a:spcBef>
                <a:spcPts val="600"/>
              </a:spcBef>
              <a:buNone/>
            </a:pPr>
            <a:r>
              <a:rPr lang="en-US" sz="2000" dirty="0" smtClean="0"/>
              <a:t>		</a:t>
            </a:r>
            <a:r>
              <a:rPr lang="en-US" sz="2000" b="1" dirty="0" err="1" smtClean="0">
                <a:solidFill>
                  <a:srgbClr val="FF0000"/>
                </a:solidFill>
              </a:rPr>
              <a:t>this.setState</a:t>
            </a:r>
            <a:r>
              <a:rPr lang="en-US" sz="2000" b="1" dirty="0">
                <a:solidFill>
                  <a:srgbClr val="FF0000"/>
                </a:solidFill>
              </a:rPr>
              <a:t>({</a:t>
            </a:r>
          </a:p>
          <a:p>
            <a:pPr marL="180975" indent="0">
              <a:spcBef>
                <a:spcPts val="600"/>
              </a:spcBef>
              <a:buNone/>
            </a:pPr>
            <a:r>
              <a:rPr lang="en-US" sz="2000" dirty="0" smtClean="0"/>
              <a:t>		     books</a:t>
            </a:r>
            <a:r>
              <a:rPr lang="en-US" sz="2000" dirty="0"/>
              <a:t>: </a:t>
            </a:r>
            <a:r>
              <a:rPr lang="en-US" sz="2000" dirty="0" err="1"/>
              <a:t>response.data</a:t>
            </a:r>
            <a:endParaRPr lang="en-US" sz="2000" dirty="0"/>
          </a:p>
          <a:p>
            <a:pPr marL="180975" indent="0">
              <a:spcBef>
                <a:spcPts val="600"/>
              </a:spcBef>
              <a:buNone/>
            </a:pPr>
            <a:r>
              <a:rPr lang="en-US" sz="2000" dirty="0" smtClean="0"/>
              <a:t>		</a:t>
            </a:r>
            <a:r>
              <a:rPr lang="en-US" sz="2000" b="1" dirty="0" smtClean="0">
                <a:solidFill>
                  <a:srgbClr val="FF0000"/>
                </a:solidFill>
              </a:rPr>
              <a:t>})</a:t>
            </a:r>
            <a:endParaRPr lang="en-US" sz="2000" b="1" dirty="0">
              <a:solidFill>
                <a:srgbClr val="FF0000"/>
              </a:solidFill>
            </a:endParaRPr>
          </a:p>
          <a:p>
            <a:pPr marL="180975" indent="0">
              <a:spcBef>
                <a:spcPts val="600"/>
              </a:spcBef>
              <a:buNone/>
            </a:pPr>
            <a:r>
              <a:rPr lang="en-US" sz="2000" dirty="0" smtClean="0"/>
              <a:t>	}); </a:t>
            </a:r>
            <a:endParaRPr lang="en-US" sz="2000" dirty="0"/>
          </a:p>
          <a:p>
            <a:pPr marL="180975" indent="0">
              <a:spcBef>
                <a:spcPts val="600"/>
              </a:spcBef>
              <a:buNone/>
            </a:pPr>
            <a:r>
              <a:rPr lang="en-US" sz="2000" dirty="0"/>
              <a:t>};</a:t>
            </a:r>
          </a:p>
          <a:p>
            <a:pPr marL="180975" indent="0">
              <a:spcBef>
                <a:spcPts val="1200"/>
              </a:spcBef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7081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Axios</a:t>
            </a:r>
            <a:r>
              <a:rPr lang="en-US" dirty="0" smtClean="0"/>
              <a:t> Syntax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898086" cy="6286499"/>
          </a:xfrm>
        </p:spPr>
        <p:txBody>
          <a:bodyPr/>
          <a:lstStyle/>
          <a:p>
            <a:pPr marL="180975" indent="0">
              <a:spcBef>
                <a:spcPts val="600"/>
              </a:spcBef>
              <a:buNone/>
            </a:pPr>
            <a:r>
              <a:rPr lang="en-US" sz="4000" b="1" dirty="0" err="1">
                <a:solidFill>
                  <a:srgbClr val="FFFF00"/>
                </a:solidFill>
              </a:rPr>
              <a:t>axios.get</a:t>
            </a:r>
            <a:r>
              <a:rPr lang="en-US" sz="4000" dirty="0"/>
              <a:t>("http://localhost:5000/books/?q=" + </a:t>
            </a:r>
            <a:r>
              <a:rPr lang="en-US" sz="4000" b="1" dirty="0" err="1" smtClean="0">
                <a:solidFill>
                  <a:srgbClr val="FFC000"/>
                </a:solidFill>
              </a:rPr>
              <a:t>searchTerm</a:t>
            </a:r>
            <a:r>
              <a:rPr lang="en-US" sz="4000" dirty="0" smtClean="0"/>
              <a:t>)</a:t>
            </a:r>
            <a:endParaRPr lang="en-US" sz="4000" dirty="0"/>
          </a:p>
          <a:p>
            <a:pPr marL="180975" indent="0">
              <a:spcBef>
                <a:spcPts val="600"/>
              </a:spcBef>
              <a:buNone/>
            </a:pPr>
            <a:r>
              <a:rPr lang="en-US" sz="4000" dirty="0"/>
              <a:t>           .</a:t>
            </a:r>
            <a:r>
              <a:rPr lang="en-US" sz="4000" b="1" dirty="0">
                <a:solidFill>
                  <a:srgbClr val="FFFF00"/>
                </a:solidFill>
              </a:rPr>
              <a:t>then</a:t>
            </a:r>
            <a:r>
              <a:rPr lang="en-US" sz="4000" dirty="0"/>
              <a:t>((response) =&gt; {</a:t>
            </a:r>
          </a:p>
          <a:p>
            <a:pPr marL="1069975" lvl="2" indent="0">
              <a:spcBef>
                <a:spcPts val="600"/>
              </a:spcBef>
              <a:buNone/>
            </a:pPr>
            <a:r>
              <a:rPr lang="en-US" sz="4000" dirty="0"/>
              <a:t>		</a:t>
            </a:r>
            <a:r>
              <a:rPr lang="en-US" sz="4000" b="1" dirty="0" err="1">
                <a:solidFill>
                  <a:srgbClr val="FF0000"/>
                </a:solidFill>
              </a:rPr>
              <a:t>this.setState</a:t>
            </a:r>
            <a:r>
              <a:rPr lang="en-US" sz="4000" b="1" dirty="0">
                <a:solidFill>
                  <a:srgbClr val="FF0000"/>
                </a:solidFill>
              </a:rPr>
              <a:t>({</a:t>
            </a:r>
          </a:p>
          <a:p>
            <a:pPr marL="1069975" lvl="2" indent="0">
              <a:spcBef>
                <a:spcPts val="600"/>
              </a:spcBef>
              <a:buNone/>
            </a:pPr>
            <a:r>
              <a:rPr lang="en-US" sz="4000" dirty="0"/>
              <a:t>		     books: </a:t>
            </a:r>
            <a:r>
              <a:rPr lang="en-US" sz="4000" dirty="0" err="1"/>
              <a:t>response.data</a:t>
            </a:r>
            <a:endParaRPr lang="en-US" sz="4000" dirty="0"/>
          </a:p>
          <a:p>
            <a:pPr marL="1069975" lvl="2" indent="0">
              <a:spcBef>
                <a:spcPts val="600"/>
              </a:spcBef>
              <a:buNone/>
            </a:pPr>
            <a:r>
              <a:rPr lang="en-US" sz="4000" dirty="0"/>
              <a:t>		</a:t>
            </a:r>
            <a:r>
              <a:rPr lang="en-US" sz="4000" b="1" dirty="0">
                <a:solidFill>
                  <a:srgbClr val="FF0000"/>
                </a:solidFill>
              </a:rPr>
              <a:t>})</a:t>
            </a:r>
          </a:p>
          <a:p>
            <a:pPr marL="180975" indent="0">
              <a:spcBef>
                <a:spcPts val="600"/>
              </a:spcBef>
              <a:buNone/>
            </a:pPr>
            <a:r>
              <a:rPr lang="en-US" sz="4000" dirty="0"/>
              <a:t>	});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6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/>
              <a:t>this.setState</a:t>
            </a:r>
            <a:r>
              <a:rPr lang="en-US" dirty="0"/>
              <a:t>()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700" cy="628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/>
              <a:t>Do not! </a:t>
            </a:r>
            <a:r>
              <a:rPr lang="en-US" b="1" dirty="0" smtClean="0"/>
              <a:t>Change</a:t>
            </a:r>
            <a:r>
              <a:rPr lang="en-US" dirty="0" smtClean="0"/>
              <a:t> </a:t>
            </a:r>
            <a:r>
              <a:rPr lang="en-US" dirty="0"/>
              <a:t>state with </a:t>
            </a:r>
            <a:r>
              <a:rPr lang="en-US" dirty="0" err="1">
                <a:solidFill>
                  <a:srgbClr val="FF0000"/>
                </a:solidFill>
              </a:rPr>
              <a:t>this.state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newState</a:t>
            </a:r>
            <a:r>
              <a:rPr lang="en-US" dirty="0" smtClean="0"/>
              <a:t>.</a:t>
            </a:r>
          </a:p>
          <a:p>
            <a:pPr lv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Use </a:t>
            </a:r>
            <a:r>
              <a:rPr lang="en-US" dirty="0" err="1" smtClean="0">
                <a:solidFill>
                  <a:srgbClr val="FFC000"/>
                </a:solidFill>
              </a:rPr>
              <a:t>this.setState</a:t>
            </a:r>
            <a:r>
              <a:rPr lang="en-US" dirty="0" smtClean="0">
                <a:solidFill>
                  <a:srgbClr val="FFC000"/>
                </a:solidFill>
              </a:rPr>
              <a:t>( )</a:t>
            </a:r>
          </a:p>
          <a:p>
            <a:pPr lvl="0">
              <a:spcBef>
                <a:spcPts val="0"/>
              </a:spcBef>
              <a:buNone/>
            </a:pPr>
            <a:endParaRPr lang="en-US" dirty="0"/>
          </a:p>
          <a:p>
            <a:pPr marL="180975" lvl="0" indent="0">
              <a:spcBef>
                <a:spcPts val="0"/>
              </a:spcBef>
              <a:buNone/>
            </a:pPr>
            <a:r>
              <a:rPr lang="en-US" dirty="0"/>
              <a:t>Otherwise react will not </a:t>
            </a:r>
            <a:r>
              <a:rPr lang="en-US" dirty="0" smtClean="0"/>
              <a:t>re-render</a:t>
            </a:r>
            <a:r>
              <a:rPr lang="en-US" dirty="0"/>
              <a:t>, and possibly overwrite your state.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 smtClean="0"/>
              <a:t>DashBoardComponent</a:t>
            </a:r>
            <a:endParaRPr lang="en-US" dirty="0"/>
          </a:p>
        </p:txBody>
      </p:sp>
      <p:sp>
        <p:nvSpPr>
          <p:cNvPr id="101" name="Shape 101"/>
          <p:cNvSpPr txBox="1"/>
          <p:nvPr/>
        </p:nvSpPr>
        <p:spPr>
          <a:xfrm>
            <a:off x="2292321" y="2576386"/>
            <a:ext cx="8683994" cy="613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/>
            </a:r>
            <a:br>
              <a:rPr lang="de-DE" dirty="0">
                <a:solidFill>
                  <a:schemeClr val="bg1"/>
                </a:solidFill>
              </a:rPr>
            </a:br>
            <a:endParaRPr lang="de-DE" dirty="0">
              <a:solidFill>
                <a:schemeClr val="bg1"/>
              </a:solidFill>
            </a:endParaRPr>
          </a:p>
          <a:p>
            <a:r>
              <a:rPr lang="de-DE" sz="1800" dirty="0" err="1">
                <a:solidFill>
                  <a:schemeClr val="bg1"/>
                </a:solidFill>
              </a:rPr>
              <a:t>export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class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b="1" dirty="0">
                <a:solidFill>
                  <a:schemeClr val="bg1"/>
                </a:solidFill>
              </a:rPr>
              <a:t>Dashboard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extends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React.Component</a:t>
            </a:r>
            <a:r>
              <a:rPr lang="de-DE" sz="1800" dirty="0">
                <a:solidFill>
                  <a:schemeClr val="bg1"/>
                </a:solidFill>
              </a:rPr>
              <a:t> {</a:t>
            </a:r>
          </a:p>
          <a:p>
            <a:endParaRPr lang="de-DE" sz="1800" dirty="0">
              <a:solidFill>
                <a:schemeClr val="bg1"/>
              </a:solidFill>
            </a:endParaRPr>
          </a:p>
          <a:p>
            <a:r>
              <a:rPr lang="de-DE" sz="1800" dirty="0">
                <a:solidFill>
                  <a:schemeClr val="bg1"/>
                </a:solidFill>
              </a:rPr>
              <a:t>  </a:t>
            </a:r>
            <a:r>
              <a:rPr lang="de-DE" sz="1800" dirty="0" err="1">
                <a:solidFill>
                  <a:schemeClr val="bg1"/>
                </a:solidFill>
              </a:rPr>
              <a:t>constructor</a:t>
            </a:r>
            <a:r>
              <a:rPr lang="de-DE" sz="1800" dirty="0">
                <a:solidFill>
                  <a:schemeClr val="bg1"/>
                </a:solidFill>
              </a:rPr>
              <a:t>(</a:t>
            </a:r>
            <a:r>
              <a:rPr lang="de-DE" sz="1800" dirty="0" err="1">
                <a:solidFill>
                  <a:schemeClr val="bg1"/>
                </a:solidFill>
              </a:rPr>
              <a:t>props</a:t>
            </a:r>
            <a:r>
              <a:rPr lang="de-DE" sz="1800" dirty="0">
                <a:solidFill>
                  <a:schemeClr val="bg1"/>
                </a:solidFill>
              </a:rPr>
              <a:t>) {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  super(</a:t>
            </a:r>
            <a:r>
              <a:rPr lang="de-DE" sz="1800" dirty="0" err="1">
                <a:solidFill>
                  <a:schemeClr val="bg1"/>
                </a:solidFill>
              </a:rPr>
              <a:t>props</a:t>
            </a:r>
            <a:r>
              <a:rPr lang="de-DE" sz="1800" dirty="0" smtClean="0">
                <a:solidFill>
                  <a:schemeClr val="bg1"/>
                </a:solidFill>
              </a:rPr>
              <a:t>);</a:t>
            </a:r>
            <a:r>
              <a:rPr lang="de-DE" sz="1800" dirty="0">
                <a:solidFill>
                  <a:schemeClr val="bg1"/>
                </a:solidFill>
              </a:rPr>
              <a:t/>
            </a:r>
            <a:br>
              <a:rPr lang="de-DE" sz="1800" dirty="0">
                <a:solidFill>
                  <a:schemeClr val="bg1"/>
                </a:solidFill>
              </a:rPr>
            </a:br>
            <a:endParaRPr lang="de-DE" sz="1800" dirty="0">
              <a:solidFill>
                <a:schemeClr val="bg1"/>
              </a:solidFill>
            </a:endParaRPr>
          </a:p>
          <a:p>
            <a:r>
              <a:rPr lang="de-DE" sz="1800" dirty="0">
                <a:solidFill>
                  <a:schemeClr val="bg1"/>
                </a:solidFill>
              </a:rPr>
              <a:t>    </a:t>
            </a:r>
            <a:r>
              <a:rPr lang="de-DE" sz="1800" b="1" dirty="0" err="1">
                <a:solidFill>
                  <a:srgbClr val="FF0000"/>
                </a:solidFill>
              </a:rPr>
              <a:t>this.state</a:t>
            </a:r>
            <a:r>
              <a:rPr lang="de-DE" sz="1800" b="1" dirty="0">
                <a:solidFill>
                  <a:srgbClr val="FF0000"/>
                </a:solidFill>
              </a:rPr>
              <a:t> = {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    </a:t>
            </a:r>
            <a:r>
              <a:rPr lang="de-DE" sz="1800" dirty="0" err="1">
                <a:solidFill>
                  <a:srgbClr val="FFFF00"/>
                </a:solidFill>
              </a:rPr>
              <a:t>books</a:t>
            </a:r>
            <a:r>
              <a:rPr lang="de-DE" sz="1800" dirty="0">
                <a:solidFill>
                  <a:srgbClr val="FFFF00"/>
                </a:solidFill>
              </a:rPr>
              <a:t>: [‘book1’,’book2’]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  </a:t>
            </a:r>
            <a:r>
              <a:rPr lang="de-DE" sz="1800" b="1" dirty="0" smtClean="0">
                <a:solidFill>
                  <a:srgbClr val="FF0000"/>
                </a:solidFill>
              </a:rPr>
              <a:t>}</a:t>
            </a:r>
          </a:p>
          <a:p>
            <a:r>
              <a:rPr lang="de-DE" sz="1800" dirty="0" smtClean="0">
                <a:solidFill>
                  <a:schemeClr val="bg1"/>
                </a:solidFill>
              </a:rPr>
              <a:t>  }</a:t>
            </a:r>
            <a:r>
              <a:rPr lang="de-DE" sz="1800" dirty="0">
                <a:solidFill>
                  <a:schemeClr val="bg1"/>
                </a:solidFill>
              </a:rPr>
              <a:t/>
            </a:r>
            <a:br>
              <a:rPr lang="de-DE" sz="1800" dirty="0">
                <a:solidFill>
                  <a:schemeClr val="bg1"/>
                </a:solidFill>
              </a:rPr>
            </a:br>
            <a:endParaRPr lang="de-DE" sz="1800" dirty="0">
              <a:solidFill>
                <a:schemeClr val="bg1"/>
              </a:solidFill>
            </a:endParaRPr>
          </a:p>
          <a:p>
            <a:r>
              <a:rPr lang="de-DE" sz="1800" dirty="0">
                <a:solidFill>
                  <a:schemeClr val="bg1"/>
                </a:solidFill>
              </a:rPr>
              <a:t>  </a:t>
            </a:r>
            <a:r>
              <a:rPr lang="de-DE" sz="1800" b="1" dirty="0" err="1">
                <a:solidFill>
                  <a:srgbClr val="FFC000"/>
                </a:solidFill>
              </a:rPr>
              <a:t>componentDidMount</a:t>
            </a:r>
            <a:r>
              <a:rPr lang="de-DE" sz="1800" b="1" dirty="0">
                <a:solidFill>
                  <a:srgbClr val="FFC000"/>
                </a:solidFill>
              </a:rPr>
              <a:t>(){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  </a:t>
            </a:r>
            <a:r>
              <a:rPr lang="de-DE" sz="1800" dirty="0" smtClean="0">
                <a:solidFill>
                  <a:schemeClr val="bg1"/>
                </a:solidFill>
              </a:rPr>
              <a:t>  </a:t>
            </a:r>
            <a:r>
              <a:rPr lang="de-DE" sz="1800" dirty="0" smtClean="0">
                <a:solidFill>
                  <a:srgbClr val="EEE400"/>
                </a:solidFill>
              </a:rPr>
              <a:t>// </a:t>
            </a:r>
            <a:r>
              <a:rPr lang="de-DE" sz="1800" dirty="0" err="1">
                <a:solidFill>
                  <a:srgbClr val="EEE400"/>
                </a:solidFill>
              </a:rPr>
              <a:t>You</a:t>
            </a:r>
            <a:r>
              <a:rPr lang="de-DE" sz="1800" dirty="0">
                <a:solidFill>
                  <a:srgbClr val="EEE400"/>
                </a:solidFill>
              </a:rPr>
              <a:t> </a:t>
            </a:r>
            <a:r>
              <a:rPr lang="de-DE" sz="1800" dirty="0" err="1">
                <a:solidFill>
                  <a:srgbClr val="EEE400"/>
                </a:solidFill>
              </a:rPr>
              <a:t>should</a:t>
            </a:r>
            <a:r>
              <a:rPr lang="de-DE" sz="1800" dirty="0">
                <a:solidFill>
                  <a:srgbClr val="EEE400"/>
                </a:solidFill>
              </a:rPr>
              <a:t> </a:t>
            </a:r>
            <a:r>
              <a:rPr lang="de-DE" sz="1800" dirty="0" err="1">
                <a:solidFill>
                  <a:srgbClr val="EEE400"/>
                </a:solidFill>
              </a:rPr>
              <a:t>fetch</a:t>
            </a:r>
            <a:r>
              <a:rPr lang="de-DE" sz="1800" dirty="0">
                <a:solidFill>
                  <a:srgbClr val="EEE400"/>
                </a:solidFill>
              </a:rPr>
              <a:t> de </a:t>
            </a:r>
            <a:r>
              <a:rPr lang="de-DE" sz="1800" dirty="0" err="1">
                <a:solidFill>
                  <a:srgbClr val="EEE400"/>
                </a:solidFill>
              </a:rPr>
              <a:t>books</a:t>
            </a:r>
            <a:r>
              <a:rPr lang="de-DE" sz="1800" dirty="0">
                <a:solidFill>
                  <a:srgbClr val="EEE400"/>
                </a:solidFill>
              </a:rPr>
              <a:t> </a:t>
            </a:r>
            <a:r>
              <a:rPr lang="de-DE" sz="1800" dirty="0" err="1">
                <a:solidFill>
                  <a:srgbClr val="EEE400"/>
                </a:solidFill>
              </a:rPr>
              <a:t>from</a:t>
            </a:r>
            <a:r>
              <a:rPr lang="de-DE" sz="1800" dirty="0">
                <a:solidFill>
                  <a:srgbClr val="EEE400"/>
                </a:solidFill>
              </a:rPr>
              <a:t> http://localhost:5000/</a:t>
            </a:r>
            <a:r>
              <a:rPr lang="de-DE" sz="1800" dirty="0" err="1">
                <a:solidFill>
                  <a:srgbClr val="EEE400"/>
                </a:solidFill>
              </a:rPr>
              <a:t>books</a:t>
            </a:r>
            <a:endParaRPr lang="de-DE" sz="1800" dirty="0">
              <a:solidFill>
                <a:srgbClr val="EEE400"/>
              </a:solidFill>
            </a:endParaRPr>
          </a:p>
          <a:p>
            <a:r>
              <a:rPr lang="de-DE" sz="1800" dirty="0">
                <a:solidFill>
                  <a:srgbClr val="EEE400"/>
                </a:solidFill>
              </a:rPr>
              <a:t>   </a:t>
            </a:r>
            <a:r>
              <a:rPr lang="de-DE" sz="1800">
                <a:solidFill>
                  <a:srgbClr val="EEE400"/>
                </a:solidFill>
              </a:rPr>
              <a:t> </a:t>
            </a:r>
            <a:r>
              <a:rPr lang="de-DE" sz="1800" smtClean="0">
                <a:solidFill>
                  <a:srgbClr val="EEE400"/>
                </a:solidFill>
              </a:rPr>
              <a:t>  // </a:t>
            </a:r>
            <a:r>
              <a:rPr lang="de-DE" sz="1800" dirty="0" err="1">
                <a:solidFill>
                  <a:srgbClr val="EEE400"/>
                </a:solidFill>
              </a:rPr>
              <a:t>and</a:t>
            </a:r>
            <a:r>
              <a:rPr lang="de-DE" sz="1800" dirty="0">
                <a:solidFill>
                  <a:srgbClr val="EEE400"/>
                </a:solidFill>
              </a:rPr>
              <a:t> </a:t>
            </a:r>
            <a:r>
              <a:rPr lang="de-DE" sz="1800" dirty="0" err="1">
                <a:solidFill>
                  <a:srgbClr val="EEE400"/>
                </a:solidFill>
              </a:rPr>
              <a:t>store</a:t>
            </a:r>
            <a:r>
              <a:rPr lang="de-DE" sz="1800" dirty="0">
                <a:solidFill>
                  <a:srgbClr val="EEE400"/>
                </a:solidFill>
              </a:rPr>
              <a:t> </a:t>
            </a:r>
            <a:r>
              <a:rPr lang="de-DE" sz="1800" dirty="0" err="1">
                <a:solidFill>
                  <a:srgbClr val="EEE400"/>
                </a:solidFill>
              </a:rPr>
              <a:t>them</a:t>
            </a:r>
            <a:r>
              <a:rPr lang="de-DE" sz="1800" dirty="0">
                <a:solidFill>
                  <a:srgbClr val="EEE400"/>
                </a:solidFill>
              </a:rPr>
              <a:t> in </a:t>
            </a:r>
            <a:r>
              <a:rPr lang="de-DE" sz="1800" dirty="0" err="1">
                <a:solidFill>
                  <a:srgbClr val="EEE400"/>
                </a:solidFill>
              </a:rPr>
              <a:t>your</a:t>
            </a:r>
            <a:r>
              <a:rPr lang="de-DE" sz="1800" dirty="0">
                <a:solidFill>
                  <a:srgbClr val="EEE400"/>
                </a:solidFill>
              </a:rPr>
              <a:t> </a:t>
            </a:r>
            <a:r>
              <a:rPr lang="de-DE" sz="1800" dirty="0" err="1">
                <a:solidFill>
                  <a:srgbClr val="EEE400"/>
                </a:solidFill>
              </a:rPr>
              <a:t>state</a:t>
            </a:r>
            <a:endParaRPr lang="de-DE" sz="1800" dirty="0">
              <a:solidFill>
                <a:srgbClr val="EEE400"/>
              </a:solidFill>
            </a:endParaRPr>
          </a:p>
          <a:p>
            <a:r>
              <a:rPr lang="de-DE" sz="1800" dirty="0">
                <a:solidFill>
                  <a:schemeClr val="bg1"/>
                </a:solidFill>
              </a:rPr>
              <a:t>  </a:t>
            </a:r>
            <a:r>
              <a:rPr lang="de-DE" sz="1800" b="1" dirty="0" smtClean="0">
                <a:solidFill>
                  <a:srgbClr val="FFC000"/>
                </a:solidFill>
              </a:rPr>
              <a:t>}</a:t>
            </a:r>
            <a:r>
              <a:rPr lang="de-DE" sz="1800" dirty="0">
                <a:solidFill>
                  <a:schemeClr val="bg1"/>
                </a:solidFill>
              </a:rPr>
              <a:t/>
            </a:r>
            <a:br>
              <a:rPr lang="de-DE" sz="1800" dirty="0">
                <a:solidFill>
                  <a:schemeClr val="bg1"/>
                </a:solidFill>
              </a:rPr>
            </a:br>
            <a:endParaRPr lang="de-DE" sz="1800" dirty="0">
              <a:solidFill>
                <a:schemeClr val="bg1"/>
              </a:solidFill>
            </a:endParaRPr>
          </a:p>
          <a:p>
            <a:r>
              <a:rPr lang="de-DE" sz="1800" dirty="0">
                <a:solidFill>
                  <a:schemeClr val="bg1"/>
                </a:solidFill>
              </a:rPr>
              <a:t>  </a:t>
            </a:r>
            <a:r>
              <a:rPr lang="de-DE" sz="1800" dirty="0" err="1">
                <a:solidFill>
                  <a:schemeClr val="bg1"/>
                </a:solidFill>
              </a:rPr>
              <a:t>render</a:t>
            </a:r>
            <a:r>
              <a:rPr lang="de-DE" sz="1800" dirty="0">
                <a:solidFill>
                  <a:schemeClr val="bg1"/>
                </a:solidFill>
              </a:rPr>
              <a:t>() {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  </a:t>
            </a:r>
            <a:r>
              <a:rPr lang="de-DE" sz="1800" dirty="0" err="1">
                <a:solidFill>
                  <a:schemeClr val="bg1"/>
                </a:solidFill>
              </a:rPr>
              <a:t>return</a:t>
            </a:r>
            <a:r>
              <a:rPr lang="de-DE" sz="1800" dirty="0">
                <a:solidFill>
                  <a:schemeClr val="bg1"/>
                </a:solidFill>
              </a:rPr>
              <a:t> (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    &lt;div&gt;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      &lt;h3&gt;All Books&lt;/h3&gt;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        </a:t>
            </a:r>
            <a:r>
              <a:rPr lang="de-DE" sz="1800" dirty="0">
                <a:solidFill>
                  <a:srgbClr val="FFC000"/>
                </a:solidFill>
              </a:rPr>
              <a:t>&lt;</a:t>
            </a:r>
            <a:r>
              <a:rPr lang="de-DE" sz="1800" dirty="0" err="1">
                <a:solidFill>
                  <a:srgbClr val="FFC000"/>
                </a:solidFill>
              </a:rPr>
              <a:t>BookSearch</a:t>
            </a:r>
            <a:r>
              <a:rPr lang="de-DE" sz="1800" dirty="0">
                <a:solidFill>
                  <a:srgbClr val="FFC000"/>
                </a:solidFill>
              </a:rPr>
              <a:t> /&gt;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       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     </a:t>
            </a:r>
            <a:r>
              <a:rPr lang="de-DE" sz="1800" dirty="0">
                <a:solidFill>
                  <a:srgbClr val="FFFF00"/>
                </a:solidFill>
              </a:rPr>
              <a:t>   {</a:t>
            </a:r>
            <a:r>
              <a:rPr lang="de-DE" sz="1800" dirty="0" err="1">
                <a:solidFill>
                  <a:srgbClr val="FFFF00"/>
                </a:solidFill>
              </a:rPr>
              <a:t>this.state.books.map</a:t>
            </a:r>
            <a:r>
              <a:rPr lang="de-DE" sz="1800" dirty="0">
                <a:solidFill>
                  <a:srgbClr val="FFFF00"/>
                </a:solidFill>
              </a:rPr>
              <a:t>(</a:t>
            </a:r>
            <a:r>
              <a:rPr lang="de-DE" sz="1800" dirty="0" err="1">
                <a:solidFill>
                  <a:srgbClr val="FFFF00"/>
                </a:solidFill>
              </a:rPr>
              <a:t>book</a:t>
            </a:r>
            <a:r>
              <a:rPr lang="de-DE" sz="1800" dirty="0">
                <a:solidFill>
                  <a:srgbClr val="FFFF00"/>
                </a:solidFill>
              </a:rPr>
              <a:t> </a:t>
            </a:r>
            <a:r>
              <a:rPr lang="de-DE" sz="1800" dirty="0">
                <a:solidFill>
                  <a:srgbClr val="FF0000"/>
                </a:solidFill>
              </a:rPr>
              <a:t>=&gt;</a:t>
            </a:r>
            <a:r>
              <a:rPr lang="de-DE" sz="1800" dirty="0">
                <a:solidFill>
                  <a:srgbClr val="FFFF00"/>
                </a:solidFill>
              </a:rPr>
              <a:t> (</a:t>
            </a:r>
          </a:p>
          <a:p>
            <a:r>
              <a:rPr lang="de-DE" sz="1800" dirty="0">
                <a:solidFill>
                  <a:srgbClr val="FFFF00"/>
                </a:solidFill>
              </a:rPr>
              <a:t>                &lt;h4&gt;{</a:t>
            </a:r>
            <a:r>
              <a:rPr lang="de-DE" sz="1800" dirty="0" err="1">
                <a:solidFill>
                  <a:srgbClr val="FFFF00"/>
                </a:solidFill>
              </a:rPr>
              <a:t>book</a:t>
            </a:r>
            <a:r>
              <a:rPr lang="de-DE" sz="1800" dirty="0">
                <a:solidFill>
                  <a:srgbClr val="FFFF00"/>
                </a:solidFill>
              </a:rPr>
              <a:t>}&lt;/h4&gt;</a:t>
            </a:r>
          </a:p>
          <a:p>
            <a:r>
              <a:rPr lang="de-DE" sz="1800" dirty="0">
                <a:solidFill>
                  <a:srgbClr val="FFFF00"/>
                </a:solidFill>
              </a:rPr>
              <a:t>          ))}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      &lt;/div&gt;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  );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}</a:t>
            </a:r>
          </a:p>
          <a:p>
            <a:r>
              <a:rPr lang="de-DE" sz="1800" dirty="0">
                <a:solidFill>
                  <a:schemeClr val="bg1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952500" y="208743"/>
            <a:ext cx="11099700" cy="215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 smtClean="0"/>
              <a:t>DashBoardComponent</a:t>
            </a:r>
            <a:endParaRPr lang="en-US" dirty="0"/>
          </a:p>
        </p:txBody>
      </p:sp>
      <p:sp>
        <p:nvSpPr>
          <p:cNvPr id="101" name="Shape 101"/>
          <p:cNvSpPr txBox="1"/>
          <p:nvPr/>
        </p:nvSpPr>
        <p:spPr>
          <a:xfrm>
            <a:off x="2160353" y="2756000"/>
            <a:ext cx="8683994" cy="613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/>
            </a:r>
            <a:br>
              <a:rPr lang="de-DE" dirty="0">
                <a:solidFill>
                  <a:schemeClr val="bg1"/>
                </a:solidFill>
              </a:rPr>
            </a:br>
            <a:endParaRPr lang="de-DE" dirty="0">
              <a:solidFill>
                <a:schemeClr val="bg1"/>
              </a:solidFill>
            </a:endParaRPr>
          </a:p>
          <a:p>
            <a:r>
              <a:rPr lang="de-DE" sz="1800" dirty="0" err="1">
                <a:solidFill>
                  <a:schemeClr val="bg1"/>
                </a:solidFill>
              </a:rPr>
              <a:t>export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class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b="1" dirty="0">
                <a:solidFill>
                  <a:schemeClr val="bg1"/>
                </a:solidFill>
              </a:rPr>
              <a:t>Dashboard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extends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React.Component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smtClean="0">
                <a:solidFill>
                  <a:schemeClr val="bg1"/>
                </a:solidFill>
              </a:rPr>
              <a:t>{</a:t>
            </a:r>
          </a:p>
          <a:p>
            <a:endParaRPr lang="de-DE" sz="1800" dirty="0">
              <a:solidFill>
                <a:schemeClr val="bg1"/>
              </a:solidFill>
            </a:endParaRPr>
          </a:p>
          <a:p>
            <a:r>
              <a:rPr lang="de-DE" sz="1800" dirty="0">
                <a:solidFill>
                  <a:schemeClr val="bg1"/>
                </a:solidFill>
              </a:rPr>
              <a:t>  </a:t>
            </a:r>
            <a:r>
              <a:rPr lang="de-DE" sz="1800" dirty="0" err="1">
                <a:solidFill>
                  <a:schemeClr val="bg1"/>
                </a:solidFill>
              </a:rPr>
              <a:t>constructor</a:t>
            </a:r>
            <a:r>
              <a:rPr lang="de-DE" sz="1800" dirty="0">
                <a:solidFill>
                  <a:schemeClr val="bg1"/>
                </a:solidFill>
              </a:rPr>
              <a:t>(</a:t>
            </a:r>
            <a:r>
              <a:rPr lang="de-DE" sz="1800" dirty="0" err="1">
                <a:solidFill>
                  <a:schemeClr val="bg1"/>
                </a:solidFill>
              </a:rPr>
              <a:t>props</a:t>
            </a:r>
            <a:r>
              <a:rPr lang="de-DE" sz="1800" dirty="0">
                <a:solidFill>
                  <a:schemeClr val="bg1"/>
                </a:solidFill>
              </a:rPr>
              <a:t>) {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  super(</a:t>
            </a:r>
            <a:r>
              <a:rPr lang="de-DE" sz="1800" dirty="0" err="1">
                <a:solidFill>
                  <a:schemeClr val="bg1"/>
                </a:solidFill>
              </a:rPr>
              <a:t>props</a:t>
            </a:r>
            <a:r>
              <a:rPr lang="de-DE" sz="1800" dirty="0" smtClean="0">
                <a:solidFill>
                  <a:schemeClr val="bg1"/>
                </a:solidFill>
              </a:rPr>
              <a:t>);</a:t>
            </a:r>
            <a:r>
              <a:rPr lang="de-DE" sz="1800" dirty="0">
                <a:solidFill>
                  <a:schemeClr val="bg1"/>
                </a:solidFill>
              </a:rPr>
              <a:t/>
            </a:r>
            <a:br>
              <a:rPr lang="de-DE" sz="1800" dirty="0">
                <a:solidFill>
                  <a:schemeClr val="bg1"/>
                </a:solidFill>
              </a:rPr>
            </a:br>
            <a:endParaRPr lang="de-DE" sz="1800" dirty="0">
              <a:solidFill>
                <a:schemeClr val="bg1"/>
              </a:solidFill>
            </a:endParaRPr>
          </a:p>
          <a:p>
            <a:r>
              <a:rPr lang="de-DE" sz="1800" dirty="0">
                <a:solidFill>
                  <a:schemeClr val="bg1"/>
                </a:solidFill>
              </a:rPr>
              <a:t>    </a:t>
            </a:r>
            <a:r>
              <a:rPr lang="de-DE" sz="1800" dirty="0" err="1">
                <a:solidFill>
                  <a:schemeClr val="bg1"/>
                </a:solidFill>
              </a:rPr>
              <a:t>this.state</a:t>
            </a:r>
            <a:r>
              <a:rPr lang="de-DE" sz="1800" dirty="0">
                <a:solidFill>
                  <a:schemeClr val="bg1"/>
                </a:solidFill>
              </a:rPr>
              <a:t> = {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    </a:t>
            </a:r>
            <a:r>
              <a:rPr lang="de-DE" sz="1800" dirty="0" err="1">
                <a:solidFill>
                  <a:schemeClr val="bg1"/>
                </a:solidFill>
              </a:rPr>
              <a:t>books</a:t>
            </a:r>
            <a:r>
              <a:rPr lang="de-DE" sz="1800" dirty="0">
                <a:solidFill>
                  <a:schemeClr val="bg1"/>
                </a:solidFill>
              </a:rPr>
              <a:t>: </a:t>
            </a:r>
            <a:r>
              <a:rPr lang="de-DE" sz="1800" dirty="0" smtClean="0">
                <a:solidFill>
                  <a:schemeClr val="bg1"/>
                </a:solidFill>
              </a:rPr>
              <a:t>[ ]</a:t>
            </a:r>
            <a:endParaRPr lang="de-DE" sz="1800" dirty="0">
              <a:solidFill>
                <a:schemeClr val="bg1"/>
              </a:solidFill>
            </a:endParaRPr>
          </a:p>
          <a:p>
            <a:r>
              <a:rPr lang="de-DE" sz="1800" dirty="0">
                <a:solidFill>
                  <a:schemeClr val="bg1"/>
                </a:solidFill>
              </a:rPr>
              <a:t>    }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</a:t>
            </a:r>
            <a:r>
              <a:rPr lang="de-DE" sz="1800" dirty="0" smtClean="0">
                <a:solidFill>
                  <a:schemeClr val="bg1"/>
                </a:solidFill>
              </a:rPr>
              <a:t>}</a:t>
            </a:r>
            <a:r>
              <a:rPr lang="de-DE" sz="1800" dirty="0">
                <a:solidFill>
                  <a:schemeClr val="bg1"/>
                </a:solidFill>
              </a:rPr>
              <a:t/>
            </a:r>
            <a:br>
              <a:rPr lang="de-DE" sz="1800" dirty="0">
                <a:solidFill>
                  <a:schemeClr val="bg1"/>
                </a:solidFill>
              </a:rPr>
            </a:br>
            <a:endParaRPr lang="de-DE" sz="1800" dirty="0">
              <a:solidFill>
                <a:schemeClr val="bg1"/>
              </a:solidFill>
            </a:endParaRPr>
          </a:p>
          <a:p>
            <a:r>
              <a:rPr lang="de-DE" sz="1800" dirty="0">
                <a:solidFill>
                  <a:srgbClr val="FF0000"/>
                </a:solidFill>
              </a:rPr>
              <a:t>  </a:t>
            </a:r>
            <a:r>
              <a:rPr lang="de-DE" sz="1800" b="1" dirty="0" err="1">
                <a:solidFill>
                  <a:srgbClr val="FFC000"/>
                </a:solidFill>
              </a:rPr>
              <a:t>componentDidMount</a:t>
            </a:r>
            <a:r>
              <a:rPr lang="de-DE" sz="1800" b="1" dirty="0" smtClean="0">
                <a:solidFill>
                  <a:srgbClr val="FFC000"/>
                </a:solidFill>
              </a:rPr>
              <a:t>() {</a:t>
            </a:r>
            <a:endParaRPr lang="de-DE" sz="1800" b="1" dirty="0">
              <a:solidFill>
                <a:srgbClr val="FFC000"/>
              </a:solidFill>
            </a:endParaRPr>
          </a:p>
          <a:p>
            <a:r>
              <a:rPr lang="de-DE" sz="1800" dirty="0">
                <a:solidFill>
                  <a:schemeClr val="bg1"/>
                </a:solidFill>
              </a:rPr>
              <a:t>     </a:t>
            </a:r>
            <a:r>
              <a:rPr lang="de-DE" sz="1800" dirty="0" smtClean="0">
                <a:solidFill>
                  <a:schemeClr val="bg1"/>
                </a:solidFill>
              </a:rPr>
              <a:t>   </a:t>
            </a:r>
            <a:r>
              <a:rPr lang="de-DE" sz="1800" b="1" dirty="0" err="1" smtClean="0">
                <a:solidFill>
                  <a:srgbClr val="FFFF00"/>
                </a:solidFill>
              </a:rPr>
              <a:t>axios.get</a:t>
            </a:r>
            <a:r>
              <a:rPr lang="de-DE" sz="1800" dirty="0">
                <a:solidFill>
                  <a:schemeClr val="bg1"/>
                </a:solidFill>
              </a:rPr>
              <a:t>("http://localhost:5000/</a:t>
            </a:r>
            <a:r>
              <a:rPr lang="de-DE" sz="1800" dirty="0" err="1">
                <a:solidFill>
                  <a:schemeClr val="bg1"/>
                </a:solidFill>
              </a:rPr>
              <a:t>books</a:t>
            </a:r>
            <a:r>
              <a:rPr lang="de-DE" sz="1800" dirty="0" smtClean="0">
                <a:solidFill>
                  <a:schemeClr val="bg1"/>
                </a:solidFill>
              </a:rPr>
              <a:t>").</a:t>
            </a:r>
            <a:r>
              <a:rPr lang="de-DE" sz="1800" b="1" dirty="0" err="1">
                <a:solidFill>
                  <a:srgbClr val="FFFF00"/>
                </a:solidFill>
              </a:rPr>
              <a:t>then</a:t>
            </a:r>
            <a:r>
              <a:rPr lang="de-DE" sz="1800" dirty="0">
                <a:solidFill>
                  <a:schemeClr val="bg1"/>
                </a:solidFill>
              </a:rPr>
              <a:t>((</a:t>
            </a:r>
            <a:r>
              <a:rPr lang="de-DE" sz="1800" dirty="0" err="1">
                <a:solidFill>
                  <a:schemeClr val="bg1"/>
                </a:solidFill>
              </a:rPr>
              <a:t>response</a:t>
            </a:r>
            <a:r>
              <a:rPr lang="de-DE" sz="1800" dirty="0">
                <a:solidFill>
                  <a:schemeClr val="bg1"/>
                </a:solidFill>
              </a:rPr>
              <a:t>) =&gt; {</a:t>
            </a:r>
          </a:p>
          <a:p>
            <a:r>
              <a:rPr lang="de-DE" sz="1800" dirty="0" smtClean="0">
                <a:solidFill>
                  <a:schemeClr val="bg1"/>
                </a:solidFill>
              </a:rPr>
              <a:t>	</a:t>
            </a:r>
            <a:r>
              <a:rPr lang="de-DE" sz="1800" b="1" dirty="0" err="1" smtClean="0">
                <a:solidFill>
                  <a:srgbClr val="FF0000"/>
                </a:solidFill>
              </a:rPr>
              <a:t>this.setState</a:t>
            </a:r>
            <a:r>
              <a:rPr lang="de-DE" sz="1800" b="1" dirty="0" smtClean="0">
                <a:solidFill>
                  <a:srgbClr val="FF0000"/>
                </a:solidFill>
              </a:rPr>
              <a:t>({</a:t>
            </a:r>
          </a:p>
          <a:p>
            <a:r>
              <a:rPr lang="de-DE" sz="1800" dirty="0" smtClean="0">
                <a:solidFill>
                  <a:srgbClr val="FFC000"/>
                </a:solidFill>
              </a:rPr>
              <a:t>	</a:t>
            </a:r>
            <a:r>
              <a:rPr lang="de-DE" sz="1800" b="1" dirty="0" smtClean="0">
                <a:solidFill>
                  <a:srgbClr val="FFC000"/>
                </a:solidFill>
              </a:rPr>
              <a:t>	</a:t>
            </a:r>
            <a:r>
              <a:rPr lang="de-DE" sz="1800" b="1" dirty="0" err="1" smtClean="0">
                <a:solidFill>
                  <a:srgbClr val="FFC000"/>
                </a:solidFill>
              </a:rPr>
              <a:t>books</a:t>
            </a:r>
            <a:r>
              <a:rPr lang="de-DE" sz="1800" b="1" dirty="0" smtClean="0">
                <a:solidFill>
                  <a:srgbClr val="FFC000"/>
                </a:solidFill>
              </a:rPr>
              <a:t>: </a:t>
            </a:r>
            <a:r>
              <a:rPr lang="de-DE" sz="1800" b="1" dirty="0" err="1" smtClean="0">
                <a:solidFill>
                  <a:srgbClr val="FFC000"/>
                </a:solidFill>
              </a:rPr>
              <a:t>response.data</a:t>
            </a:r>
            <a:endParaRPr lang="de-DE" sz="1800" b="1" dirty="0" smtClean="0">
              <a:solidFill>
                <a:srgbClr val="FFC000"/>
              </a:solidFill>
            </a:endParaRPr>
          </a:p>
          <a:p>
            <a:r>
              <a:rPr lang="de-DE" sz="1800" b="1" dirty="0" smtClean="0">
                <a:solidFill>
                  <a:srgbClr val="FFC000"/>
                </a:solidFill>
              </a:rPr>
              <a:t>	</a:t>
            </a:r>
            <a:r>
              <a:rPr lang="de-DE" sz="1800" b="1" dirty="0" smtClean="0">
                <a:solidFill>
                  <a:srgbClr val="FF0000"/>
                </a:solidFill>
              </a:rPr>
              <a:t>})</a:t>
            </a:r>
            <a:endParaRPr lang="de-DE" sz="1800" b="1" dirty="0">
              <a:solidFill>
                <a:srgbClr val="FF0000"/>
              </a:solidFill>
            </a:endParaRPr>
          </a:p>
          <a:p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smtClean="0">
                <a:solidFill>
                  <a:schemeClr val="bg1"/>
                </a:solidFill>
              </a:rPr>
              <a:t>       }); </a:t>
            </a:r>
            <a:endParaRPr lang="de-DE" sz="1800" dirty="0">
              <a:solidFill>
                <a:schemeClr val="bg1"/>
              </a:solidFill>
            </a:endParaRPr>
          </a:p>
          <a:p>
            <a:r>
              <a:rPr lang="de-DE" sz="1800" dirty="0">
                <a:solidFill>
                  <a:schemeClr val="bg1"/>
                </a:solidFill>
              </a:rPr>
              <a:t>  }</a:t>
            </a:r>
          </a:p>
          <a:p>
            <a:endParaRPr lang="de-DE" sz="1800" dirty="0">
              <a:solidFill>
                <a:schemeClr val="bg1"/>
              </a:solidFill>
            </a:endParaRPr>
          </a:p>
          <a:p>
            <a:r>
              <a:rPr lang="de-DE" sz="1800" dirty="0">
                <a:solidFill>
                  <a:schemeClr val="bg1"/>
                </a:solidFill>
              </a:rPr>
              <a:t>  </a:t>
            </a:r>
            <a:r>
              <a:rPr lang="de-DE" sz="1800" dirty="0" err="1">
                <a:solidFill>
                  <a:schemeClr val="bg1"/>
                </a:solidFill>
              </a:rPr>
              <a:t>render</a:t>
            </a:r>
            <a:r>
              <a:rPr lang="de-DE" sz="1800" dirty="0">
                <a:solidFill>
                  <a:schemeClr val="bg1"/>
                </a:solidFill>
              </a:rPr>
              <a:t>() {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  </a:t>
            </a:r>
            <a:r>
              <a:rPr lang="de-DE" sz="1800" dirty="0" err="1">
                <a:solidFill>
                  <a:schemeClr val="bg1"/>
                </a:solidFill>
              </a:rPr>
              <a:t>return</a:t>
            </a:r>
            <a:r>
              <a:rPr lang="de-DE" sz="1800" dirty="0">
                <a:solidFill>
                  <a:schemeClr val="bg1"/>
                </a:solidFill>
              </a:rPr>
              <a:t> (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    &lt;div&gt;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      &lt;h3&gt;All Books&lt;/h3&gt;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        &lt;</a:t>
            </a:r>
            <a:r>
              <a:rPr lang="de-DE" sz="1800" dirty="0" err="1">
                <a:solidFill>
                  <a:schemeClr val="bg1"/>
                </a:solidFill>
              </a:rPr>
              <a:t>BookSearch</a:t>
            </a:r>
            <a:r>
              <a:rPr lang="de-DE" sz="1800" dirty="0">
                <a:solidFill>
                  <a:schemeClr val="bg1"/>
                </a:solidFill>
              </a:rPr>
              <a:t> /&gt;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        {</a:t>
            </a:r>
            <a:r>
              <a:rPr lang="de-DE" sz="1800" dirty="0" err="1">
                <a:solidFill>
                  <a:schemeClr val="bg1"/>
                </a:solidFill>
              </a:rPr>
              <a:t>this.state.books.map</a:t>
            </a:r>
            <a:r>
              <a:rPr lang="de-DE" sz="1800" dirty="0">
                <a:solidFill>
                  <a:schemeClr val="bg1"/>
                </a:solidFill>
              </a:rPr>
              <a:t>(</a:t>
            </a:r>
            <a:r>
              <a:rPr lang="de-DE" sz="1800" dirty="0" err="1">
                <a:solidFill>
                  <a:schemeClr val="bg1"/>
                </a:solidFill>
              </a:rPr>
              <a:t>book</a:t>
            </a:r>
            <a:r>
              <a:rPr lang="de-DE" sz="1800" dirty="0">
                <a:solidFill>
                  <a:schemeClr val="bg1"/>
                </a:solidFill>
              </a:rPr>
              <a:t> =&gt; (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              &lt;h4&gt;{</a:t>
            </a:r>
            <a:r>
              <a:rPr lang="de-DE" sz="1800" dirty="0" err="1" smtClean="0">
                <a:solidFill>
                  <a:schemeClr val="bg1"/>
                </a:solidFill>
              </a:rPr>
              <a:t>book.title</a:t>
            </a:r>
            <a:r>
              <a:rPr lang="de-DE" sz="1800" dirty="0" smtClean="0">
                <a:solidFill>
                  <a:schemeClr val="bg1"/>
                </a:solidFill>
              </a:rPr>
              <a:t>}&lt;/</a:t>
            </a:r>
            <a:r>
              <a:rPr lang="de-DE" sz="1800" dirty="0">
                <a:solidFill>
                  <a:schemeClr val="bg1"/>
                </a:solidFill>
              </a:rPr>
              <a:t>h4&gt;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        </a:t>
            </a:r>
            <a:r>
              <a:rPr lang="de-DE" sz="1800" dirty="0" smtClean="0">
                <a:solidFill>
                  <a:schemeClr val="bg1"/>
                </a:solidFill>
              </a:rPr>
              <a:t>))}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      &lt;/div&gt;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  );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}</a:t>
            </a:r>
          </a:p>
          <a:p>
            <a:r>
              <a:rPr lang="de-DE" sz="18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044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literals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url</a:t>
            </a:r>
            <a:r>
              <a:rPr lang="en-US" dirty="0"/>
              <a:t> = 'http://localhost:3000/</a:t>
            </a:r>
            <a:r>
              <a:rPr lang="en-US" dirty="0" err="1"/>
              <a:t>api</a:t>
            </a:r>
            <a:r>
              <a:rPr lang="en-US" dirty="0"/>
              <a:t>/messages/' + </a:t>
            </a:r>
            <a:r>
              <a:rPr lang="en-US" dirty="0" smtClean="0"/>
              <a:t>id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 = `http://localhost:3000/</a:t>
            </a:r>
            <a:r>
              <a:rPr lang="en-US" dirty="0" err="1"/>
              <a:t>api</a:t>
            </a:r>
            <a:r>
              <a:rPr lang="en-US" dirty="0"/>
              <a:t>/messages/</a:t>
            </a:r>
            <a:r>
              <a:rPr lang="en-US" dirty="0">
                <a:solidFill>
                  <a:srgbClr val="FF0000"/>
                </a:solidFill>
              </a:rPr>
              <a:t>${id}</a:t>
            </a:r>
            <a:r>
              <a:rPr lang="en-US" dirty="0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10390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 smtClean="0">
                <a:solidFill>
                  <a:schemeClr val="bg1"/>
                </a:solidFill>
              </a:rPr>
              <a:t>BooksComponent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2590800"/>
            <a:ext cx="11099799" cy="668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76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Agenda workshop</a:t>
            </a:r>
            <a:endParaRPr lang="en-US" dirty="0"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2017250" y="2413100"/>
            <a:ext cx="8970300" cy="628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Keuze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ReactJS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of </a:t>
            </a:r>
            <a:r>
              <a:rPr lang="en-US" dirty="0" smtClean="0">
                <a:solidFill>
                  <a:srgbClr val="FF0000"/>
                </a:solidFill>
              </a:rPr>
              <a:t>Angular</a:t>
            </a:r>
          </a:p>
          <a:p>
            <a:pPr lvl="0">
              <a:spcBef>
                <a:spcPts val="0"/>
              </a:spcBef>
              <a:buFontTx/>
              <a:buChar char="-"/>
            </a:pPr>
            <a:endParaRPr lang="en-US" dirty="0" smtClean="0">
              <a:solidFill>
                <a:schemeClr val="bg1"/>
              </a:solidFill>
            </a:endParaRPr>
          </a:p>
          <a:p>
            <a:pPr lvl="0">
              <a:spcBef>
                <a:spcPts val="0"/>
              </a:spcBef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Voordracht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ReactJS</a:t>
            </a:r>
            <a:endParaRPr lang="en-US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lvl="0">
              <a:spcBef>
                <a:spcPts val="0"/>
              </a:spcBef>
              <a:buFontTx/>
              <a:buChar char="-"/>
            </a:pPr>
            <a:endParaRPr lang="en-US" dirty="0" smtClean="0">
              <a:solidFill>
                <a:schemeClr val="bg1"/>
              </a:solidFill>
            </a:endParaRPr>
          </a:p>
          <a:p>
            <a:pPr lvl="0">
              <a:spcBef>
                <a:spcPts val="0"/>
              </a:spcBef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Voordracht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Angular</a:t>
            </a:r>
          </a:p>
          <a:p>
            <a:pPr lvl="0">
              <a:spcBef>
                <a:spcPts val="0"/>
              </a:spcBef>
              <a:buFontTx/>
              <a:buChar char="-"/>
            </a:pPr>
            <a:endParaRPr lang="en-US" dirty="0" smtClean="0">
              <a:solidFill>
                <a:schemeClr val="bg1"/>
              </a:solidFill>
            </a:endParaRPr>
          </a:p>
          <a:p>
            <a:pPr lvl="0">
              <a:spcBef>
                <a:spcPts val="0"/>
              </a:spcBef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Start workshop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54000"/>
            <a:ext cx="11524635" cy="2158999"/>
          </a:xfrm>
        </p:spPr>
        <p:txBody>
          <a:bodyPr/>
          <a:lstStyle/>
          <a:p>
            <a:r>
              <a:rPr lang="nl-NL" b="1" dirty="0" err="1" smtClean="0">
                <a:solidFill>
                  <a:schemeClr val="bg1"/>
                </a:solidFill>
              </a:rPr>
              <a:t>BookDetailComponent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2590799"/>
            <a:ext cx="11099799" cy="662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47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472" y="254000"/>
            <a:ext cx="11382828" cy="2158999"/>
          </a:xfrm>
        </p:spPr>
        <p:txBody>
          <a:bodyPr/>
          <a:lstStyle/>
          <a:p>
            <a:r>
              <a:rPr lang="nl-NL" b="1" dirty="0" err="1">
                <a:solidFill>
                  <a:schemeClr val="bg1"/>
                </a:solidFill>
              </a:rPr>
              <a:t>BookDetailComponent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975" indent="0">
              <a:spcBef>
                <a:spcPts val="1200"/>
              </a:spcBef>
              <a:buNone/>
            </a:pPr>
            <a:r>
              <a:rPr lang="en-US" sz="1600" dirty="0"/>
              <a:t>export class </a:t>
            </a:r>
            <a:r>
              <a:rPr lang="en-US" sz="1600" b="1" dirty="0" err="1"/>
              <a:t>BookDetail</a:t>
            </a:r>
            <a:r>
              <a:rPr lang="en-US" sz="1600" dirty="0"/>
              <a:t> extends </a:t>
            </a:r>
            <a:r>
              <a:rPr lang="en-US" sz="1600" dirty="0" err="1" smtClean="0"/>
              <a:t>React.Component</a:t>
            </a:r>
            <a:r>
              <a:rPr lang="en-US" sz="1600" dirty="0" smtClean="0"/>
              <a:t> </a:t>
            </a:r>
            <a:r>
              <a:rPr lang="en-US" sz="1600" dirty="0"/>
              <a:t>{</a:t>
            </a:r>
          </a:p>
          <a:p>
            <a:pPr marL="180975" indent="0">
              <a:spcBef>
                <a:spcPts val="1200"/>
              </a:spcBef>
              <a:buNone/>
            </a:pPr>
            <a:r>
              <a:rPr lang="en-US" sz="1600" dirty="0"/>
              <a:t> </a:t>
            </a:r>
            <a:r>
              <a:rPr lang="en-US" sz="1600" dirty="0" smtClean="0"/>
              <a:t>   constructor(props</a:t>
            </a:r>
            <a:r>
              <a:rPr lang="en-US" sz="1600" dirty="0"/>
              <a:t>) {</a:t>
            </a:r>
          </a:p>
          <a:p>
            <a:pPr marL="180975" indent="0">
              <a:spcBef>
                <a:spcPts val="1200"/>
              </a:spcBef>
              <a:buNone/>
            </a:pPr>
            <a:r>
              <a:rPr lang="en-US" sz="1600" dirty="0" smtClean="0"/>
              <a:t>	  }</a:t>
            </a:r>
            <a:endParaRPr lang="en-US" sz="1600" dirty="0"/>
          </a:p>
          <a:p>
            <a:pPr marL="180975" indent="0">
              <a:spcBef>
                <a:spcPts val="1200"/>
              </a:spcBef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err="1"/>
              <a:t>componentDidMount</a:t>
            </a:r>
            <a:r>
              <a:rPr lang="en-US" sz="1600" dirty="0"/>
              <a:t>(){</a:t>
            </a:r>
          </a:p>
          <a:p>
            <a:pPr marL="180975" indent="0">
              <a:spcBef>
                <a:spcPts val="1200"/>
              </a:spcBef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this.fetchBook</a:t>
            </a:r>
            <a:r>
              <a:rPr lang="en-US" sz="1600" dirty="0" smtClean="0"/>
              <a:t>(</a:t>
            </a:r>
            <a:r>
              <a:rPr lang="en-US" sz="1600" dirty="0" err="1" smtClean="0">
                <a:solidFill>
                  <a:srgbClr val="FFC000"/>
                </a:solidFill>
              </a:rPr>
              <a:t>this.props.match.params.id</a:t>
            </a:r>
            <a:r>
              <a:rPr lang="en-US" sz="1600" dirty="0"/>
              <a:t>);</a:t>
            </a:r>
          </a:p>
          <a:p>
            <a:pPr marL="180975" indent="0">
              <a:spcBef>
                <a:spcPts val="1200"/>
              </a:spcBef>
              <a:buNone/>
            </a:pPr>
            <a:r>
              <a:rPr lang="en-US" sz="1600" dirty="0"/>
              <a:t>}</a:t>
            </a:r>
          </a:p>
          <a:p>
            <a:pPr marL="180975" indent="0">
              <a:spcBef>
                <a:spcPts val="1200"/>
              </a:spcBef>
              <a:buNone/>
            </a:pPr>
            <a:endParaRPr lang="en-US" sz="1600" dirty="0" smtClean="0"/>
          </a:p>
          <a:p>
            <a:pPr marL="180975" indent="0">
              <a:spcBef>
                <a:spcPts val="1200"/>
              </a:spcBef>
              <a:buNone/>
            </a:pPr>
            <a:endParaRPr lang="en-US" sz="1600" dirty="0"/>
          </a:p>
          <a:p>
            <a:pPr marL="180975" indent="0">
              <a:spcBef>
                <a:spcPts val="1200"/>
              </a:spcBef>
              <a:buNone/>
            </a:pPr>
            <a:r>
              <a:rPr lang="en-US" sz="1600" dirty="0" smtClean="0"/>
              <a:t>----</a:t>
            </a:r>
          </a:p>
          <a:p>
            <a:pPr marL="180975" indent="0">
              <a:spcBef>
                <a:spcPts val="1200"/>
              </a:spcBef>
              <a:buNone/>
            </a:pPr>
            <a:r>
              <a:rPr lang="en-US" sz="2000" dirty="0" err="1" smtClean="0"/>
              <a:t>App.js</a:t>
            </a:r>
            <a:endParaRPr lang="en-US" sz="2000" dirty="0" smtClean="0"/>
          </a:p>
          <a:p>
            <a:pPr marL="180975" indent="0">
              <a:spcBef>
                <a:spcPts val="1200"/>
              </a:spcBef>
              <a:buNone/>
            </a:pPr>
            <a:endParaRPr lang="en-US" sz="1600" dirty="0"/>
          </a:p>
          <a:p>
            <a:pPr marL="180975" indent="0">
              <a:spcBef>
                <a:spcPts val="1200"/>
              </a:spcBef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 &lt;</a:t>
            </a:r>
            <a:r>
              <a:rPr lang="en-US" sz="1600" dirty="0">
                <a:solidFill>
                  <a:srgbClr val="FFC000"/>
                </a:solidFill>
              </a:rPr>
              <a:t>Route path</a:t>
            </a:r>
            <a:r>
              <a:rPr lang="en-US" sz="1600" b="1" dirty="0">
                <a:solidFill>
                  <a:srgbClr val="FF0000"/>
                </a:solidFill>
              </a:rPr>
              <a:t>="/detail/:id</a:t>
            </a:r>
            <a:r>
              <a:rPr lang="en-US" sz="1600" dirty="0">
                <a:solidFill>
                  <a:srgbClr val="FFC000"/>
                </a:solidFill>
              </a:rPr>
              <a:t>" component={</a:t>
            </a:r>
            <a:r>
              <a:rPr lang="en-US" sz="1600" dirty="0" err="1">
                <a:solidFill>
                  <a:srgbClr val="FFC000"/>
                </a:solidFill>
              </a:rPr>
              <a:t>BookDetail</a:t>
            </a:r>
            <a:r>
              <a:rPr lang="en-US" sz="1600" dirty="0">
                <a:solidFill>
                  <a:srgbClr val="FFC000"/>
                </a:solidFill>
              </a:rPr>
              <a:t>} /&gt;</a:t>
            </a:r>
          </a:p>
          <a:p>
            <a:pPr marL="180975" indent="0">
              <a:spcBef>
                <a:spcPts val="1200"/>
              </a:spcBef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2184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Component: lifecycles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700" cy="628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/>
              <a:t>Mounting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Updating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Unmounting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Component: lifecycles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700" cy="628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Mounting: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constructor()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componentWillMount()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render()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componentDidMount()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Component: lifecycles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700" cy="628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Updating: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componentWillReceiveProps()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shouldComponentUpdate()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componentWillUpdate()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render()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componentDidUpdate()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Component: lifecycles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700" cy="628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Unmounting: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componentWillUnmount()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Additional information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700" cy="628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https://facebook.github.io/react/docs/hello-world.html</a:t>
            </a:r>
          </a:p>
          <a:p>
            <a:pPr lv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https://github.com/airbnb/javascript/tree/master/react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Combinaties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ReactJS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+ AXIOS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Angular</a:t>
            </a:r>
            <a:r>
              <a:rPr lang="en-US" dirty="0" smtClean="0"/>
              <a:t> + Promises of Observables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hape 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763519"/>
            <a:ext cx="13004799" cy="4226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Syntax Component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09966" y="2413100"/>
            <a:ext cx="12352149" cy="628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endParaRPr lang="en-US" sz="2000" dirty="0" smtClean="0"/>
          </a:p>
          <a:p>
            <a:pPr marL="180975" indent="0">
              <a:spcBef>
                <a:spcPts val="0"/>
              </a:spcBef>
              <a:buNone/>
            </a:pPr>
            <a:r>
              <a:rPr lang="en-US" sz="2800" dirty="0"/>
              <a:t>Class </a:t>
            </a:r>
            <a:r>
              <a:rPr lang="en-US" sz="3600" dirty="0">
                <a:solidFill>
                  <a:srgbClr val="FF0000"/>
                </a:solidFill>
              </a:rPr>
              <a:t>W</a:t>
            </a:r>
            <a:r>
              <a:rPr lang="en-US" sz="2800" dirty="0"/>
              <a:t>elcome extends </a:t>
            </a:r>
            <a:r>
              <a:rPr lang="en-US" sz="2800" dirty="0" err="1"/>
              <a:t>React.Component</a:t>
            </a:r>
            <a:r>
              <a:rPr lang="en-US" sz="2800" dirty="0"/>
              <a:t>{</a:t>
            </a:r>
          </a:p>
          <a:p>
            <a:pPr marL="180975" indent="0">
              <a:spcBef>
                <a:spcPts val="0"/>
              </a:spcBef>
              <a:buNone/>
            </a:pPr>
            <a:r>
              <a:rPr lang="en-US" sz="2800" dirty="0" smtClean="0"/>
              <a:t>	render() {</a:t>
            </a:r>
          </a:p>
          <a:p>
            <a:pPr marL="180975" indent="0">
              <a:spcBef>
                <a:spcPts val="0"/>
              </a:spcBef>
              <a:buNone/>
            </a:pPr>
            <a:r>
              <a:rPr lang="en-US" sz="2800" dirty="0" smtClean="0"/>
              <a:t>		return </a:t>
            </a:r>
            <a:r>
              <a:rPr lang="en-US" sz="2800" dirty="0"/>
              <a:t>&lt;div&gt;Hello </a:t>
            </a:r>
            <a:r>
              <a:rPr lang="en-US" sz="2800" dirty="0">
                <a:solidFill>
                  <a:srgbClr val="FF0000"/>
                </a:solidFill>
              </a:rPr>
              <a:t>{</a:t>
            </a:r>
            <a:r>
              <a:rPr lang="en-US" sz="2800" dirty="0" err="1">
                <a:solidFill>
                  <a:srgbClr val="FFFF00"/>
                </a:solidFill>
              </a:rPr>
              <a:t>this.props.name</a:t>
            </a:r>
            <a:r>
              <a:rPr lang="en-US" sz="2800" dirty="0">
                <a:solidFill>
                  <a:srgbClr val="FF0000"/>
                </a:solidFill>
              </a:rPr>
              <a:t>}</a:t>
            </a:r>
            <a:r>
              <a:rPr lang="en-US" sz="2800" dirty="0"/>
              <a:t>&lt;/div</a:t>
            </a:r>
            <a:r>
              <a:rPr lang="en-US" sz="2800" dirty="0" smtClean="0"/>
              <a:t>&gt;; </a:t>
            </a:r>
            <a:r>
              <a:rPr lang="en-US" sz="3600" b="1" i="1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 JSX</a:t>
            </a:r>
            <a:endParaRPr lang="en-US" sz="3600" b="1" i="1" dirty="0" smtClean="0">
              <a:solidFill>
                <a:srgbClr val="FF0000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180975" indent="0">
              <a:spcBef>
                <a:spcPts val="0"/>
              </a:spcBef>
              <a:buNone/>
            </a:pPr>
            <a:r>
              <a:rPr lang="en-US" sz="2800" dirty="0" smtClean="0"/>
              <a:t>	}</a:t>
            </a:r>
          </a:p>
          <a:p>
            <a:pPr marL="180975" indent="0">
              <a:spcBef>
                <a:spcPts val="0"/>
              </a:spcBef>
              <a:buNone/>
            </a:pPr>
            <a:r>
              <a:rPr lang="en-US" sz="2800" dirty="0"/>
              <a:t>}</a:t>
            </a:r>
            <a:endParaRPr lang="en-US" sz="2800" dirty="0" smtClean="0"/>
          </a:p>
          <a:p>
            <a:pPr algn="ctr">
              <a:spcBef>
                <a:spcPts val="0"/>
              </a:spcBef>
            </a:pPr>
            <a:endParaRPr lang="en-US" sz="2000" dirty="0" smtClean="0"/>
          </a:p>
          <a:p>
            <a:pPr>
              <a:spcBef>
                <a:spcPts val="0"/>
              </a:spcBef>
              <a:buNone/>
            </a:pPr>
            <a:endParaRPr lang="en-US" sz="2000" dirty="0" smtClean="0"/>
          </a:p>
          <a:p>
            <a:pPr>
              <a:spcBef>
                <a:spcPts val="0"/>
              </a:spcBef>
              <a:buNone/>
            </a:pPr>
            <a:r>
              <a:rPr lang="en-US" sz="2400" i="1" dirty="0" smtClean="0"/>
              <a:t>// Welcome </a:t>
            </a:r>
            <a:r>
              <a:rPr lang="en-US" sz="2400" i="1" dirty="0"/>
              <a:t>name="Sara" /&gt;</a:t>
            </a:r>
          </a:p>
          <a:p>
            <a:pPr lvl="0" algn="ctr" rtl="0">
              <a:spcBef>
                <a:spcPts val="0"/>
              </a:spcBef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3312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Component: class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700" cy="628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2 types of state</a:t>
            </a:r>
            <a:r>
              <a:rPr lang="en-US" dirty="0" smtClean="0"/>
              <a:t>: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 err="1">
                <a:solidFill>
                  <a:srgbClr val="FFFF00"/>
                </a:solidFill>
              </a:rPr>
              <a:t>this.props</a:t>
            </a:r>
            <a:endParaRPr lang="en-US" dirty="0">
              <a:solidFill>
                <a:srgbClr val="FFFF00"/>
              </a:solidFill>
            </a:endParaRPr>
          </a:p>
          <a:p>
            <a:pPr marL="914400" lvl="1" indent="-228600" rtl="0">
              <a:spcBef>
                <a:spcPts val="0"/>
              </a:spcBef>
            </a:pPr>
            <a:r>
              <a:rPr lang="en-US" dirty="0"/>
              <a:t>Get properties from </a:t>
            </a:r>
            <a:r>
              <a:rPr lang="en-US" dirty="0" smtClean="0"/>
              <a:t>parent</a:t>
            </a:r>
          </a:p>
          <a:p>
            <a:pPr marL="914400" lvl="1" indent="-228600" rtl="0">
              <a:spcBef>
                <a:spcPts val="0"/>
              </a:spcBef>
            </a:pP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 err="1">
                <a:solidFill>
                  <a:srgbClr val="FFC000"/>
                </a:solidFill>
              </a:rPr>
              <a:t>this.state</a:t>
            </a:r>
            <a:endParaRPr lang="en-US" dirty="0">
              <a:solidFill>
                <a:srgbClr val="FFC000"/>
              </a:solidFill>
            </a:endParaRPr>
          </a:p>
          <a:p>
            <a:pPr marL="914400" lvl="1" indent="-228600">
              <a:spcBef>
                <a:spcPts val="0"/>
              </a:spcBef>
            </a:pPr>
            <a:r>
              <a:rPr lang="en-US" dirty="0" smtClean="0"/>
              <a:t>Local state within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97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2079221" y="2282471"/>
            <a:ext cx="11099700" cy="628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180975" indent="0">
              <a:spcBef>
                <a:spcPts val="600"/>
              </a:spcBef>
              <a:buNone/>
            </a:pPr>
            <a:r>
              <a:rPr lang="en-US" sz="2000" dirty="0" smtClean="0"/>
              <a:t>export class </a:t>
            </a:r>
            <a:r>
              <a:rPr lang="en-US" sz="2000" b="1" dirty="0">
                <a:solidFill>
                  <a:srgbClr val="FFC000"/>
                </a:solidFill>
              </a:rPr>
              <a:t>Welcome</a:t>
            </a:r>
            <a:r>
              <a:rPr lang="en-US" sz="2000" dirty="0"/>
              <a:t> extends </a:t>
            </a:r>
            <a:r>
              <a:rPr lang="en-US" sz="2000" dirty="0" err="1" smtClean="0"/>
              <a:t>React.Component</a:t>
            </a:r>
            <a:r>
              <a:rPr lang="en-US" sz="2000" dirty="0" smtClean="0"/>
              <a:t> </a:t>
            </a:r>
            <a:r>
              <a:rPr lang="en-US" sz="2000" dirty="0"/>
              <a:t>{</a:t>
            </a:r>
          </a:p>
          <a:p>
            <a:pPr marL="180975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render( ) </a:t>
            </a:r>
            <a:r>
              <a:rPr lang="en-US" sz="2000" dirty="0"/>
              <a:t>{</a:t>
            </a:r>
          </a:p>
          <a:p>
            <a:pPr marL="180975" indent="0">
              <a:spcBef>
                <a:spcPts val="600"/>
              </a:spcBef>
              <a:buNone/>
            </a:pPr>
            <a:r>
              <a:rPr lang="en-US" sz="2000" dirty="0"/>
              <a:t> 	</a:t>
            </a:r>
            <a:r>
              <a:rPr lang="en-US" sz="2000" dirty="0" smtClean="0"/>
              <a:t>	return </a:t>
            </a:r>
            <a:r>
              <a:rPr lang="en-US" sz="2000" dirty="0"/>
              <a:t>&lt;h1&gt;Hello, </a:t>
            </a:r>
            <a:r>
              <a:rPr lang="en-US" sz="2000" b="1" dirty="0">
                <a:solidFill>
                  <a:srgbClr val="FF0000"/>
                </a:solidFill>
              </a:rPr>
              <a:t>{</a:t>
            </a:r>
            <a:r>
              <a:rPr lang="en-US" sz="2000" b="1" dirty="0" err="1">
                <a:solidFill>
                  <a:srgbClr val="FF0000"/>
                </a:solidFill>
              </a:rPr>
              <a:t>this.props.name</a:t>
            </a:r>
            <a:r>
              <a:rPr lang="en-US" sz="2000" b="1" dirty="0">
                <a:solidFill>
                  <a:srgbClr val="FF0000"/>
                </a:solidFill>
              </a:rPr>
              <a:t>}</a:t>
            </a:r>
            <a:r>
              <a:rPr lang="en-US" sz="2000" dirty="0"/>
              <a:t>&lt;/h1&gt;;</a:t>
            </a:r>
          </a:p>
          <a:p>
            <a:pPr marL="180975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}</a:t>
            </a:r>
            <a:endParaRPr lang="en-US" sz="2000" dirty="0"/>
          </a:p>
          <a:p>
            <a:pPr marL="180975" indent="0">
              <a:spcBef>
                <a:spcPts val="600"/>
              </a:spcBef>
              <a:buNone/>
            </a:pPr>
            <a:r>
              <a:rPr lang="en-US" sz="2000" dirty="0"/>
              <a:t>}</a:t>
            </a:r>
          </a:p>
          <a:p>
            <a:pPr marL="180975" indent="0">
              <a:spcBef>
                <a:spcPts val="1200"/>
              </a:spcBef>
              <a:buNone/>
            </a:pPr>
            <a:endParaRPr lang="en-US" sz="2000" dirty="0" smtClean="0"/>
          </a:p>
          <a:p>
            <a:pPr marL="180975" indent="0">
              <a:spcBef>
                <a:spcPts val="1200"/>
              </a:spcBef>
              <a:buNone/>
            </a:pPr>
            <a:r>
              <a:rPr lang="en-US" sz="2000" dirty="0" smtClean="0"/>
              <a:t>class </a:t>
            </a:r>
            <a:r>
              <a:rPr lang="en-US" sz="2000" b="1" dirty="0" smtClean="0">
                <a:solidFill>
                  <a:srgbClr val="FFC000"/>
                </a:solidFill>
              </a:rPr>
              <a:t>App </a:t>
            </a:r>
            <a:r>
              <a:rPr lang="en-US" sz="2000" dirty="0"/>
              <a:t>extends </a:t>
            </a:r>
            <a:r>
              <a:rPr lang="en-US" sz="2000" dirty="0" err="1" smtClean="0"/>
              <a:t>React.Component</a:t>
            </a:r>
            <a:r>
              <a:rPr lang="en-US" sz="2000" dirty="0" smtClean="0"/>
              <a:t> </a:t>
            </a:r>
            <a:r>
              <a:rPr lang="en-US" sz="2000" dirty="0"/>
              <a:t>{</a:t>
            </a:r>
          </a:p>
          <a:p>
            <a:pPr marL="180975" indent="0">
              <a:spcBef>
                <a:spcPts val="1200"/>
              </a:spcBef>
              <a:buNone/>
            </a:pPr>
            <a:r>
              <a:rPr lang="en-US" sz="2000" dirty="0" smtClean="0"/>
              <a:t>	render( ) {</a:t>
            </a:r>
            <a:r>
              <a:rPr lang="en-US" sz="2000" dirty="0"/>
              <a:t>  </a:t>
            </a:r>
            <a:endParaRPr lang="en-US" sz="2000" dirty="0" smtClean="0"/>
          </a:p>
          <a:p>
            <a:pPr marL="180975" indent="0">
              <a:spcBef>
                <a:spcPts val="1200"/>
              </a:spcBef>
              <a:buNone/>
            </a:pPr>
            <a:r>
              <a:rPr lang="en-US" sz="2000" dirty="0" smtClean="0"/>
              <a:t>		return </a:t>
            </a:r>
            <a:r>
              <a:rPr lang="en-US" sz="2000" dirty="0"/>
              <a:t>(</a:t>
            </a:r>
          </a:p>
          <a:p>
            <a:pPr marL="180975" indent="0">
              <a:spcBef>
                <a:spcPts val="1200"/>
              </a:spcBef>
              <a:buNone/>
            </a:pPr>
            <a:r>
              <a:rPr lang="en-US" sz="2000" dirty="0"/>
              <a:t>   </a:t>
            </a:r>
            <a:r>
              <a:rPr lang="en-US" sz="2000" dirty="0" smtClean="0"/>
              <a:t>		 </a:t>
            </a:r>
            <a:r>
              <a:rPr lang="en-US" sz="2000" dirty="0"/>
              <a:t>&lt;div&gt;</a:t>
            </a:r>
          </a:p>
          <a:p>
            <a:pPr marL="180975" indent="0">
              <a:spcBef>
                <a:spcPts val="1200"/>
              </a:spcBef>
              <a:buNone/>
            </a:pPr>
            <a:r>
              <a:rPr lang="en-US" sz="2000" dirty="0"/>
              <a:t>      </a:t>
            </a:r>
            <a:r>
              <a:rPr lang="en-US" sz="2000" dirty="0" smtClean="0"/>
              <a:t>			&lt;</a:t>
            </a:r>
            <a:r>
              <a:rPr lang="en-US" sz="2000" b="1" dirty="0">
                <a:solidFill>
                  <a:srgbClr val="FF0000"/>
                </a:solidFill>
              </a:rPr>
              <a:t>Welcome</a:t>
            </a:r>
            <a:r>
              <a:rPr lang="en-US" sz="2000" dirty="0"/>
              <a:t> name="Sara" /&gt;</a:t>
            </a:r>
          </a:p>
          <a:p>
            <a:pPr marL="180975" indent="0">
              <a:spcBef>
                <a:spcPts val="1200"/>
              </a:spcBef>
              <a:buNone/>
            </a:pPr>
            <a:r>
              <a:rPr lang="en-US" sz="2000" dirty="0"/>
              <a:t>      </a:t>
            </a:r>
            <a:r>
              <a:rPr lang="en-US" sz="2000" dirty="0" smtClean="0"/>
              <a:t>			&lt;</a:t>
            </a:r>
            <a:r>
              <a:rPr lang="en-US" sz="2000" b="1" dirty="0">
                <a:solidFill>
                  <a:srgbClr val="FF0000"/>
                </a:solidFill>
              </a:rPr>
              <a:t>Welcome</a:t>
            </a:r>
            <a:r>
              <a:rPr lang="en-US" sz="2000" dirty="0"/>
              <a:t> name="</a:t>
            </a:r>
            <a:r>
              <a:rPr lang="en-US" sz="2000" dirty="0" err="1"/>
              <a:t>Cahal</a:t>
            </a:r>
            <a:r>
              <a:rPr lang="en-US" sz="2000" dirty="0"/>
              <a:t>" /&gt;</a:t>
            </a:r>
          </a:p>
          <a:p>
            <a:pPr marL="180975" indent="0">
              <a:spcBef>
                <a:spcPts val="1200"/>
              </a:spcBef>
              <a:buNone/>
            </a:pPr>
            <a:r>
              <a:rPr lang="en-US" sz="2000" dirty="0"/>
              <a:t>      </a:t>
            </a:r>
            <a:r>
              <a:rPr lang="en-US" sz="2000" dirty="0" smtClean="0"/>
              <a:t>			&lt;</a:t>
            </a:r>
            <a:r>
              <a:rPr lang="en-US" sz="2000" b="1" dirty="0">
                <a:solidFill>
                  <a:srgbClr val="FF0000"/>
                </a:solidFill>
              </a:rPr>
              <a:t>Welcome</a:t>
            </a:r>
            <a:r>
              <a:rPr lang="en-US" sz="2000" dirty="0"/>
              <a:t> name="</a:t>
            </a:r>
            <a:r>
              <a:rPr lang="en-US" sz="2000" dirty="0" err="1"/>
              <a:t>Edite</a:t>
            </a:r>
            <a:r>
              <a:rPr lang="en-US" sz="2000" dirty="0"/>
              <a:t>" /&gt;</a:t>
            </a:r>
          </a:p>
          <a:p>
            <a:pPr marL="180975" indent="0">
              <a:spcBef>
                <a:spcPts val="1200"/>
              </a:spcBef>
              <a:buNone/>
            </a:pPr>
            <a:r>
              <a:rPr lang="en-US" sz="2000" dirty="0"/>
              <a:t>    </a:t>
            </a:r>
            <a:r>
              <a:rPr lang="en-US" sz="2000" dirty="0" smtClean="0"/>
              <a:t>		&lt;/</a:t>
            </a:r>
            <a:r>
              <a:rPr lang="en-US" sz="2000" dirty="0"/>
              <a:t>div&gt;</a:t>
            </a:r>
          </a:p>
          <a:p>
            <a:pPr marL="180975" indent="0">
              <a:spcBef>
                <a:spcPts val="1200"/>
              </a:spcBef>
              <a:buNone/>
            </a:pPr>
            <a:r>
              <a:rPr lang="en-US" sz="2000" dirty="0"/>
              <a:t> </a:t>
            </a:r>
            <a:r>
              <a:rPr lang="en-US" sz="2000" dirty="0" smtClean="0"/>
              <a:t>		 );</a:t>
            </a:r>
          </a:p>
          <a:p>
            <a:pPr marL="180975" indent="0">
              <a:spcBef>
                <a:spcPts val="1200"/>
              </a:spcBef>
              <a:buNone/>
            </a:pPr>
            <a:r>
              <a:rPr lang="en-US" sz="2000" dirty="0" smtClean="0"/>
              <a:t>	}</a:t>
            </a:r>
            <a:endParaRPr lang="en-US" sz="2000" dirty="0"/>
          </a:p>
          <a:p>
            <a:pPr marL="180975" indent="0">
              <a:spcBef>
                <a:spcPts val="1200"/>
              </a:spcBef>
              <a:buNone/>
            </a:pPr>
            <a:r>
              <a:rPr lang="en-US" sz="2000" dirty="0" smtClean="0"/>
              <a:t>}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pPr marL="180975" indent="0">
              <a:spcBef>
                <a:spcPts val="1200"/>
              </a:spcBef>
              <a:buNone/>
            </a:pPr>
            <a:r>
              <a:rPr lang="en-US" sz="2000" dirty="0" err="1"/>
              <a:t>ReactDOM.render</a:t>
            </a:r>
            <a:r>
              <a:rPr lang="en-US" sz="2000" dirty="0"/>
              <a:t>(</a:t>
            </a:r>
          </a:p>
          <a:p>
            <a:pPr marL="180975" indent="0">
              <a:spcBef>
                <a:spcPts val="1200"/>
              </a:spcBef>
              <a:buNone/>
            </a:pPr>
            <a:r>
              <a:rPr lang="en-US" sz="2000" dirty="0"/>
              <a:t>  	</a:t>
            </a:r>
            <a:r>
              <a:rPr lang="en-US" sz="2000" b="1" dirty="0" smtClean="0">
                <a:solidFill>
                  <a:srgbClr val="FFC000"/>
                </a:solidFill>
              </a:rPr>
              <a:t>&lt;</a:t>
            </a:r>
            <a:r>
              <a:rPr lang="en-US" sz="2000" b="1" dirty="0">
                <a:solidFill>
                  <a:srgbClr val="FFC000"/>
                </a:solidFill>
              </a:rPr>
              <a:t>App </a:t>
            </a:r>
            <a:r>
              <a:rPr lang="en-US" sz="2000" b="1" dirty="0" smtClean="0">
                <a:solidFill>
                  <a:srgbClr val="FFC000"/>
                </a:solidFill>
              </a:rPr>
              <a:t>/&gt;, </a:t>
            </a:r>
            <a:r>
              <a:rPr lang="en-US" sz="2000" dirty="0" err="1" smtClean="0"/>
              <a:t>document.getElementById</a:t>
            </a:r>
            <a:r>
              <a:rPr lang="en-US" sz="2000" dirty="0"/>
              <a:t>('root')</a:t>
            </a:r>
          </a:p>
          <a:p>
            <a:pPr marL="180975" indent="0">
              <a:spcBef>
                <a:spcPts val="1200"/>
              </a:spcBef>
              <a:buNone/>
            </a:pPr>
            <a:r>
              <a:rPr lang="en-US" sz="2000" dirty="0"/>
              <a:t>);</a:t>
            </a:r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endParaRPr lang="en-US" sz="2000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6344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this.props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700" cy="628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Never ever changes props</a:t>
            </a:r>
            <a:r>
              <a:rPr lang="en-US" dirty="0" smtClean="0"/>
              <a:t>!</a:t>
            </a:r>
          </a:p>
          <a:p>
            <a:pPr lv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This is the responsibility for the parent </a:t>
            </a:r>
            <a:endParaRPr lang="en-US" dirty="0" smtClean="0"/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and </a:t>
            </a:r>
            <a:r>
              <a:rPr lang="en-US" dirty="0"/>
              <a:t>not the child</a:t>
            </a:r>
          </a:p>
        </p:txBody>
      </p:sp>
    </p:spTree>
    <p:extLst>
      <p:ext uri="{BB962C8B-B14F-4D97-AF65-F5344CB8AC3E}">
        <p14:creationId xmlns:p14="http://schemas.microsoft.com/office/powerpoint/2010/main" val="184185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499" y="254000"/>
            <a:ext cx="11421397" cy="2158999"/>
          </a:xfrm>
        </p:spPr>
        <p:txBody>
          <a:bodyPr/>
          <a:lstStyle/>
          <a:p>
            <a:r>
              <a:rPr lang="nl-NL" b="1" dirty="0" err="1" smtClean="0">
                <a:solidFill>
                  <a:schemeClr val="bg1"/>
                </a:solidFill>
              </a:rPr>
              <a:t>BookSearch</a:t>
            </a:r>
            <a:r>
              <a:rPr lang="nl-NL" b="1" dirty="0" smtClean="0">
                <a:solidFill>
                  <a:schemeClr val="bg1"/>
                </a:solidFill>
              </a:rPr>
              <a:t> </a:t>
            </a:r>
            <a:r>
              <a:rPr lang="nl-NL" b="1" dirty="0" err="1" smtClean="0">
                <a:solidFill>
                  <a:schemeClr val="bg1"/>
                </a:solidFill>
              </a:rPr>
              <a:t>and</a:t>
            </a:r>
            <a:r>
              <a:rPr lang="nl-NL" b="1" dirty="0" smtClean="0">
                <a:solidFill>
                  <a:schemeClr val="bg1"/>
                </a:solidFill>
              </a:rPr>
              <a:t> </a:t>
            </a:r>
            <a:r>
              <a:rPr lang="nl-NL" b="1" dirty="0" err="1" smtClean="0">
                <a:solidFill>
                  <a:schemeClr val="bg1"/>
                </a:solidFill>
              </a:rPr>
              <a:t>DashBoard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99" y="2607129"/>
            <a:ext cx="11099800" cy="670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69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3555</TotalTime>
  <Words>337</Words>
  <Application>Microsoft Macintosh PowerPoint</Application>
  <PresentationFormat>Custom</PresentationFormat>
  <Paragraphs>245</Paragraphs>
  <Slides>26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Andale Mono</vt:lpstr>
      <vt:lpstr>Consolas</vt:lpstr>
      <vt:lpstr>Helvetica Neue</vt:lpstr>
      <vt:lpstr>Wingdings</vt:lpstr>
      <vt:lpstr>Arial</vt:lpstr>
      <vt:lpstr>Black</vt:lpstr>
      <vt:lpstr>PowerPoint Presentation</vt:lpstr>
      <vt:lpstr>Agenda workshop</vt:lpstr>
      <vt:lpstr>Combinaties</vt:lpstr>
      <vt:lpstr>PowerPoint Presentation</vt:lpstr>
      <vt:lpstr>Syntax Component</vt:lpstr>
      <vt:lpstr>Component: class</vt:lpstr>
      <vt:lpstr>PowerPoint Presentation</vt:lpstr>
      <vt:lpstr>this.props</vt:lpstr>
      <vt:lpstr>BookSearch and DashBoard</vt:lpstr>
      <vt:lpstr>Component based</vt:lpstr>
      <vt:lpstr>Component based</vt:lpstr>
      <vt:lpstr>Promise Syntax</vt:lpstr>
      <vt:lpstr>BookSearchComponent</vt:lpstr>
      <vt:lpstr>Axios Syntax</vt:lpstr>
      <vt:lpstr>this.setState()</vt:lpstr>
      <vt:lpstr>DashBoardComponent</vt:lpstr>
      <vt:lpstr>DashBoardComponent</vt:lpstr>
      <vt:lpstr>Template literals</vt:lpstr>
      <vt:lpstr>BooksComponent</vt:lpstr>
      <vt:lpstr>BookDetailComponent</vt:lpstr>
      <vt:lpstr>BookDetailComponent</vt:lpstr>
      <vt:lpstr>Component: lifecycles</vt:lpstr>
      <vt:lpstr>Component: lifecycles</vt:lpstr>
      <vt:lpstr>Component: lifecycles</vt:lpstr>
      <vt:lpstr>Component: lifecycles</vt:lpstr>
      <vt:lpstr>Additional information</vt:lpstr>
    </vt:vector>
  </TitlesOfParts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Eijgermans, Peter</cp:lastModifiedBy>
  <cp:revision>83</cp:revision>
  <dcterms:modified xsi:type="dcterms:W3CDTF">2017-09-03T18:46:51Z</dcterms:modified>
</cp:coreProperties>
</file>