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36"/>
  </p:notesMasterIdLst>
  <p:handoutMasterIdLst>
    <p:handoutMasterId r:id="rId37"/>
  </p:handoutMasterIdLst>
  <p:sldIdLst>
    <p:sldId id="278" r:id="rId2"/>
    <p:sldId id="279" r:id="rId3"/>
    <p:sldId id="290" r:id="rId4"/>
    <p:sldId id="364" r:id="rId5"/>
    <p:sldId id="354" r:id="rId6"/>
    <p:sldId id="366" r:id="rId7"/>
    <p:sldId id="386" r:id="rId8"/>
    <p:sldId id="360" r:id="rId9"/>
    <p:sldId id="380" r:id="rId10"/>
    <p:sldId id="381" r:id="rId11"/>
    <p:sldId id="365" r:id="rId12"/>
    <p:sldId id="376" r:id="rId13"/>
    <p:sldId id="361" r:id="rId14"/>
    <p:sldId id="292" r:id="rId15"/>
    <p:sldId id="293" r:id="rId16"/>
    <p:sldId id="356" r:id="rId17"/>
    <p:sldId id="295" r:id="rId18"/>
    <p:sldId id="389" r:id="rId19"/>
    <p:sldId id="368" r:id="rId20"/>
    <p:sldId id="369" r:id="rId21"/>
    <p:sldId id="371" r:id="rId22"/>
    <p:sldId id="387" r:id="rId23"/>
    <p:sldId id="379" r:id="rId24"/>
    <p:sldId id="372" r:id="rId25"/>
    <p:sldId id="383" r:id="rId26"/>
    <p:sldId id="384" r:id="rId27"/>
    <p:sldId id="385" r:id="rId28"/>
    <p:sldId id="373" r:id="rId29"/>
    <p:sldId id="374" r:id="rId30"/>
    <p:sldId id="382" r:id="rId31"/>
    <p:sldId id="341" r:id="rId32"/>
    <p:sldId id="303" r:id="rId33"/>
    <p:sldId id="358" r:id="rId34"/>
    <p:sldId id="363" r:id="rId35"/>
  </p:sldIdLst>
  <p:sldSz cx="12188825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DE7FC"/>
    <a:srgbClr val="FBB034"/>
    <a:srgbClr val="8AAFFA"/>
    <a:srgbClr val="FEFFEB"/>
    <a:srgbClr val="0033CC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6809" autoAdjust="0"/>
  </p:normalViewPr>
  <p:slideViewPr>
    <p:cSldViewPr snapToGrid="0" snapToObjects="1">
      <p:cViewPr>
        <p:scale>
          <a:sx n="90" d="100"/>
          <a:sy n="90" d="100"/>
        </p:scale>
        <p:origin x="-294" y="72"/>
      </p:cViewPr>
      <p:guideLst>
        <p:guide orient="horz" pos="4063"/>
        <p:guide orient="horz" pos="49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878892584831066E-2"/>
          <c:y val="3.1290849673203038E-2"/>
          <c:w val="0.79477378262951126"/>
          <c:h val="0.869123179455509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JS Measurement</c:v>
                </c:pt>
              </c:strCache>
            </c:strRef>
          </c:tx>
          <c:spPr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GUIMark 3 - Canvas test                                FPS (iPad)</c:v>
                </c:pt>
                <c:pt idx="1">
                  <c:v>FalconJS test - throw scroll                    FPS (iPad)</c:v>
                </c:pt>
                <c:pt idx="2">
                  <c:v>Brackets - typing                                  responsiveness (desktop)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</c:v>
                </c:pt>
                <c:pt idx="1">
                  <c:v>67</c:v>
                </c:pt>
                <c:pt idx="2">
                  <c:v>15.625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Ground Truth</c:v>
                </c:pt>
              </c:strCache>
            </c:strRef>
          </c:tx>
          <c:spPr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GUIMark 3 - Canvas test                                FPS (iPad)</c:v>
                </c:pt>
                <c:pt idx="1">
                  <c:v>FalconJS test - throw scroll                    FPS (iPad)</c:v>
                </c:pt>
                <c:pt idx="2">
                  <c:v>Brackets - typing                                  responsiveness (desktop)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20.427479999999992</c:v>
                </c:pt>
                <c:pt idx="2">
                  <c:v>5.9276822762299908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06272"/>
        <c:axId val="33612160"/>
      </c:barChart>
      <c:catAx>
        <c:axId val="3360627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3612160"/>
        <c:crosses val="autoZero"/>
        <c:auto val="1"/>
        <c:lblAlgn val="ctr"/>
        <c:lblOffset val="100"/>
        <c:noMultiLvlLbl val="0"/>
      </c:catAx>
      <c:valAx>
        <c:axId val="33612160"/>
        <c:scaling>
          <c:orientation val="minMax"/>
          <c:max val="70"/>
        </c:scaling>
        <c:delete val="0"/>
        <c:axPos val="l"/>
        <c:majorGridlines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3606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976671654942163"/>
          <c:y val="5.6310856590475876E-2"/>
          <c:w val="0.17066073667967338"/>
          <c:h val="0.18589035427647538"/>
        </c:manualLayout>
      </c:layout>
      <c:overlay val="0"/>
      <c:spPr>
        <a:solidFill>
          <a:schemeClr val="bg1"/>
        </a:solidFill>
        <a:ln w="50800"/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link for more notes &amp; further reading.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Topcoat project</a:t>
            </a:r>
            <a:r>
              <a:rPr lang="en-US" baseline="0" dirty="0" smtClean="0"/>
              <a:t> </a:t>
            </a:r>
            <a:r>
              <a:rPr lang="en-US" dirty="0" smtClean="0"/>
              <a:t>uses Telemetry for automated testing – great example</a:t>
            </a:r>
            <a:r>
              <a:rPr lang="en-US" baseline="0" dirty="0" smtClean="0"/>
              <a:t> of real-world usage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Topcoat-server is a Node server for tracking these results over time &amp; visualizing the data via D3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5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Invaluable assessing rendering performance!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SEE LINKS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Paint rectangles: great insight into painting (CPU-driven)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Composites layer borders: great insight into compositing (GPU-driven) &amp; GPU texture memory usage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So, what if you need more…?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Like Timeline view, but finer-grained: broken down by thread, more detail on native call stack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To zoom: </a:t>
            </a:r>
            <a:r>
              <a:rPr lang="en-US" baseline="0" dirty="0" err="1" smtClean="0"/>
              <a:t>alt+mousewheel</a:t>
            </a:r>
            <a:r>
              <a:rPr lang="en-US" baseline="0" dirty="0" smtClean="0"/>
              <a:t>, or W/S… To pan: A/D (like a video game)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Captures all threads across all tabs – close other tabs to reduce noise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Use browser’s Task Manager, or about://memory, to identify your tab’s PID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Use “x” buttons to hide other threads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Look for U-shaped individual frames: compositor kicks off frame, renderer does most of the work, compositor wraps it up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Vertical axis is ~native call stack, horizontal axis is</a:t>
            </a:r>
            <a:r>
              <a:rPr lang="en-US" baseline="0" dirty="0" smtClean="0"/>
              <a:t> time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Colors just uniquely</a:t>
            </a:r>
            <a:r>
              <a:rPr lang="en-US" baseline="0" dirty="0" smtClean="0"/>
              <a:t> identify method names – no other meaning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GPU</a:t>
            </a:r>
            <a:r>
              <a:rPr lang="en-US" baseline="0" dirty="0" smtClean="0"/>
              <a:t> &amp; Present threads are what actually update the screen, synced with </a:t>
            </a:r>
            <a:r>
              <a:rPr lang="en-US" baseline="0" dirty="0" err="1" smtClean="0"/>
              <a:t>vsync</a:t>
            </a: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i="1" baseline="0" dirty="0" smtClean="0"/>
              <a:t>Not </a:t>
            </a:r>
            <a:r>
              <a:rPr lang="en-US" baseline="0" dirty="0" smtClean="0"/>
              <a:t>always in phase with your tab’s compositor/renderer – makes </a:t>
            </a:r>
            <a:r>
              <a:rPr lang="en-US" dirty="0" smtClean="0"/>
              <a:t>measuring latency tricky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i="1" dirty="0" smtClean="0"/>
              <a:t>Compliments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tools Timeline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Timeline: shows bounds</a:t>
            </a:r>
            <a:r>
              <a:rPr lang="en-US" baseline="0" dirty="0" smtClean="0"/>
              <a:t> of repaint </a:t>
            </a:r>
            <a:r>
              <a:rPr lang="en-US" baseline="0" dirty="0" err="1" smtClean="0"/>
              <a:t>rect</a:t>
            </a:r>
            <a:r>
              <a:rPr lang="en-US" baseline="0" dirty="0" smtClean="0"/>
              <a:t>, JS call stack that caused layout invalidation, etc.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Tracing: see whether </a:t>
            </a:r>
            <a:r>
              <a:rPr lang="en-US" baseline="0" dirty="0" err="1" smtClean="0"/>
              <a:t>bottlenack</a:t>
            </a:r>
            <a:r>
              <a:rPr lang="en-US" baseline="0" dirty="0" smtClean="0"/>
              <a:t> is GPU vs. compositor vs. renderer thread; see finer-grained info on browser native state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This view will have even more detail soon (after some rendering architecture changes in Chrome):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 frames more clearly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Visualize GPU textures &amp; regions of them in use each frame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Visualize individual paint steps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SEE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74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Back before chrome://tracing, FPS meter, </a:t>
            </a:r>
            <a:r>
              <a:rPr lang="en-US" baseline="0" dirty="0" err="1" smtClean="0"/>
              <a:t>requestAnimationFrame</a:t>
            </a:r>
            <a:r>
              <a:rPr lang="en-US" baseline="0" dirty="0" smtClean="0"/>
              <a:t>(), etc. measuring render performance in JS was comically bad.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Like off by 2-3x – useless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(Because it doesn’t capture all the time spent in native rendering)</a:t>
            </a:r>
          </a:p>
          <a:p>
            <a:endParaRPr lang="en-US" dirty="0" smtClean="0"/>
          </a:p>
          <a:p>
            <a:r>
              <a:rPr lang="en-US" baseline="0" dirty="0" smtClean="0"/>
              <a:t>So back then, where did we get the “ground truth” data?  Answer: a crazy hack…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fun toy for engineers to have…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0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you can use it to record </a:t>
            </a:r>
            <a:r>
              <a:rPr lang="en-US" dirty="0" err="1" smtClean="0"/>
              <a:t>usefull</a:t>
            </a:r>
            <a:r>
              <a:rPr lang="en-US" dirty="0" smtClean="0"/>
              <a:t> stuff like this.  </a:t>
            </a:r>
            <a:r>
              <a:rPr lang="en-US" i="1" dirty="0" smtClean="0"/>
              <a:t>Hyper </a:t>
            </a:r>
            <a:r>
              <a:rPr lang="en-US" dirty="0" smtClean="0"/>
              <a:t>accurate, just time consuming.</a:t>
            </a:r>
          </a:p>
          <a:p>
            <a:r>
              <a:rPr lang="en-US" dirty="0" smtClean="0"/>
              <a:t>Use as a last resort: prefer Timeline, FPS meter, </a:t>
            </a:r>
            <a:r>
              <a:rPr lang="en-US" dirty="0" err="1" smtClean="0"/>
              <a:t>requestAnimationFrame</a:t>
            </a:r>
            <a:r>
              <a:rPr lang="en-US" dirty="0" smtClean="0"/>
              <a:t>()-</a:t>
            </a:r>
            <a:r>
              <a:rPr lang="en-US" smtClean="0"/>
              <a:t>based timing.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still has some advantages: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Tricky cases like latency (as in this video)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Allows comparison to native apps where you can’t instrument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(for example: compare your mobile site or </a:t>
            </a:r>
            <a:r>
              <a:rPr lang="en-US" baseline="0" dirty="0" err="1" smtClean="0"/>
              <a:t>PhoneGap</a:t>
            </a:r>
            <a:r>
              <a:rPr lang="en-US" baseline="0" dirty="0" smtClean="0"/>
              <a:t>/Cordova-based app vs. a native app competitor)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profiling: start with</a:t>
            </a:r>
            <a:r>
              <a:rPr lang="en-US" baseline="0" dirty="0" smtClean="0"/>
              <a:t> </a:t>
            </a:r>
            <a:r>
              <a:rPr lang="en-US" dirty="0" smtClean="0"/>
              <a:t>Timeline’s memory view</a:t>
            </a:r>
          </a:p>
          <a:p>
            <a:endParaRPr lang="en-US" dirty="0" smtClean="0"/>
          </a:p>
          <a:p>
            <a:r>
              <a:rPr lang="en-US" dirty="0" smtClean="0"/>
              <a:t>High level info:</a:t>
            </a:r>
          </a:p>
          <a:p>
            <a:r>
              <a:rPr lang="en-US" dirty="0" smtClean="0"/>
              <a:t>1. Memory usage over time (graph)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DOM object count at bottom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Fine-grained info:</a:t>
            </a:r>
          </a:p>
          <a:p>
            <a:r>
              <a:rPr lang="en-US" dirty="0" smtClean="0"/>
              <a:t>3. GC events on timeline</a:t>
            </a:r>
          </a:p>
          <a:p>
            <a:r>
              <a:rPr lang="en-US" dirty="0" smtClean="0"/>
              <a:t>4. Memory deltas on individual</a:t>
            </a:r>
            <a:r>
              <a:rPr lang="en-US" baseline="0" dirty="0" smtClean="0"/>
              <a:t> JS yellow </a:t>
            </a:r>
            <a:r>
              <a:rPr lang="en-US" dirty="0" smtClean="0"/>
              <a:t>bars (includes </a:t>
            </a:r>
            <a:r>
              <a:rPr lang="en-US" dirty="0" err="1" smtClean="0"/>
              <a:t>GCable</a:t>
            </a:r>
            <a:r>
              <a:rPr lang="en-US" dirty="0" smtClean="0"/>
              <a:t> objects,</a:t>
            </a:r>
            <a:r>
              <a:rPr lang="en-US" baseline="0" dirty="0" smtClean="0"/>
              <a:t> though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Brackets UI is &gt;100k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lines of JS code (&gt;10MB) (including 3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-party libraries)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Diffing heap snapshots:</a:t>
            </a:r>
          </a:p>
          <a:p>
            <a:pPr marL="228600" indent="-228600">
              <a:buAutoNum type="arabicPeriod"/>
            </a:pPr>
            <a:r>
              <a:rPr lang="en-US" dirty="0" smtClean="0"/>
              <a:t>Take snapshot</a:t>
            </a:r>
          </a:p>
          <a:p>
            <a:pPr marL="228600" indent="-228600">
              <a:buAutoNum type="arabicPeriod"/>
            </a:pPr>
            <a:r>
              <a:rPr lang="en-US" dirty="0" smtClean="0"/>
              <a:t>Do a memory neutral</a:t>
            </a:r>
            <a:r>
              <a:rPr lang="en-US" baseline="0" dirty="0" smtClean="0"/>
              <a:t> action, repeatedly (e.g. open/close something, switch view tabs back &amp; forth)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Take 2nd </a:t>
            </a:r>
            <a:r>
              <a:rPr lang="en-US" baseline="0" dirty="0" err="1" smtClean="0"/>
              <a:t>snapshop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If it’s truly memory-neutral, diff should be empty!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Be sure to </a:t>
            </a:r>
            <a:r>
              <a:rPr lang="en-US" baseline="0" dirty="0" err="1" smtClean="0"/>
              <a:t>warmup</a:t>
            </a:r>
            <a:r>
              <a:rPr lang="en-US" baseline="0" dirty="0" smtClean="0"/>
              <a:t> the workflow first – both V8 </a:t>
            </a:r>
            <a:r>
              <a:rPr lang="en-US" i="1" baseline="0" dirty="0" smtClean="0"/>
              <a:t>and </a:t>
            </a:r>
            <a:r>
              <a:rPr lang="en-US" baseline="0" dirty="0" smtClean="0"/>
              <a:t>your code may be doing some lazy </a:t>
            </a:r>
            <a:r>
              <a:rPr lang="en-US" baseline="0" dirty="0" err="1" smtClean="0"/>
              <a:t>init.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(Canary only for now)</a:t>
            </a:r>
          </a:p>
          <a:p>
            <a:r>
              <a:rPr lang="en-US" dirty="0" smtClean="0"/>
              <a:t>Visualizes CPU usage over time – not one big bucket over whole profiling session, like the normal view.</a:t>
            </a:r>
          </a:p>
          <a:p>
            <a:r>
              <a:rPr lang="en-US" dirty="0" smtClean="0"/>
              <a:t>Graph on top: overview</a:t>
            </a:r>
            <a:r>
              <a:rPr lang="en-US" baseline="0" dirty="0" smtClean="0"/>
              <a:t> of whole session, Y axis = JS activity (CPU usage)</a:t>
            </a:r>
            <a:endParaRPr lang="en-US" dirty="0" smtClean="0"/>
          </a:p>
          <a:p>
            <a:r>
              <a:rPr lang="en-US" dirty="0" smtClean="0"/>
              <a:t>Zoom-in chart on bottom:</a:t>
            </a:r>
          </a:p>
          <a:p>
            <a:r>
              <a:rPr lang="en-US" dirty="0" smtClean="0"/>
              <a:t>	height = call stack (like chrome://tracing</a:t>
            </a:r>
            <a:r>
              <a:rPr lang="en-US" baseline="0" dirty="0" smtClean="0"/>
              <a:t> but upside down)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i="0" dirty="0" smtClean="0"/>
              <a:t>width </a:t>
            </a:r>
            <a:r>
              <a:rPr lang="en-US" dirty="0" smtClean="0"/>
              <a:t>= time</a:t>
            </a:r>
            <a:r>
              <a:rPr lang="en-US" baseline="0" dirty="0" smtClean="0"/>
              <a:t> spent (so the X axis here maps to the Y axis of the overview graph)</a:t>
            </a:r>
            <a:endParaRPr lang="en-US" dirty="0" smtClean="0"/>
          </a:p>
          <a:p>
            <a:r>
              <a:rPr lang="en-US" dirty="0" smtClean="0"/>
              <a:t>	colors – just uniquely identify</a:t>
            </a:r>
            <a:r>
              <a:rPr lang="en-US" baseline="0" dirty="0" smtClean="0"/>
              <a:t> functions, </a:t>
            </a:r>
            <a:r>
              <a:rPr lang="en-US" dirty="0" smtClean="0"/>
              <a:t>like chrome://tracing – </a:t>
            </a:r>
            <a:r>
              <a:rPr lang="en-US" i="1" dirty="0" smtClean="0"/>
              <a:t>not </a:t>
            </a:r>
            <a:r>
              <a:rPr lang="en-US" dirty="0" smtClean="0"/>
              <a:t>a “heat map”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69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To more narrowly target your</a:t>
            </a:r>
            <a:r>
              <a:rPr lang="en-US" baseline="0" dirty="0" smtClean="0"/>
              <a:t> timing info…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1. Profiler – automatically start/stop profiling sessions; can overlap arbitrarily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2. chrome://tracing – add your own timed ranges aligned with </a:t>
            </a:r>
            <a:r>
              <a:rPr lang="en-US" baseline="0" dirty="0" smtClean="0"/>
              <a:t>the native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6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V8’s profiler </a:t>
            </a:r>
            <a:r>
              <a:rPr lang="en-US" baseline="0" dirty="0" smtClean="0"/>
              <a:t>produces much more info than the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tools show.  Here’s how to get setup for capturing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8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all Chrome</a:t>
            </a:r>
            <a:r>
              <a:rPr lang="en-US" baseline="0" dirty="0" smtClean="0"/>
              <a:t> processes – both Canary &amp; stable (even if you’re testing in the other one – thanks to Google’s </a:t>
            </a:r>
            <a:r>
              <a:rPr lang="en-US" dirty="0" smtClean="0"/>
              <a:t>John</a:t>
            </a:r>
            <a:r>
              <a:rPr lang="en-US" baseline="0" dirty="0" smtClean="0"/>
              <a:t> </a:t>
            </a:r>
            <a:r>
              <a:rPr lang="en-US" dirty="0" err="1" smtClean="0"/>
              <a:t>McCutchan</a:t>
            </a:r>
            <a:r>
              <a:rPr lang="en-US" baseline="0" dirty="0" smtClean="0"/>
              <a:t> for pointing that out!)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launch in a separate user profile if you have session/tab restore enabled!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plot-timer-events</a:t>
            </a:r>
            <a:r>
              <a:rPr lang="en-US" baseline="0" dirty="0" smtClean="0"/>
              <a:t> c</a:t>
            </a:r>
            <a:r>
              <a:rPr lang="en-US" dirty="0" smtClean="0"/>
              <a:t>hugs for a while,</a:t>
            </a:r>
            <a:r>
              <a:rPr lang="en-US" baseline="0" dirty="0" smtClean="0"/>
              <a:t> then generates a PNG file</a:t>
            </a:r>
            <a:endParaRPr lang="en-US" dirty="0" smtClean="0"/>
          </a:p>
          <a:p>
            <a:r>
              <a:rPr lang="en-US" dirty="0" smtClean="0"/>
              <a:t>Data</a:t>
            </a:r>
            <a:r>
              <a:rPr lang="en-US" baseline="0" dirty="0" smtClean="0"/>
              <a:t> capture is </a:t>
            </a:r>
            <a:r>
              <a:rPr lang="en-US" dirty="0" smtClean="0"/>
              <a:t>entire lifetime</a:t>
            </a:r>
            <a:r>
              <a:rPr lang="en-US" baseline="0" dirty="0" smtClean="0"/>
              <a:t> of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8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chrome://tracing,</a:t>
            </a:r>
            <a:r>
              <a:rPr lang="en-US" baseline="0" dirty="0" smtClean="0"/>
              <a:t> but instead of rendering state shows V8 state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GCScavenger</a:t>
            </a:r>
            <a:r>
              <a:rPr lang="en-US" dirty="0" smtClean="0"/>
              <a:t>: young space GC</a:t>
            </a:r>
          </a:p>
          <a:p>
            <a:r>
              <a:rPr lang="en-US" dirty="0" err="1" smtClean="0"/>
              <a:t>GCCompactor</a:t>
            </a:r>
            <a:r>
              <a:rPr lang="en-US" dirty="0" smtClean="0"/>
              <a:t>: old space full</a:t>
            </a:r>
            <a:r>
              <a:rPr lang="en-US" baseline="0" dirty="0" smtClean="0"/>
              <a:t> </a:t>
            </a:r>
            <a:r>
              <a:rPr lang="en-US" dirty="0" smtClean="0"/>
              <a:t>GC</a:t>
            </a:r>
          </a:p>
          <a:p>
            <a:r>
              <a:rPr lang="en-US" dirty="0" smtClean="0"/>
              <a:t>Execute: time spent executing</a:t>
            </a:r>
            <a:r>
              <a:rPr lang="en-US" baseline="0" dirty="0" smtClean="0"/>
              <a:t> JS code (as opposed to GC, waiting on native APIs to return, etc.)</a:t>
            </a:r>
            <a:endParaRPr lang="en-US" dirty="0" smtClean="0"/>
          </a:p>
          <a:p>
            <a:r>
              <a:rPr lang="en-US" dirty="0" smtClean="0"/>
              <a:t>Code kind: color indicates optimized (green)</a:t>
            </a:r>
            <a:r>
              <a:rPr lang="en-US" baseline="0" dirty="0" smtClean="0"/>
              <a:t> </a:t>
            </a:r>
            <a:r>
              <a:rPr lang="en-US" dirty="0" smtClean="0"/>
              <a:t>vs. </a:t>
            </a:r>
            <a:r>
              <a:rPr lang="en-US" dirty="0" err="1" smtClean="0"/>
              <a:t>unoptimized</a:t>
            </a:r>
            <a:r>
              <a:rPr lang="en-US" baseline="0" dirty="0" smtClean="0"/>
              <a:t> (red, </a:t>
            </a:r>
            <a:r>
              <a:rPr lang="en-US" dirty="0" smtClean="0"/>
              <a:t>“full code”)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8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Because the data capture is usually long, we need a way to zoom in on this view.</a:t>
            </a:r>
          </a:p>
          <a:p>
            <a:r>
              <a:rPr lang="en-US" baseline="0" dirty="0" smtClean="0"/>
              <a:t>Use --range=&lt;start&gt;,&lt;end&gt;  (in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8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hack the plot-timer-events script to generate an intermediate .</a:t>
            </a:r>
            <a:r>
              <a:rPr lang="en-US" baseline="0" dirty="0" err="1" smtClean="0"/>
              <a:t>plt</a:t>
            </a:r>
            <a:r>
              <a:rPr lang="en-US" baseline="0" dirty="0" smtClean="0"/>
              <a:t>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Just text – drawing commands.  Delete first line to open in a </a:t>
            </a:r>
            <a:r>
              <a:rPr lang="en-US" baseline="0" dirty="0" err="1" smtClean="0"/>
              <a:t>gnuplot</a:t>
            </a:r>
            <a:r>
              <a:rPr lang="en-US" baseline="0" dirty="0" smtClean="0"/>
              <a:t> GUI viewer.</a:t>
            </a:r>
          </a:p>
          <a:p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Zoom: </a:t>
            </a:r>
            <a:r>
              <a:rPr lang="en-US" dirty="0" err="1" smtClean="0"/>
              <a:t>ctrl+wheel</a:t>
            </a:r>
            <a:r>
              <a:rPr lang="en-US" dirty="0" smtClean="0"/>
              <a:t> to zoom</a:t>
            </a:r>
            <a:r>
              <a:rPr lang="en-US" baseline="0" dirty="0" smtClean="0"/>
              <a:t> / pan LR: </a:t>
            </a:r>
            <a:r>
              <a:rPr lang="en-US" dirty="0" err="1" smtClean="0"/>
              <a:t>shift+wheel</a:t>
            </a:r>
            <a:r>
              <a:rPr lang="en-US" dirty="0" smtClean="0"/>
              <a:t> / pan UD: wheel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Right-drag a </a:t>
            </a:r>
            <a:r>
              <a:rPr lang="en-US" dirty="0" err="1" smtClean="0"/>
              <a:t>rect</a:t>
            </a:r>
            <a:r>
              <a:rPr lang="en-US" dirty="0" smtClean="0"/>
              <a:t> to zoom in on it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Case of beer to the first person who writes a JS+D3 renderer for this! (or adds</a:t>
            </a:r>
            <a:r>
              <a:rPr lang="en-US" baseline="0" dirty="0" smtClean="0"/>
              <a:t> it </a:t>
            </a:r>
            <a:r>
              <a:rPr lang="en-US" dirty="0" smtClean="0"/>
              <a:t>to </a:t>
            </a:r>
            <a:r>
              <a:rPr lang="en-US" dirty="0" err="1" smtClean="0"/>
              <a:t>webkit</a:t>
            </a:r>
            <a:r>
              <a:rPr lang="en-US" baseline="0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tools)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8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the plot was showing a lot of red, you’ll want to know what </a:t>
            </a:r>
            <a:r>
              <a:rPr lang="en-US" baseline="0" dirty="0" err="1" smtClean="0"/>
              <a:t>unoptimized</a:t>
            </a:r>
            <a:r>
              <a:rPr lang="en-US" baseline="0" dirty="0" smtClean="0"/>
              <a:t> code that 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Asterisk</a:t>
            </a:r>
            <a:r>
              <a:rPr lang="en-US" baseline="0" dirty="0" smtClean="0"/>
              <a:t> = optimized  /  No asterisk = </a:t>
            </a:r>
            <a:r>
              <a:rPr lang="en-US" baseline="0" dirty="0" err="1" smtClean="0"/>
              <a:t>unoptimized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Now that you know </a:t>
            </a:r>
            <a:r>
              <a:rPr lang="en-US" i="1" baseline="0" dirty="0" smtClean="0"/>
              <a:t>which </a:t>
            </a:r>
            <a:r>
              <a:rPr lang="en-US" baseline="0" dirty="0" smtClean="0"/>
              <a:t>function is </a:t>
            </a:r>
            <a:r>
              <a:rPr lang="en-US" baseline="0" dirty="0" err="1" smtClean="0"/>
              <a:t>unoptimized</a:t>
            </a:r>
            <a:r>
              <a:rPr lang="en-US" baseline="0" dirty="0" smtClean="0"/>
              <a:t>, next question is </a:t>
            </a:r>
            <a:r>
              <a:rPr lang="en-US" i="1" baseline="0" dirty="0" smtClean="0"/>
              <a:t>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6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output can be tough to read and</a:t>
            </a:r>
            <a:r>
              <a:rPr lang="en-US" baseline="0" dirty="0" smtClean="0"/>
              <a:t> doesn’t always seem to “mention” every function</a:t>
            </a:r>
          </a:p>
          <a:p>
            <a:r>
              <a:rPr lang="en-US" baseline="0" dirty="0" smtClean="0"/>
              <a:t>But if you find your function name in there, the “reason” is very valuable – tells you why it was ineligible for optimization, or why it was “</a:t>
            </a:r>
            <a:r>
              <a:rPr lang="en-US" baseline="0" dirty="0" err="1" smtClean="0"/>
              <a:t>deoptimized</a:t>
            </a:r>
            <a:r>
              <a:rPr lang="en-US" baseline="0" dirty="0" smtClean="0"/>
              <a:t>” (optimized originally, then kicked back to </a:t>
            </a:r>
            <a:r>
              <a:rPr lang="en-US" baseline="0" dirty="0" err="1" smtClean="0"/>
              <a:t>unoptimized</a:t>
            </a:r>
            <a:r>
              <a:rPr lang="en-US" baseline="0" dirty="0" smtClean="0"/>
              <a:t> after violating some assumption V8 had made).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lot of this V8 info may show up in chrome://tracing soon – maybe</a:t>
            </a:r>
            <a:r>
              <a:rPr lang="en-US" baseline="0" dirty="0" smtClean="0"/>
              <a:t> even the full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tools down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performance.now</a:t>
            </a:r>
            <a:r>
              <a:rPr lang="en-US" dirty="0" smtClean="0"/>
              <a:t>(), not </a:t>
            </a:r>
            <a:r>
              <a:rPr lang="en-US" dirty="0" err="1" smtClean="0"/>
              <a:t>Date.now</a:t>
            </a:r>
            <a:r>
              <a:rPr lang="en-US" dirty="0" smtClean="0"/>
              <a:t>(). for sub-</a:t>
            </a:r>
            <a:r>
              <a:rPr lang="en-US" dirty="0" err="1" smtClean="0"/>
              <a:t>ms</a:t>
            </a:r>
            <a:r>
              <a:rPr lang="en-US" dirty="0" smtClean="0"/>
              <a:t> accuracy</a:t>
            </a:r>
          </a:p>
          <a:p>
            <a:endParaRPr lang="en-US" dirty="0" smtClean="0"/>
          </a:p>
          <a:p>
            <a:r>
              <a:rPr lang="en-US" dirty="0" smtClean="0"/>
              <a:t>2 problems this this: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When running in browser, native layout/rendering is an important part of the performance story.  Often a bigger bottleneck than</a:t>
            </a:r>
            <a:r>
              <a:rPr lang="en-US" baseline="0" dirty="0" smtClean="0"/>
              <a:t> JS execution.</a:t>
            </a:r>
            <a:endParaRPr lang="en-US" i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VM is an intermediary</a:t>
            </a:r>
            <a:r>
              <a:rPr lang="en-US" baseline="0" dirty="0" smtClean="0"/>
              <a:t> between </a:t>
            </a:r>
            <a:r>
              <a:rPr lang="en-US" dirty="0" smtClean="0"/>
              <a:t>JS and the hardware.  What goes on in there?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3 good reasons to ignore this whole talk!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30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</a:t>
            </a:r>
            <a:r>
              <a:rPr lang="en-US" baseline="0" dirty="0" smtClean="0"/>
              <a:t> time m</a:t>
            </a:r>
            <a:r>
              <a:rPr lang="en-US" dirty="0" smtClean="0"/>
              <a:t>ay bother users more than runtime </a:t>
            </a:r>
            <a:r>
              <a:rPr lang="en-US" dirty="0" err="1" smtClean="0"/>
              <a:t>perf</a:t>
            </a:r>
            <a:endParaRPr lang="en-US" dirty="0" smtClean="0"/>
          </a:p>
          <a:p>
            <a:r>
              <a:rPr lang="en-US" dirty="0" smtClean="0"/>
              <a:t>Hard to measure from server or from pure JS – need browser’s help to track timing info.  Luckily these APIs offer exactly</a:t>
            </a:r>
            <a:r>
              <a:rPr lang="en-US" baseline="0" dirty="0" smtClean="0"/>
              <a:t> that.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Perceived</a:t>
            </a:r>
            <a:r>
              <a:rPr lang="en-US" dirty="0" smtClean="0"/>
              <a:t>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is most important.  Talk to server </a:t>
            </a:r>
            <a:r>
              <a:rPr lang="en-US" i="1" baseline="0" dirty="0" smtClean="0"/>
              <a:t>asynchronously</a:t>
            </a:r>
            <a:r>
              <a:rPr lang="en-US" baseline="0" dirty="0" smtClean="0"/>
              <a:t>, don’t block parts of your UI.  Google Docs, </a:t>
            </a:r>
            <a:r>
              <a:rPr lang="en-US" baseline="0" dirty="0" err="1" smtClean="0"/>
              <a:t>Trello</a:t>
            </a:r>
            <a:r>
              <a:rPr lang="en-US" baseline="0" dirty="0" smtClean="0"/>
              <a:t>, etc. feel so responsive because network IO delays are almost entirely hidden from users.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W3C WPWG produced </a:t>
            </a:r>
            <a:r>
              <a:rPr lang="en-US" b="0" i="0" baseline="0" dirty="0" err="1" smtClean="0"/>
              <a:t>requestAnimationFrame</a:t>
            </a:r>
            <a:r>
              <a:rPr lang="en-US" b="0" i="0" baseline="0" dirty="0" smtClean="0"/>
              <a:t>() and the resource-load timing APIs.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They’re now starting work on more APIs oriented toward rendering </a:t>
            </a:r>
            <a:r>
              <a:rPr lang="en-US" b="0" i="0" baseline="0" dirty="0" err="1" smtClean="0"/>
              <a:t>perf</a:t>
            </a:r>
            <a:r>
              <a:rPr lang="en-US" b="0" i="0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err="1" smtClean="0"/>
              <a:t>Async</a:t>
            </a:r>
            <a:r>
              <a:rPr lang="en-US" b="0" i="0" baseline="0" dirty="0" smtClean="0"/>
              <a:t> Scroll is like a standardized version of the scroll-simulation API used by Chrome Telemetry (see earlier slides).  Valuable – it’s hard to get user input consistent for </a:t>
            </a:r>
            <a:r>
              <a:rPr lang="en-US" b="0" i="0" baseline="0" dirty="0" err="1" smtClean="0"/>
              <a:t>perf</a:t>
            </a:r>
            <a:r>
              <a:rPr lang="en-US" b="0" i="0" baseline="0" dirty="0" smtClean="0"/>
              <a:t> testing, let alone get it automated.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Resist</a:t>
            </a:r>
            <a:r>
              <a:rPr lang="en-US" baseline="0" dirty="0" smtClean="0"/>
              <a:t> t</a:t>
            </a:r>
            <a:r>
              <a:rPr lang="en-US" dirty="0" smtClean="0"/>
              <a:t>endency to jump the gun.</a:t>
            </a:r>
          </a:p>
          <a:p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baseline="0" dirty="0" smtClean="0"/>
              <a:t>NOT a best practice to m</a:t>
            </a:r>
            <a:r>
              <a:rPr lang="en-US" dirty="0" smtClean="0"/>
              <a:t>ake code harder to read/maintain, purely for</a:t>
            </a:r>
            <a:r>
              <a:rPr lang="en-US" baseline="0" dirty="0" smtClean="0"/>
              <a:t> speculative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gains.</a:t>
            </a:r>
          </a:p>
          <a:p>
            <a:r>
              <a:rPr lang="en-US" baseline="0" dirty="0" smtClean="0"/>
              <a:t>Best practice is to identify real, </a:t>
            </a:r>
            <a:r>
              <a:rPr lang="en-US" i="1" baseline="0" dirty="0" smtClean="0"/>
              <a:t>quantifiable</a:t>
            </a:r>
            <a:r>
              <a:rPr lang="en-US" baseline="0" dirty="0" smtClean="0"/>
              <a:t> bottlenecks your users care about, &amp; fix them specifically.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4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 smtClean="0"/>
              <a:t>Should spend time on most important.  Here are some things that might be more important than improving performance.</a:t>
            </a:r>
          </a:p>
          <a:p>
            <a:endParaRPr lang="en-US" b="0" i="0" dirty="0" smtClean="0"/>
          </a:p>
          <a:p>
            <a:r>
              <a:rPr lang="en-US" b="0" i="0" dirty="0" smtClean="0"/>
              <a:t>Thanks!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0" i="0" baseline="0" dirty="0" smtClean="0"/>
              <a:t>The “Frames” view is a great visualization for animation, scrolling, etc. </a:t>
            </a:r>
            <a:r>
              <a:rPr lang="en-US" b="0" i="0" baseline="0" dirty="0" err="1" smtClean="0"/>
              <a:t>perf</a:t>
            </a: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0" i="0" baseline="0" dirty="0" smtClean="0"/>
              <a:t>SEE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7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Timeline panel is manually-driven</a:t>
            </a:r>
          </a:p>
          <a:p>
            <a:r>
              <a:rPr lang="en-US" baseline="0" dirty="0" smtClean="0"/>
              <a:t>Telemetry framework gives you same data, but can be automated – e.g. for continuous integration</a:t>
            </a:r>
          </a:p>
          <a:p>
            <a:r>
              <a:rPr lang="en-US" baseline="0" dirty="0" smtClean="0"/>
              <a:t>SEE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Telemetry test runner takes JSON input, gives</a:t>
            </a:r>
            <a:r>
              <a:rPr lang="en-US" baseline="0" dirty="0" smtClean="0"/>
              <a:t> </a:t>
            </a:r>
            <a:r>
              <a:rPr lang="en-US" dirty="0" smtClean="0"/>
              <a:t>JSON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dobe_logo_tag_top_7-8in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8852" y="0"/>
            <a:ext cx="470911" cy="7890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4EF78C-0077-4668-88B9-243DFB96141B}" type="datetime1">
              <a:rPr lang="en-US" smtClean="0"/>
              <a:pPr/>
              <a:t>5/30/2013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771650"/>
            <a:ext cx="12188825" cy="1733549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2083340"/>
            <a:ext cx="10918220" cy="492443"/>
          </a:xfr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2756786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507179"/>
            <a:ext cx="12188825" cy="36576"/>
          </a:xfrm>
          <a:prstGeom prst="rect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88825" cy="762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5/30/2013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762001"/>
            <a:ext cx="12188825" cy="36576"/>
          </a:xfrm>
          <a:prstGeom prst="rect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5/30/2013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88825" cy="762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5/30/2013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762001"/>
            <a:ext cx="12188825" cy="36576"/>
          </a:xfrm>
          <a:prstGeom prst="rect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5/30/2013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88825" cy="742951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26198"/>
            <a:ext cx="12188825" cy="431801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5/30/2013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grpSp>
        <p:nvGrpSpPr>
          <p:cNvPr id="10" name="Group 19"/>
          <p:cNvGrpSpPr/>
          <p:nvPr userDrawn="1"/>
        </p:nvGrpSpPr>
        <p:grpSpPr>
          <a:xfrm>
            <a:off x="11708890" y="6531903"/>
            <a:ext cx="194813" cy="244852"/>
            <a:chOff x="8786300" y="6528874"/>
            <a:chExt cx="204225" cy="256615"/>
          </a:xfrm>
          <a:solidFill>
            <a:schemeClr val="tx1"/>
          </a:solidFill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90000">
                <a:srgbClr val="AFD7F8"/>
              </a:gs>
              <a:gs pos="0">
                <a:srgbClr val="FEFFEB"/>
              </a:gs>
              <a:gs pos="100000">
                <a:srgbClr val="85C2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6" r:id="rId3"/>
    <p:sldLayoutId id="2147483659" r:id="rId4"/>
    <p:sldLayoutId id="214748366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291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flynn/jsconf-201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oat/topcoat/tree/master/test/perf/telemetr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topcoat/topcoat-serv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41182" y="2134856"/>
            <a:ext cx="10918220" cy="492443"/>
          </a:xfrm>
        </p:spPr>
        <p:txBody>
          <a:bodyPr>
            <a:noAutofit/>
          </a:bodyPr>
          <a:lstStyle/>
          <a:p>
            <a:r>
              <a:rPr lang="en-US" sz="4000" dirty="0"/>
              <a:t>JavaScript </a:t>
            </a:r>
            <a:r>
              <a:rPr lang="en-US" sz="4000" dirty="0" smtClean="0"/>
              <a:t>Performance </a:t>
            </a:r>
            <a:r>
              <a:rPr lang="en-US" sz="4000" dirty="0"/>
              <a:t>Tuning Secrets</a:t>
            </a:r>
            <a:endParaRPr lang="en-US" sz="4000" dirty="0" smtClean="0"/>
          </a:p>
        </p:txBody>
      </p:sp>
      <p:sp>
        <p:nvSpPr>
          <p:cNvPr id="35" name="Subtitle 34"/>
          <p:cNvSpPr>
            <a:spLocks noGrp="1"/>
          </p:cNvSpPr>
          <p:nvPr>
            <p:ph type="subTitle" idx="1"/>
          </p:nvPr>
        </p:nvSpPr>
        <p:spPr>
          <a:xfrm>
            <a:off x="654060" y="2776373"/>
            <a:ext cx="11331743" cy="323165"/>
          </a:xfrm>
        </p:spPr>
        <p:txBody>
          <a:bodyPr/>
          <a:lstStyle/>
          <a:p>
            <a:r>
              <a:rPr lang="en-US" b="1" dirty="0" smtClean="0"/>
              <a:t>Peter Flynn</a:t>
            </a:r>
            <a:r>
              <a:rPr lang="en-US" dirty="0" smtClean="0"/>
              <a:t>  |  Adobe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5878" y="4494727"/>
            <a:ext cx="8237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Slides &amp; links: </a:t>
            </a:r>
            <a:r>
              <a:rPr lang="en-US" sz="2500" dirty="0" smtClean="0">
                <a:hlinkClick r:id="rId3"/>
              </a:rPr>
              <a:t>github.com/</a:t>
            </a:r>
            <a:r>
              <a:rPr lang="en-US" sz="2500" dirty="0" err="1" smtClean="0">
                <a:hlinkClick r:id="rId3"/>
              </a:rPr>
              <a:t>peterflynn</a:t>
            </a:r>
            <a:r>
              <a:rPr lang="en-US" sz="2500" dirty="0" smtClean="0">
                <a:hlinkClick r:id="rId3"/>
              </a:rPr>
              <a:t>/jsconf-2013</a:t>
            </a:r>
            <a:r>
              <a:rPr lang="en-US" sz="2500" dirty="0" smtClean="0"/>
              <a:t> </a:t>
            </a:r>
            <a:endParaRPr lang="en-US" sz="25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Haz</a:t>
            </a:r>
            <a:r>
              <a:rPr lang="en-US" dirty="0" smtClean="0"/>
              <a:t> Automation?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Awesome examples:</a:t>
            </a:r>
          </a:p>
          <a:p>
            <a:r>
              <a:rPr lang="en-US" sz="2600" b="1" dirty="0" smtClean="0"/>
              <a:t>Run tests</a:t>
            </a:r>
            <a:r>
              <a:rPr lang="en-US" sz="2600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github.com/topcoat/topcoat/tree/master/test/perf/telemetry</a:t>
            </a:r>
            <a:endParaRPr lang="en-US" dirty="0" smtClean="0"/>
          </a:p>
          <a:p>
            <a:r>
              <a:rPr lang="en-US" sz="2600" b="1" dirty="0" smtClean="0"/>
              <a:t>Track results</a:t>
            </a:r>
            <a:r>
              <a:rPr lang="en-US" sz="2600" dirty="0" smtClean="0"/>
              <a:t>, visualize with D3: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github.com/topcoat/topcoat-server</a:t>
            </a:r>
            <a:endParaRPr lang="en-US" dirty="0" smtClean="0"/>
          </a:p>
        </p:txBody>
      </p:sp>
      <p:pic>
        <p:nvPicPr>
          <p:cNvPr id="11266" name="Picture 2" descr="C:\Users\pflynn\Documents\presos\JSConfUS-2013\assets\Topcoat benchm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58" y="2793438"/>
            <a:ext cx="5924708" cy="37251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FPS Meter &amp; Continuous Repainting</a:t>
            </a:r>
            <a:endParaRPr lang="en-US" dirty="0"/>
          </a:p>
        </p:txBody>
      </p:sp>
      <p:pic>
        <p:nvPicPr>
          <p:cNvPr id="4098" name="Picture 2" descr="C:\Users\pflynn\Documents\presos\JSConfUS-2013\assets\FPS met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b="3382"/>
          <a:stretch/>
        </p:blipFill>
        <p:spPr bwMode="auto">
          <a:xfrm>
            <a:off x="2410690" y="950441"/>
            <a:ext cx="7377915" cy="2926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flynn\Documents\presos\JSConfUS-2013\assets\Continuous paint me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45" y="2764038"/>
            <a:ext cx="6286500" cy="28107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flynn\Documents\presos\JSConfUS-2013\assets\Dev tools Rendering setting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2" y="4249592"/>
            <a:ext cx="4343141" cy="23956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83127" y="5793772"/>
            <a:ext cx="866899" cy="5710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C:\Users\pflynn\Documents\presos\JSConfUS-2013\assets\Dev tools settings ico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66" t="83791"/>
          <a:stretch/>
        </p:blipFill>
        <p:spPr bwMode="auto">
          <a:xfrm>
            <a:off x="516576" y="2820761"/>
            <a:ext cx="1270350" cy="13003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pflynn\Documents\presos\JSConfUS-2013\assets\Repaint r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01" y="918933"/>
            <a:ext cx="6162675" cy="3057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 Rectangles &amp; Layer Borders</a:t>
            </a:r>
            <a:endParaRPr lang="en-US" dirty="0"/>
          </a:p>
        </p:txBody>
      </p:sp>
      <p:pic>
        <p:nvPicPr>
          <p:cNvPr id="5" name="Picture 2" descr="C:\Users\pflynn\Documents\presos\JSConfUS-2013\assets\Dev tools Rendering setti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2" y="4249592"/>
            <a:ext cx="4343141" cy="23956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83127" y="4876342"/>
            <a:ext cx="866899" cy="5710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C:\Users\pflynn\Documents\presos\JSConfUS-2013\assets\Dev tools settings icon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66" t="83791" r="137"/>
          <a:stretch/>
        </p:blipFill>
        <p:spPr bwMode="auto">
          <a:xfrm>
            <a:off x="516576" y="2820761"/>
            <a:ext cx="1234436" cy="13003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pflynn\Documents\presos\JSConfUS-2013\assets\Layer border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47" y="3383204"/>
            <a:ext cx="6162675" cy="3057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chrome://tracing</a:t>
            </a:r>
            <a:endParaRPr lang="en-US" dirty="0"/>
          </a:p>
        </p:txBody>
      </p:sp>
      <p:pic>
        <p:nvPicPr>
          <p:cNvPr id="3074" name="Picture 2" descr="C:\Users\pflynn\Documents\presos\JSConfUS-2013\assets\Chrome-trac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4"/>
          <a:stretch/>
        </p:blipFill>
        <p:spPr bwMode="auto">
          <a:xfrm>
            <a:off x="375971" y="1361825"/>
            <a:ext cx="11428100" cy="50673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flynn\Documents\presos\JSConfUS-2013\assets\Chrome-tracing UR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774" y="444768"/>
            <a:ext cx="5532102" cy="131853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&amp; Earlier</a:t>
            </a:r>
            <a:endParaRPr lang="en-US" dirty="0"/>
          </a:p>
        </p:txBody>
      </p:sp>
      <p:graphicFrame>
        <p:nvGraphicFramePr>
          <p:cNvPr id="4" name="Content Placeholder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41665"/>
              </p:ext>
            </p:extLst>
          </p:nvPr>
        </p:nvGraphicFramePr>
        <p:xfrm>
          <a:off x="733425" y="1245338"/>
          <a:ext cx="10725150" cy="4816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027" name="Picture 3" descr="C:\Documents and Settings\pflynn\My Documents\Brackets\perf_videos\IMG_7736_sm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3938" y="781049"/>
            <a:ext cx="7507287" cy="562822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516621" y="6477000"/>
            <a:ext cx="23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Casio </a:t>
            </a:r>
            <a:r>
              <a:rPr lang="en-US" dirty="0" err="1"/>
              <a:t>Exilim</a:t>
            </a:r>
            <a:r>
              <a:rPr lang="en-US" dirty="0"/>
              <a:t> Pro EX-F1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1026" name="Picture 2" descr="C:\Users\pflynn\Documents\presos\JSConfUS-2013\assets\still-firebr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385"/>
            <a:ext cx="12168615" cy="561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96025"/>
            <a:ext cx="11579384" cy="411162"/>
          </a:xfrm>
        </p:spPr>
        <p:txBody>
          <a:bodyPr/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2050" name="Picture 2" descr="C:\Users\pflynn\Documents\presos\max2013\assets\video-bill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06" y="1063258"/>
            <a:ext cx="11020626" cy="505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224701" y="1676400"/>
            <a:ext cx="0" cy="40481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8868" y="1091684"/>
            <a:ext cx="178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Rendering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5587" y="1091684"/>
            <a:ext cx="1513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VM Guts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76487" y="2381250"/>
            <a:ext cx="20930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tools Timeline</a:t>
            </a:r>
          </a:p>
          <a:p>
            <a:pPr algn="ctr"/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tricks</a:t>
            </a:r>
            <a:endParaRPr lang="en-US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2411" y="3700462"/>
            <a:ext cx="19012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chrome://tracing</a:t>
            </a:r>
            <a:endParaRPr lang="en-US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0181" y="4929187"/>
            <a:ext cx="22656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High-speed cameras</a:t>
            </a:r>
            <a:endParaRPr lang="en-US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5552" y="2381250"/>
            <a:ext cx="29940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/>
              <a:t>Memory profiling</a:t>
            </a:r>
          </a:p>
          <a:p>
            <a:pPr algn="ctr"/>
            <a:r>
              <a:rPr lang="en-US" sz="1900" dirty="0" smtClean="0"/>
              <a:t>tricks</a:t>
            </a:r>
            <a:endParaRPr lang="en-US" sz="1900" dirty="0"/>
          </a:p>
        </p:txBody>
      </p:sp>
      <p:sp>
        <p:nvSpPr>
          <p:cNvPr id="16" name="TextBox 15"/>
          <p:cNvSpPr txBox="1"/>
          <p:nvPr/>
        </p:nvSpPr>
        <p:spPr>
          <a:xfrm>
            <a:off x="7351580" y="4929187"/>
            <a:ext cx="12819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/>
              <a:t>V8 logging</a:t>
            </a:r>
            <a:endParaRPr lang="en-US" sz="1900" dirty="0"/>
          </a:p>
        </p:txBody>
      </p:sp>
      <p:sp>
        <p:nvSpPr>
          <p:cNvPr id="17" name="TextBox 16"/>
          <p:cNvSpPr txBox="1"/>
          <p:nvPr/>
        </p:nvSpPr>
        <p:spPr>
          <a:xfrm>
            <a:off x="7224533" y="3700462"/>
            <a:ext cx="153606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/>
              <a:t>CPU profiling</a:t>
            </a:r>
          </a:p>
          <a:p>
            <a:pPr algn="ctr"/>
            <a:r>
              <a:rPr lang="en-US" sz="1900" dirty="0" smtClean="0"/>
              <a:t>tricks</a:t>
            </a:r>
            <a:endParaRPr lang="en-US" sz="19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14506" y="1495425"/>
            <a:ext cx="0" cy="4191000"/>
          </a:xfrm>
          <a:prstGeom prst="straightConnector1">
            <a:avLst/>
          </a:prstGeom>
          <a:ln w="38100">
            <a:solidFill>
              <a:srgbClr val="FBB034"/>
            </a:solidFill>
            <a:tailEnd type="arrow"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735082" y="3212078"/>
            <a:ext cx="1604350" cy="5078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700" b="1" dirty="0" smtClean="0">
                <a:solidFill>
                  <a:schemeClr val="accent4">
                    <a:lumMod val="75000"/>
                  </a:schemeClr>
                </a:solidFill>
              </a:rPr>
              <a:t>Craziness</a:t>
            </a:r>
            <a:endParaRPr lang="en-US" sz="27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pflynn\Documents\presos\JSConfUS-2013\assets\Timeline-memory-profile-sni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29" y="1239281"/>
            <a:ext cx="11730089" cy="37280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Profiling</a:t>
            </a:r>
            <a:endParaRPr lang="en-US" dirty="0"/>
          </a:p>
        </p:txBody>
      </p:sp>
      <p:pic>
        <p:nvPicPr>
          <p:cNvPr id="5123" name="Picture 3" descr="C:\Users\pflynn\Documents\presos\JSConfUS-2013\assets\Yellow bar memory inf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21" y="3488540"/>
            <a:ext cx="4234484" cy="29477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9111905" y="5003407"/>
            <a:ext cx="1436826" cy="517875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8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pflynn\My Documents\presos\Brackathon\illustrations\brackets_5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7366" y="1180326"/>
            <a:ext cx="4264110" cy="426411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367983" y="5444436"/>
            <a:ext cx="35051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dirty="0" smtClean="0"/>
              <a:t>Brackets</a:t>
            </a:r>
            <a:endParaRPr lang="en-US" sz="7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pflynn\Documents\presos\JSConfUS-2013\assets\Profiler-CPU-simple-resiz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9" y="1812512"/>
            <a:ext cx="10297196" cy="35758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Profiling</a:t>
            </a:r>
            <a:endParaRPr lang="en-US" dirty="0"/>
          </a:p>
        </p:txBody>
      </p:sp>
      <p:pic>
        <p:nvPicPr>
          <p:cNvPr id="6146" name="Picture 2" descr="C:\Users\pflynn\Documents\presos\JSConfUS-2013\assets\Profiler compari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9" y="1812513"/>
            <a:ext cx="10297196" cy="35758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2861590" y="4653163"/>
            <a:ext cx="1723289" cy="952500"/>
          </a:xfrm>
          <a:prstGeom prst="ellipse">
            <a:avLst/>
          </a:prstGeom>
          <a:noFill/>
          <a:ln w="571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Profiling ‘Flame Chart’</a:t>
            </a:r>
            <a:endParaRPr lang="en-US" dirty="0"/>
          </a:p>
        </p:txBody>
      </p:sp>
      <p:pic>
        <p:nvPicPr>
          <p:cNvPr id="7170" name="Picture 2" descr="C:\Users\pflynn\Documents\presos\JSConfUS-2013\assets\Profiler CPU flame 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95" y="1810912"/>
            <a:ext cx="10032130" cy="34838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931139" y="4645383"/>
            <a:ext cx="2038350" cy="952500"/>
          </a:xfrm>
          <a:prstGeom prst="ellipse">
            <a:avLst/>
          </a:prstGeom>
          <a:noFill/>
          <a:ln w="571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1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Instrumented CPU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26205"/>
            <a:ext cx="1157938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Profiler</a:t>
            </a:r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pPr>
              <a:spcBef>
                <a:spcPts val="2800"/>
              </a:spcBef>
            </a:pPr>
            <a:r>
              <a:rPr lang="en-US" sz="2600" dirty="0" smtClean="0"/>
              <a:t>Nesting / semi-overlapping ok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0"/>
              </a:spcBef>
              <a:buNone/>
            </a:pPr>
            <a:r>
              <a:rPr lang="en-US" sz="2800" b="1" dirty="0" smtClean="0"/>
              <a:t>chrome://tracing</a:t>
            </a:r>
          </a:p>
        </p:txBody>
      </p:sp>
      <p:pic>
        <p:nvPicPr>
          <p:cNvPr id="2051" name="Picture 3" descr="C:\Users\pflynn\Documents\presos\JSConfUS-2013\assets\Custom pro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50" y="913328"/>
            <a:ext cx="5700792" cy="34403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75932" y="1510183"/>
            <a:ext cx="5878592" cy="1567866"/>
          </a:xfrm>
          <a:prstGeom prst="roundRect">
            <a:avLst>
              <a:gd name="adj" fmla="val 172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0963" y="1664730"/>
            <a:ext cx="5877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createList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profileEnd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createList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5933" y="4860028"/>
            <a:ext cx="4537736" cy="1567866"/>
          </a:xfrm>
          <a:prstGeom prst="roundRect">
            <a:avLst>
              <a:gd name="adj" fmla="val 172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0964" y="5014575"/>
            <a:ext cx="453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foo()"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timeEnd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"foo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/>
          </a:p>
        </p:txBody>
      </p:sp>
      <p:pic>
        <p:nvPicPr>
          <p:cNvPr id="2050" name="Picture 2" descr="C:\Users\pflynn\Documents\presos\JSConfUS-2013\assets\Chrome-tracing console.time(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32796" r="11825"/>
          <a:stretch/>
        </p:blipFill>
        <p:spPr bwMode="auto">
          <a:xfrm>
            <a:off x="4881094" y="4749423"/>
            <a:ext cx="7118921" cy="17564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158168" y="1790163"/>
            <a:ext cx="2282386" cy="1390919"/>
          </a:xfrm>
          <a:prstGeom prst="ellipse">
            <a:avLst/>
          </a:prstGeom>
          <a:noFill/>
          <a:ln w="571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05597" y="5041079"/>
            <a:ext cx="3254661" cy="829634"/>
          </a:xfrm>
          <a:prstGeom prst="ellipse">
            <a:avLst/>
          </a:prstGeom>
          <a:noFill/>
          <a:ln w="571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4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Logging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5" y="990600"/>
            <a:ext cx="11530944" cy="5654674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arenR"/>
            </a:pP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svn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checkout http://v8.googlecode.com/svn/trunk/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v8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/>
              <a:t>Mac: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make dependencies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Win: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svn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co http://gyp.googlecode.com/svn/trunk build/gyp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 smtClean="0"/>
              <a:t>GCC</a:t>
            </a:r>
            <a:r>
              <a:rPr lang="en-US" dirty="0"/>
              <a:t>: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make native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Xcode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build/gyp_v8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Dtarget_arch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=ia32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xcodebuild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-project build/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all.xcodeproj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-configuration Release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Visual Studio:</a:t>
            </a:r>
            <a:br>
              <a:rPr lang="en-US" dirty="0" smtClean="0"/>
            </a:b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svn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 http://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src.chromium.org/svn/trunk/deps/third_party/cygwin@66844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third_party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cygwin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python build\gyp_v8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C:\Program Files (x86)\Microsoft Visual Studio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10.0\Common7\IDE\devenv.com"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/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build Release build\All.sln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 smtClean="0"/>
              <a:t>Set D8_PATH to build output folder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 smtClean="0"/>
              <a:t>Install </a:t>
            </a:r>
            <a:r>
              <a:rPr lang="en-US" dirty="0" err="1" smtClean="0"/>
              <a:t>gnuplot</a:t>
            </a:r>
            <a:r>
              <a:rPr lang="en-US" dirty="0" smtClean="0"/>
              <a:t> &amp; add to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Logging: plot-timer-events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721" y="1080753"/>
            <a:ext cx="11579384" cy="51816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800" dirty="0"/>
              <a:t>Close </a:t>
            </a:r>
            <a:r>
              <a:rPr lang="en-US" sz="2800" b="1" i="1" dirty="0"/>
              <a:t>all</a:t>
            </a:r>
            <a:r>
              <a:rPr lang="en-US" sz="2800" dirty="0"/>
              <a:t> Chrome instances</a:t>
            </a:r>
          </a:p>
          <a:p>
            <a:pPr marL="457200" indent="-457200">
              <a:spcBef>
                <a:spcPts val="2500"/>
              </a:spcBef>
              <a:buSzPct val="100000"/>
              <a:buFont typeface="+mj-lt"/>
              <a:buAutoNum type="arabicParenR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chrome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no-sandbox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-flags="--prof --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noprof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-lazy --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log-timer-events"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"file://foo.html"</a:t>
            </a:r>
          </a:p>
          <a:p>
            <a:pPr marL="514350" indent="-514350">
              <a:spcBef>
                <a:spcPts val="2500"/>
              </a:spcBef>
              <a:buSzPct val="100000"/>
              <a:buFont typeface="+mj-lt"/>
              <a:buAutoNum type="arabicParenR"/>
            </a:pPr>
            <a:r>
              <a:rPr lang="en-US" sz="2800" dirty="0" smtClean="0"/>
              <a:t>Find </a:t>
            </a:r>
            <a:r>
              <a:rPr lang="en-US" sz="2800" i="1" dirty="0"/>
              <a:t>v8.log</a:t>
            </a:r>
            <a:r>
              <a:rPr lang="en-US" sz="2800" dirty="0"/>
              <a:t> next to Chrome lib (version-numbered folder)</a:t>
            </a:r>
          </a:p>
          <a:p>
            <a:pPr marL="457200" indent="-457200">
              <a:spcBef>
                <a:spcPts val="2500"/>
              </a:spcBef>
              <a:buSzPct val="100000"/>
              <a:buFont typeface="+mj-lt"/>
              <a:buAutoNum type="arabi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tools/plot-timer-events v8.log</a:t>
            </a:r>
          </a:p>
          <a:p>
            <a:pPr marL="514350" indent="-514350">
              <a:spcBef>
                <a:spcPts val="2500"/>
              </a:spcBef>
              <a:buSzPct val="100000"/>
              <a:buFont typeface="+mj-lt"/>
              <a:buAutoNum type="arabicParenR"/>
            </a:pPr>
            <a:r>
              <a:rPr lang="en-US" sz="2800" dirty="0"/>
              <a:t>Find </a:t>
            </a:r>
            <a:r>
              <a:rPr lang="en-US" sz="2800" i="1" dirty="0"/>
              <a:t>timer-events.png</a:t>
            </a:r>
            <a:r>
              <a:rPr lang="en-US" sz="2800" dirty="0"/>
              <a:t> next to v8.log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21" y="6215269"/>
            <a:ext cx="792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plot-timer-events script may not work on Windows – see .</a:t>
            </a:r>
            <a:r>
              <a:rPr lang="en-US" dirty="0" err="1" smtClean="0"/>
              <a:t>plt</a:t>
            </a:r>
            <a:r>
              <a:rPr lang="en-US" dirty="0" smtClean="0"/>
              <a:t> hack in a sec.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Logging: plot-timer-events</a:t>
            </a:r>
            <a:endParaRPr lang="en-US" dirty="0"/>
          </a:p>
        </p:txBody>
      </p:sp>
      <p:pic>
        <p:nvPicPr>
          <p:cNvPr id="5124" name="Picture 4" descr="C:\Users\pflynn\Documents\presos\JSConfUS-2013\assets\unzoomed timer-ev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3" y="1589911"/>
            <a:ext cx="11509250" cy="43159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pflynn\Documents\presos\JSConfUS-2013\assets\unzoomed timer-even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94" b="50000"/>
          <a:stretch/>
        </p:blipFill>
        <p:spPr bwMode="auto">
          <a:xfrm>
            <a:off x="3161709" y="866546"/>
            <a:ext cx="3792881" cy="43085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pflynn\Documents\presos\JSConfUS-2013\assets\unzoomed timer-even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50158" r="54816" b="41230"/>
          <a:stretch/>
        </p:blipFill>
        <p:spPr bwMode="auto">
          <a:xfrm>
            <a:off x="150199" y="5460643"/>
            <a:ext cx="11852493" cy="9173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1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Logging: plot-timer-events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263" y="1002693"/>
            <a:ext cx="1043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tools/plot-timer-events v8.log --range=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&lt;start&gt;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&lt;end&gt;</a:t>
            </a:r>
          </a:p>
        </p:txBody>
      </p:sp>
      <p:pic>
        <p:nvPicPr>
          <p:cNvPr id="5124" name="Picture 4" descr="C:\Users\pflynn\Documents\presos\JSConfUS-2013\assets\unzoomed timer-ev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3" y="1692941"/>
            <a:ext cx="11509250" cy="43159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flynn\Documents\presos\JSConfUS-2013\assets\timer-events - zoom 3750-45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2" y="1692940"/>
            <a:ext cx="11421683" cy="42831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pflynn\Documents\presos\JSConfUS-2013\assets\timer-events - 3928-398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1" y="1705819"/>
            <a:ext cx="11421683" cy="42831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10786" y="2895599"/>
            <a:ext cx="11144598" cy="3813559"/>
          </a:xfrm>
          <a:prstGeom prst="roundRect">
            <a:avLst>
              <a:gd name="adj" fmla="val 73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Logging: plot-timer-events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9574" y="978794"/>
            <a:ext cx="11363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echo -e "plot-range,$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plot_range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\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ndistortion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,$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distortion"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|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cat -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v8.log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| $D8_PATH/d8 tools/csvparser.js tools/splaytree.js tools/codemap.js tools/profile.js tools/profile_view.js tools/logreader.js tools/tickprocessor.js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tools/plot-timer-events.js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| less 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/null &gt; timer-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events.plt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574" y="2923506"/>
            <a:ext cx="11402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terminal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pngcairo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size 1600,600 enhanced font 'Helvetica,10'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yrange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[0:23.5]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xlabel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"execution time in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xrange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[1:13646.018000000004]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style fill pattern 2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style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solid 1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noborder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style line 1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"#000000"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object 1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from 50.00350000000002, 11.17 to 50.005000000000024, 11.83 fc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"#000000"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object 2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from 51.00200000000001, 11.17 to 51.00650000000003, 11.83 fc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"#000000"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object 3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from 80.00750000000004, 11.17 to 81.01000000000005, 11.83 fc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"#000000"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object 4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from 82, 11.17 to 83.01000000000005, 11.83 fc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"#000000"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object 5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from 84, 11.17 to 84.01000000000005, 11.83 fc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"#000000"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set object 6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from 85.00150000000001, 11.17 to 85.01600000000008, 11.83 fc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"#000000"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39574" y="3116689"/>
            <a:ext cx="7268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0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-1" y="2283741"/>
            <a:ext cx="12188825" cy="3906323"/>
          </a:xfrm>
          <a:prstGeom prst="roundRect">
            <a:avLst>
              <a:gd name="adj" fmla="val 73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808452">
            <a:off x="3884398" y="5078675"/>
            <a:ext cx="1584599" cy="424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Logging: tick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83365"/>
            <a:ext cx="11579384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tools/mac-tick-processor.bat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v8.log &gt;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tick-report.txt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9268" y="2496745"/>
            <a:ext cx="14145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 [Bottom up (heavy) profile]: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Note: percentage shows a share of a particular caller in the total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amount of its parent calls.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Callers occupying less than 2.0% are not shown.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ticks parent  name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3155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23.2%  C:\Users\pflynn\AppData\Local\Google\Chrome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SxS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\Application\29.0.1521.0\chrome.dll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2035   64.5%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LazyCompile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jQuery.extend.style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:///.../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jquery-1.7.js:6565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2033   99.9%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LazyCompile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*&lt;anonymous&gt; 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:///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jquery-1.7.js:6520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1997   98.2%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LazyCompile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jQuery.extend.access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:///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jquery-1.7.js:829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1997  100.0%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LazyCompile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jQuery.extend.access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:///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jquery-1.7.js:829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1997  100.0%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LazyCompile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*jQuery.fn.css 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:///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jquery-1.7.js:6514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64834" y="4200676"/>
            <a:ext cx="768626" cy="768626"/>
          </a:xfrm>
          <a:prstGeom prst="ellipse">
            <a:avLst/>
          </a:prstGeom>
          <a:noFill/>
          <a:ln w="3810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9114" y="1407853"/>
            <a:ext cx="2252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(or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\win-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9186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5154" y="3644722"/>
            <a:ext cx="10341735" cy="1596980"/>
          </a:xfrm>
          <a:prstGeom prst="roundRect">
            <a:avLst>
              <a:gd name="adj" fmla="val 73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Logging: opt/</a:t>
            </a:r>
            <a:r>
              <a:rPr lang="en-US" dirty="0" err="1" smtClean="0"/>
              <a:t>deopt</a:t>
            </a:r>
            <a:r>
              <a:rPr lang="en-US" dirty="0" smtClean="0"/>
              <a:t>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145147"/>
            <a:ext cx="11350659" cy="1739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chrome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--no-sandbox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--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-flags="--trace-opt-verbose --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trace-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deopt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file://foo.html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 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opt-log.txt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21" y="6215269"/>
            <a:ext cx="342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may not work on Windows.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217" y="3850784"/>
            <a:ext cx="1052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[disabled optimization for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0x2474ca11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&lt;JS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foo.bar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SharedFunctionInfo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0x47820a4d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)&gt;,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reason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17848" y="4537471"/>
            <a:ext cx="2475358" cy="578037"/>
          </a:xfrm>
          <a:prstGeom prst="ellipse">
            <a:avLst/>
          </a:prstGeom>
          <a:noFill/>
          <a:ln w="3810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2179" y="4154193"/>
            <a:ext cx="1657551" cy="578037"/>
          </a:xfrm>
          <a:prstGeom prst="ellipse">
            <a:avLst/>
          </a:prstGeom>
          <a:noFill/>
          <a:ln w="3810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Hard?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6324" y="951834"/>
            <a:ext cx="10020301" cy="5513360"/>
          </a:xfrm>
          <a:prstGeom prst="roundRect">
            <a:avLst>
              <a:gd name="adj" fmla="val 73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23975" y="1099830"/>
            <a:ext cx="9639300" cy="50600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5852" lvl="0" indent="-275852" defTabSz="1088291">
              <a:spcBef>
                <a:spcPts val="714"/>
              </a:spcBef>
              <a:buClr>
                <a:schemeClr val="accent4"/>
              </a:buClr>
              <a:buSzPct val="70000"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var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start =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performance.</a:t>
            </a:r>
            <a:r>
              <a:rPr lang="en-US" sz="22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now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;</a:t>
            </a:r>
          </a:p>
          <a:p>
            <a:pPr marL="275852" marR="0" lvl="0" indent="-275852" algn="l" defTabSz="1088291" rtl="0" eaLnBrk="1" fontAlgn="auto" latinLnBrk="0" hangingPunct="1">
              <a:lnSpc>
                <a:spcPct val="100000"/>
              </a:lnSpc>
              <a:spcBef>
                <a:spcPts val="714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None/>
              <a:tabLst/>
              <a:defRPr/>
            </a:pPr>
            <a:endParaRPr lang="en-US" sz="2200" dirty="0" smtClean="0">
              <a:solidFill>
                <a:srgbClr val="0070C0"/>
              </a:solidFill>
              <a:latin typeface="Consolas" pitchFamily="49" charset="0"/>
              <a:cs typeface="Courier New" pitchFamily="49" charset="0"/>
            </a:endParaRPr>
          </a:p>
          <a:p>
            <a:pPr marL="275852" marR="0" lvl="0" indent="-275852" algn="l" defTabSz="1088291" rtl="0" eaLnBrk="1" fontAlgn="auto" latinLnBrk="0" hangingPunct="1">
              <a:lnSpc>
                <a:spcPct val="100000"/>
              </a:lnSpc>
              <a:spcBef>
                <a:spcPts val="714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// ... Do some stuff ...</a:t>
            </a:r>
          </a:p>
          <a:p>
            <a:pPr marL="275852" marR="0" lvl="0" indent="-275852" algn="l" defTabSz="1088291" rtl="0" eaLnBrk="1" fontAlgn="auto" latinLnBrk="0" hangingPunct="1">
              <a:lnSpc>
                <a:spcPct val="100000"/>
              </a:lnSpc>
              <a:spcBef>
                <a:spcPts val="714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None/>
              <a:tabLst/>
              <a:defRPr/>
            </a:pPr>
            <a:endParaRPr lang="en-US" sz="2200" dirty="0" smtClean="0">
              <a:solidFill>
                <a:srgbClr val="0070C0"/>
              </a:solidFill>
              <a:latin typeface="Consolas" pitchFamily="49" charset="0"/>
              <a:cs typeface="Courier New" pitchFamily="49" charset="0"/>
            </a:endParaRPr>
          </a:p>
          <a:p>
            <a:pPr marL="275852" lvl="0" indent="-275852" defTabSz="1088291">
              <a:spcBef>
                <a:spcPts val="714"/>
              </a:spcBef>
              <a:buClr>
                <a:schemeClr val="accent4"/>
              </a:buClr>
              <a:buSzPct val="70000"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var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end =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performance.</a:t>
            </a:r>
            <a:r>
              <a:rPr lang="en-US" sz="22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now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;</a:t>
            </a:r>
          </a:p>
          <a:p>
            <a:pPr marL="275852" lvl="0" indent="-275852" defTabSz="1088291">
              <a:spcBef>
                <a:spcPts val="714"/>
              </a:spcBef>
              <a:buClr>
                <a:schemeClr val="accent4"/>
              </a:buClr>
              <a:buSzPct val="70000"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console.</a:t>
            </a:r>
            <a:r>
              <a:rPr lang="en-US" sz="2200" dirty="0" smtClean="0">
                <a:solidFill>
                  <a:srgbClr val="7030A0"/>
                </a:solidFill>
                <a:latin typeface="Consolas" pitchFamily="49" charset="0"/>
                <a:cs typeface="Courier New" pitchFamily="49" charset="0"/>
              </a:rPr>
              <a:t>log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((end – start) +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"ms"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 marL="275852" lvl="0" indent="-275852" defTabSz="1088291">
              <a:spcBef>
                <a:spcPts val="714"/>
              </a:spcBef>
              <a:buClr>
                <a:schemeClr val="accent4"/>
              </a:buClr>
              <a:buSzPct val="70000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urier New" pitchFamily="49" charset="0"/>
            </a:endParaRPr>
          </a:p>
          <a:p>
            <a:pPr marL="275852" lvl="0" indent="-275852" defTabSz="1088291">
              <a:spcBef>
                <a:spcPts val="714"/>
              </a:spcBef>
              <a:buClr>
                <a:schemeClr val="accent4"/>
              </a:buClr>
              <a:buSzPct val="70000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// CSS style calculation</a:t>
            </a:r>
          </a:p>
          <a:p>
            <a:pPr marL="275852" lvl="0" indent="-275852" defTabSz="1088291">
              <a:spcBef>
                <a:spcPts val="714"/>
              </a:spcBef>
              <a:buClr>
                <a:schemeClr val="accent4"/>
              </a:buClr>
              <a:buSzPct val="70000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// Layout</a:t>
            </a:r>
          </a:p>
          <a:p>
            <a:pPr marL="275852" lvl="0" indent="-275852" defTabSz="1088291">
              <a:spcBef>
                <a:spcPts val="714"/>
              </a:spcBef>
              <a:buClr>
                <a:schemeClr val="accent4"/>
              </a:buClr>
              <a:buSzPct val="70000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// Repaint</a:t>
            </a:r>
          </a:p>
          <a:p>
            <a:pPr marL="275852" lvl="0" indent="-275852" defTabSz="1088291">
              <a:spcBef>
                <a:spcPts val="714"/>
              </a:spcBef>
              <a:buClr>
                <a:schemeClr val="accent4"/>
              </a:buClr>
              <a:buSzPct val="70000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// Wait for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vsync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 - now user sees update</a:t>
            </a:r>
          </a:p>
          <a:p>
            <a:pPr marL="275852" lvl="0" indent="-275852" defTabSz="1088291">
              <a:spcBef>
                <a:spcPts val="714"/>
              </a:spcBef>
              <a:buClr>
                <a:schemeClr val="accent4"/>
              </a:buClr>
              <a:buSzPct val="70000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// --&gt;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Date.now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() == 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???</a:t>
            </a:r>
          </a:p>
        </p:txBody>
      </p:sp>
      <p:pic>
        <p:nvPicPr>
          <p:cNvPr id="2050" name="Picture 2" descr="C:\Users\pflynn\Documents\presos\JSConfUS-2013\assets\Penryn 1774_large_45nm_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70" y="2903382"/>
            <a:ext cx="2500335" cy="37671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flynn\Documents\presos\JSConfUS-2013\assets\svg_10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1805" y="655381"/>
            <a:ext cx="2344915" cy="22313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52911" y="595312"/>
            <a:ext cx="53091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?</a:t>
            </a:r>
            <a:endParaRPr lang="en-US" sz="6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81737" y="855410"/>
            <a:ext cx="53091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?</a:t>
            </a:r>
            <a:endParaRPr 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29137" y="1637710"/>
            <a:ext cx="53091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?</a:t>
            </a:r>
            <a:endParaRPr lang="en-US" sz="6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93472" y="444002"/>
            <a:ext cx="53091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?</a:t>
            </a:r>
            <a:endParaRPr lang="en-US" sz="6000" b="1" dirty="0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205770" y="1564440"/>
            <a:ext cx="1578917" cy="635836"/>
          </a:xfrm>
          <a:prstGeom prst="curvedConnector3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907629" y="1564440"/>
            <a:ext cx="2693218" cy="2350737"/>
          </a:xfrm>
          <a:prstGeom prst="arc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8528" y="2278414"/>
            <a:ext cx="62317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/>
              <a:t>Or…</a:t>
            </a:r>
          </a:p>
          <a:p>
            <a:pPr algn="ctr"/>
            <a:r>
              <a:rPr lang="en-US" sz="8000" dirty="0" smtClean="0"/>
              <a:t>Ignore all this!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525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7571" y="931039"/>
            <a:ext cx="10387092" cy="790883"/>
          </a:xfrm>
          <a:prstGeom prst="roundRect">
            <a:avLst>
              <a:gd name="adj" fmla="val 73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Is Network Performance More Important?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254" y="1102425"/>
            <a:ext cx="10622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loadTiming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dirty="0" err="1">
                <a:latin typeface="Consolas" pitchFamily="49" charset="0"/>
              </a:rPr>
              <a:t>performance.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timing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9" name="Picture 3" descr="C:\Users\pflynn\Documents\presos\JSConfUS-2013\assets\resource timing 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083" y="2805112"/>
            <a:ext cx="4443413" cy="36718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pflynn\Documents\presos\JSConfUS-2013\assets\navigation timing ob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38" y="1102424"/>
            <a:ext cx="4667126" cy="4667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47571" y="1955800"/>
            <a:ext cx="10387092" cy="763770"/>
          </a:xfrm>
          <a:prstGeom prst="roundRect">
            <a:avLst>
              <a:gd name="adj" fmla="val 73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3254" y="2127185"/>
            <a:ext cx="10622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resources =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performance.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webkitGetEntriesByType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pflynn\My Documents\presos\TechSummit2013\assets\W3C l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6525" y="2570949"/>
            <a:ext cx="3597275" cy="19591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APIs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7552" y="1591056"/>
            <a:ext cx="6412012" cy="4552569"/>
          </a:xfrm>
        </p:spPr>
        <p:txBody>
          <a:bodyPr>
            <a:normAutofit/>
          </a:bodyPr>
          <a:lstStyle/>
          <a:p>
            <a:pPr>
              <a:spcBef>
                <a:spcPts val="4000"/>
              </a:spcBef>
              <a:buNone/>
            </a:pPr>
            <a:r>
              <a:rPr lang="en-US" sz="2900" b="1" dirty="0" smtClean="0"/>
              <a:t>Resource Timing</a:t>
            </a:r>
          </a:p>
          <a:p>
            <a:pPr lvl="1"/>
            <a:r>
              <a:rPr lang="en-US" sz="2400" dirty="0" smtClean="0"/>
              <a:t>Load timing of each resource on page</a:t>
            </a:r>
          </a:p>
          <a:p>
            <a:pPr>
              <a:spcBef>
                <a:spcPts val="4000"/>
              </a:spcBef>
              <a:buNone/>
            </a:pPr>
            <a:r>
              <a:rPr lang="en-US" sz="2900" b="1" dirty="0" err="1" smtClean="0"/>
              <a:t>Async</a:t>
            </a:r>
            <a:r>
              <a:rPr lang="en-US" sz="2900" b="1" dirty="0" smtClean="0"/>
              <a:t> Scroll</a:t>
            </a:r>
          </a:p>
          <a:p>
            <a:pPr lvl="1"/>
            <a:r>
              <a:rPr lang="en-US" sz="2400" dirty="0" smtClean="0"/>
              <a:t>API to test scrolling performance</a:t>
            </a:r>
          </a:p>
          <a:p>
            <a:pPr>
              <a:spcBef>
                <a:spcPts val="4000"/>
              </a:spcBef>
              <a:buNone/>
            </a:pPr>
            <a:r>
              <a:rPr lang="en-US" sz="2900" b="1" dirty="0" smtClean="0"/>
              <a:t>Display Performance</a:t>
            </a:r>
          </a:p>
          <a:p>
            <a:pPr lvl="1"/>
            <a:r>
              <a:rPr lang="en-US" sz="2400" dirty="0" smtClean="0"/>
              <a:t>API for frame rate,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6411" y="4619625"/>
            <a:ext cx="4324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Web Performance Working Group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Good Enough Already?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355595"/>
            <a:ext cx="7532915" cy="2629233"/>
          </a:xfrm>
          <a:prstGeom prst="roundRect">
            <a:avLst>
              <a:gd name="adj" fmla="val 73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54033"/>
            <a:ext cx="7190509" cy="22698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5852" marR="0" lvl="0" indent="-275852" algn="l" defTabSz="1088291" rtl="0" eaLnBrk="1" fontAlgn="auto" latinLnBrk="0" hangingPunct="1">
              <a:lnSpc>
                <a:spcPct val="100000"/>
              </a:lnSpc>
              <a:spcBef>
                <a:spcPts val="714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function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createMenuItems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() {</a:t>
            </a:r>
          </a:p>
          <a:p>
            <a:pPr marL="275852" marR="0" lvl="0" indent="-275852" algn="l" defTabSz="1088291" rtl="0" eaLnBrk="1" fontAlgn="auto" latinLnBrk="0" hangingPunct="1">
              <a:lnSpc>
                <a:spcPct val="100000"/>
              </a:lnSpc>
              <a:spcBef>
                <a:spcPts val="714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array.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forEach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function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(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item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) {</a:t>
            </a:r>
          </a:p>
          <a:p>
            <a:pPr marL="275852" marR="0" lvl="0" indent="-275852" algn="l" defTabSz="1088291" rtl="0" eaLnBrk="1" fontAlgn="auto" latinLnBrk="0" hangingPunct="1">
              <a:lnSpc>
                <a:spcPct val="100000"/>
              </a:lnSpc>
              <a:spcBef>
                <a:spcPts val="714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      whatever(item);</a:t>
            </a:r>
          </a:p>
          <a:p>
            <a:pPr marL="275852" marR="0" lvl="0" indent="-275852" algn="l" defTabSz="1088291" rtl="0" eaLnBrk="1" fontAlgn="auto" latinLnBrk="0" hangingPunct="1">
              <a:lnSpc>
                <a:spcPct val="100000"/>
              </a:lnSpc>
              <a:spcBef>
                <a:spcPts val="714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urier New" pitchFamily="49" charset="0"/>
              </a:rPr>
              <a:t>   });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urier New" pitchFamily="49" charset="0"/>
            </a:endParaRPr>
          </a:p>
          <a:p>
            <a:pPr marL="275852" marR="0" lvl="0" indent="-275852" algn="l" defTabSz="1088291" rtl="0" eaLnBrk="1" fontAlgn="auto" latinLnBrk="0" hangingPunct="1">
              <a:lnSpc>
                <a:spcPct val="100000"/>
              </a:lnSpc>
              <a:spcBef>
                <a:spcPts val="714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}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Left Arrow 7"/>
          <p:cNvSpPr/>
          <p:nvPr/>
        </p:nvSpPr>
        <p:spPr>
          <a:xfrm rot="2550528">
            <a:off x="4529664" y="2741222"/>
            <a:ext cx="2042556" cy="831272"/>
          </a:xfrm>
          <a:custGeom>
            <a:avLst/>
            <a:gdLst>
              <a:gd name="connsiteX0" fmla="*/ 0 w 1757548"/>
              <a:gd name="connsiteY0" fmla="*/ 558140 h 1116280"/>
              <a:gd name="connsiteX1" fmla="*/ 558140 w 1757548"/>
              <a:gd name="connsiteY1" fmla="*/ 0 h 1116280"/>
              <a:gd name="connsiteX2" fmla="*/ 558140 w 1757548"/>
              <a:gd name="connsiteY2" fmla="*/ 279070 h 1116280"/>
              <a:gd name="connsiteX3" fmla="*/ 1757548 w 1757548"/>
              <a:gd name="connsiteY3" fmla="*/ 279070 h 1116280"/>
              <a:gd name="connsiteX4" fmla="*/ 1757548 w 1757548"/>
              <a:gd name="connsiteY4" fmla="*/ 837210 h 1116280"/>
              <a:gd name="connsiteX5" fmla="*/ 558140 w 1757548"/>
              <a:gd name="connsiteY5" fmla="*/ 837210 h 1116280"/>
              <a:gd name="connsiteX6" fmla="*/ 558140 w 1757548"/>
              <a:gd name="connsiteY6" fmla="*/ 1116280 h 1116280"/>
              <a:gd name="connsiteX7" fmla="*/ 0 w 1757548"/>
              <a:gd name="connsiteY7" fmla="*/ 558140 h 1116280"/>
              <a:gd name="connsiteX0" fmla="*/ 0 w 1757548"/>
              <a:gd name="connsiteY0" fmla="*/ 558140 h 1116280"/>
              <a:gd name="connsiteX1" fmla="*/ 558140 w 1757548"/>
              <a:gd name="connsiteY1" fmla="*/ 0 h 1116280"/>
              <a:gd name="connsiteX2" fmla="*/ 558140 w 1757548"/>
              <a:gd name="connsiteY2" fmla="*/ 385948 h 1116280"/>
              <a:gd name="connsiteX3" fmla="*/ 1757548 w 1757548"/>
              <a:gd name="connsiteY3" fmla="*/ 279070 h 1116280"/>
              <a:gd name="connsiteX4" fmla="*/ 1757548 w 1757548"/>
              <a:gd name="connsiteY4" fmla="*/ 837210 h 1116280"/>
              <a:gd name="connsiteX5" fmla="*/ 558140 w 1757548"/>
              <a:gd name="connsiteY5" fmla="*/ 837210 h 1116280"/>
              <a:gd name="connsiteX6" fmla="*/ 558140 w 1757548"/>
              <a:gd name="connsiteY6" fmla="*/ 1116280 h 1116280"/>
              <a:gd name="connsiteX7" fmla="*/ 0 w 1757548"/>
              <a:gd name="connsiteY7" fmla="*/ 558140 h 1116280"/>
              <a:gd name="connsiteX0" fmla="*/ 0 w 1757548"/>
              <a:gd name="connsiteY0" fmla="*/ 558140 h 1116280"/>
              <a:gd name="connsiteX1" fmla="*/ 558140 w 1757548"/>
              <a:gd name="connsiteY1" fmla="*/ 0 h 1116280"/>
              <a:gd name="connsiteX2" fmla="*/ 558140 w 1757548"/>
              <a:gd name="connsiteY2" fmla="*/ 385948 h 1116280"/>
              <a:gd name="connsiteX3" fmla="*/ 1757548 w 1757548"/>
              <a:gd name="connsiteY3" fmla="*/ 279070 h 1116280"/>
              <a:gd name="connsiteX4" fmla="*/ 1757548 w 1757548"/>
              <a:gd name="connsiteY4" fmla="*/ 837210 h 1116280"/>
              <a:gd name="connsiteX5" fmla="*/ 558140 w 1757548"/>
              <a:gd name="connsiteY5" fmla="*/ 694706 h 1116280"/>
              <a:gd name="connsiteX6" fmla="*/ 558140 w 1757548"/>
              <a:gd name="connsiteY6" fmla="*/ 1116280 h 1116280"/>
              <a:gd name="connsiteX7" fmla="*/ 0 w 1757548"/>
              <a:gd name="connsiteY7" fmla="*/ 558140 h 1116280"/>
              <a:gd name="connsiteX0" fmla="*/ 0 w 1757548"/>
              <a:gd name="connsiteY0" fmla="*/ 558140 h 1116280"/>
              <a:gd name="connsiteX1" fmla="*/ 558140 w 1757548"/>
              <a:gd name="connsiteY1" fmla="*/ 0 h 1116280"/>
              <a:gd name="connsiteX2" fmla="*/ 558140 w 1757548"/>
              <a:gd name="connsiteY2" fmla="*/ 385948 h 1116280"/>
              <a:gd name="connsiteX3" fmla="*/ 1757548 w 1757548"/>
              <a:gd name="connsiteY3" fmla="*/ 279070 h 1116280"/>
              <a:gd name="connsiteX4" fmla="*/ 1757548 w 1757548"/>
              <a:gd name="connsiteY4" fmla="*/ 837210 h 1116280"/>
              <a:gd name="connsiteX5" fmla="*/ 558140 w 1757548"/>
              <a:gd name="connsiteY5" fmla="*/ 718456 h 1116280"/>
              <a:gd name="connsiteX6" fmla="*/ 558140 w 1757548"/>
              <a:gd name="connsiteY6" fmla="*/ 1116280 h 1116280"/>
              <a:gd name="connsiteX7" fmla="*/ 0 w 1757548"/>
              <a:gd name="connsiteY7" fmla="*/ 558140 h 1116280"/>
              <a:gd name="connsiteX0" fmla="*/ 0 w 2042556"/>
              <a:gd name="connsiteY0" fmla="*/ 558140 h 1116280"/>
              <a:gd name="connsiteX1" fmla="*/ 843148 w 2042556"/>
              <a:gd name="connsiteY1" fmla="*/ 0 h 1116280"/>
              <a:gd name="connsiteX2" fmla="*/ 843148 w 2042556"/>
              <a:gd name="connsiteY2" fmla="*/ 385948 h 1116280"/>
              <a:gd name="connsiteX3" fmla="*/ 2042556 w 2042556"/>
              <a:gd name="connsiteY3" fmla="*/ 279070 h 1116280"/>
              <a:gd name="connsiteX4" fmla="*/ 2042556 w 2042556"/>
              <a:gd name="connsiteY4" fmla="*/ 837210 h 1116280"/>
              <a:gd name="connsiteX5" fmla="*/ 843148 w 2042556"/>
              <a:gd name="connsiteY5" fmla="*/ 718456 h 1116280"/>
              <a:gd name="connsiteX6" fmla="*/ 843148 w 2042556"/>
              <a:gd name="connsiteY6" fmla="*/ 1116280 h 1116280"/>
              <a:gd name="connsiteX7" fmla="*/ 0 w 2042556"/>
              <a:gd name="connsiteY7" fmla="*/ 558140 h 1116280"/>
              <a:gd name="connsiteX0" fmla="*/ 0 w 2042556"/>
              <a:gd name="connsiteY0" fmla="*/ 427512 h 985652"/>
              <a:gd name="connsiteX1" fmla="*/ 843148 w 2042556"/>
              <a:gd name="connsiteY1" fmla="*/ 0 h 985652"/>
              <a:gd name="connsiteX2" fmla="*/ 843148 w 2042556"/>
              <a:gd name="connsiteY2" fmla="*/ 255320 h 985652"/>
              <a:gd name="connsiteX3" fmla="*/ 2042556 w 2042556"/>
              <a:gd name="connsiteY3" fmla="*/ 148442 h 985652"/>
              <a:gd name="connsiteX4" fmla="*/ 2042556 w 2042556"/>
              <a:gd name="connsiteY4" fmla="*/ 706582 h 985652"/>
              <a:gd name="connsiteX5" fmla="*/ 843148 w 2042556"/>
              <a:gd name="connsiteY5" fmla="*/ 587828 h 985652"/>
              <a:gd name="connsiteX6" fmla="*/ 843148 w 2042556"/>
              <a:gd name="connsiteY6" fmla="*/ 985652 h 985652"/>
              <a:gd name="connsiteX7" fmla="*/ 0 w 2042556"/>
              <a:gd name="connsiteY7" fmla="*/ 427512 h 985652"/>
              <a:gd name="connsiteX0" fmla="*/ 0 w 2042556"/>
              <a:gd name="connsiteY0" fmla="*/ 427512 h 878774"/>
              <a:gd name="connsiteX1" fmla="*/ 843148 w 2042556"/>
              <a:gd name="connsiteY1" fmla="*/ 0 h 878774"/>
              <a:gd name="connsiteX2" fmla="*/ 843148 w 2042556"/>
              <a:gd name="connsiteY2" fmla="*/ 255320 h 878774"/>
              <a:gd name="connsiteX3" fmla="*/ 2042556 w 2042556"/>
              <a:gd name="connsiteY3" fmla="*/ 148442 h 878774"/>
              <a:gd name="connsiteX4" fmla="*/ 2042556 w 2042556"/>
              <a:gd name="connsiteY4" fmla="*/ 706582 h 878774"/>
              <a:gd name="connsiteX5" fmla="*/ 843148 w 2042556"/>
              <a:gd name="connsiteY5" fmla="*/ 587828 h 878774"/>
              <a:gd name="connsiteX6" fmla="*/ 843148 w 2042556"/>
              <a:gd name="connsiteY6" fmla="*/ 878774 h 878774"/>
              <a:gd name="connsiteX7" fmla="*/ 0 w 2042556"/>
              <a:gd name="connsiteY7" fmla="*/ 427512 h 878774"/>
              <a:gd name="connsiteX0" fmla="*/ 0 w 2042556"/>
              <a:gd name="connsiteY0" fmla="*/ 427512 h 831272"/>
              <a:gd name="connsiteX1" fmla="*/ 843148 w 2042556"/>
              <a:gd name="connsiteY1" fmla="*/ 0 h 831272"/>
              <a:gd name="connsiteX2" fmla="*/ 843148 w 2042556"/>
              <a:gd name="connsiteY2" fmla="*/ 255320 h 831272"/>
              <a:gd name="connsiteX3" fmla="*/ 2042556 w 2042556"/>
              <a:gd name="connsiteY3" fmla="*/ 148442 h 831272"/>
              <a:gd name="connsiteX4" fmla="*/ 2042556 w 2042556"/>
              <a:gd name="connsiteY4" fmla="*/ 706582 h 831272"/>
              <a:gd name="connsiteX5" fmla="*/ 843148 w 2042556"/>
              <a:gd name="connsiteY5" fmla="*/ 587828 h 831272"/>
              <a:gd name="connsiteX6" fmla="*/ 843148 w 2042556"/>
              <a:gd name="connsiteY6" fmla="*/ 831272 h 831272"/>
              <a:gd name="connsiteX7" fmla="*/ 0 w 2042556"/>
              <a:gd name="connsiteY7" fmla="*/ 427512 h 83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2556" h="831272">
                <a:moveTo>
                  <a:pt x="0" y="427512"/>
                </a:moveTo>
                <a:lnTo>
                  <a:pt x="843148" y="0"/>
                </a:lnTo>
                <a:lnTo>
                  <a:pt x="843148" y="255320"/>
                </a:lnTo>
                <a:lnTo>
                  <a:pt x="2042556" y="148442"/>
                </a:lnTo>
                <a:lnTo>
                  <a:pt x="2042556" y="706582"/>
                </a:lnTo>
                <a:lnTo>
                  <a:pt x="843148" y="587828"/>
                </a:lnTo>
                <a:lnTo>
                  <a:pt x="843148" y="831272"/>
                </a:lnTo>
                <a:lnTo>
                  <a:pt x="0" y="427512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20816" y="2425373"/>
            <a:ext cx="2630592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OMGZ!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7171" name="Picture 3" descr="C:\Users\pflynn\Documents\presos\JSConfUS-2013\assets\JSPerf-result-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67"/>
          <a:stretch/>
        </p:blipFill>
        <p:spPr bwMode="auto">
          <a:xfrm>
            <a:off x="5090554" y="4165210"/>
            <a:ext cx="6864801" cy="24919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721" y="4730556"/>
            <a:ext cx="5007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1258 ops/sec x 10,000 iterations</a:t>
            </a:r>
          </a:p>
          <a:p>
            <a:r>
              <a:rPr lang="en-US" sz="2800" dirty="0"/>
              <a:t>= </a:t>
            </a:r>
            <a:r>
              <a:rPr lang="en-US" sz="2800" dirty="0" smtClean="0"/>
              <a:t>12,580,000 iterations/sec</a:t>
            </a:r>
          </a:p>
          <a:p>
            <a:r>
              <a:rPr lang="en-US" sz="2800" dirty="0" smtClean="0"/>
              <a:t>vs</a:t>
            </a:r>
            <a:r>
              <a:rPr lang="en-US" sz="2800" dirty="0"/>
              <a:t>. </a:t>
            </a:r>
            <a:r>
              <a:rPr lang="en-US" sz="2800" dirty="0" smtClean="0"/>
              <a:t>80,810,000 iterations/sec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707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Better Uses of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887568"/>
            <a:ext cx="1157938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Engineering time is a </a:t>
            </a:r>
            <a:r>
              <a:rPr lang="en-US" sz="3000" b="1" dirty="0" smtClean="0"/>
              <a:t>finite resource</a:t>
            </a:r>
          </a:p>
          <a:p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333765" y="2810066"/>
            <a:ext cx="13700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Fix bugs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6841" y="3378263"/>
            <a:ext cx="20072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testing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5211" y="2641119"/>
            <a:ext cx="21973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features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2498" y="3211323"/>
            <a:ext cx="36888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Improve documentation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31" y="4676701"/>
            <a:ext cx="27076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Improve usability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5754" y="4307626"/>
            <a:ext cx="18927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Ship sooner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664" y="5095461"/>
            <a:ext cx="4089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Architectural/code 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cleanup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4993" y="4363674"/>
            <a:ext cx="36716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more platforms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0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224701" y="1676400"/>
            <a:ext cx="0" cy="40481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8868" y="1091684"/>
            <a:ext cx="178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Rendering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35587" y="1091684"/>
            <a:ext cx="1513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VM Guts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76487" y="2381250"/>
            <a:ext cx="20930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err="1" smtClean="0"/>
              <a:t>Dev</a:t>
            </a:r>
            <a:r>
              <a:rPr lang="en-US" sz="1900" dirty="0" smtClean="0"/>
              <a:t> tools Timeline</a:t>
            </a:r>
          </a:p>
          <a:p>
            <a:pPr algn="ctr"/>
            <a:r>
              <a:rPr lang="en-US" sz="1900" dirty="0" smtClean="0"/>
              <a:t>tricks</a:t>
            </a:r>
            <a:endParaRPr lang="en-US" sz="1900" dirty="0"/>
          </a:p>
        </p:txBody>
      </p:sp>
      <p:sp>
        <p:nvSpPr>
          <p:cNvPr id="13" name="TextBox 12"/>
          <p:cNvSpPr txBox="1"/>
          <p:nvPr/>
        </p:nvSpPr>
        <p:spPr>
          <a:xfrm>
            <a:off x="3072411" y="3700462"/>
            <a:ext cx="19012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/>
              <a:t>chrome://tracing</a:t>
            </a:r>
            <a:endParaRPr lang="en-US" sz="1900" dirty="0"/>
          </a:p>
        </p:txBody>
      </p:sp>
      <p:sp>
        <p:nvSpPr>
          <p:cNvPr id="14" name="TextBox 13"/>
          <p:cNvSpPr txBox="1"/>
          <p:nvPr/>
        </p:nvSpPr>
        <p:spPr>
          <a:xfrm>
            <a:off x="2890181" y="4929187"/>
            <a:ext cx="22656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/>
              <a:t>High-speed cameras</a:t>
            </a:r>
            <a:endParaRPr lang="en-US" sz="1900" dirty="0"/>
          </a:p>
        </p:txBody>
      </p:sp>
      <p:sp>
        <p:nvSpPr>
          <p:cNvPr id="15" name="TextBox 14"/>
          <p:cNvSpPr txBox="1"/>
          <p:nvPr/>
        </p:nvSpPr>
        <p:spPr>
          <a:xfrm>
            <a:off x="6495552" y="2381250"/>
            <a:ext cx="29940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/>
              <a:t>Memory profiling</a:t>
            </a:r>
          </a:p>
          <a:p>
            <a:pPr algn="ctr"/>
            <a:r>
              <a:rPr lang="en-US" sz="1900" dirty="0" smtClean="0"/>
              <a:t>tricks</a:t>
            </a:r>
            <a:endParaRPr lang="en-US" sz="1900" dirty="0"/>
          </a:p>
        </p:txBody>
      </p:sp>
      <p:sp>
        <p:nvSpPr>
          <p:cNvPr id="16" name="TextBox 15"/>
          <p:cNvSpPr txBox="1"/>
          <p:nvPr/>
        </p:nvSpPr>
        <p:spPr>
          <a:xfrm>
            <a:off x="7351580" y="4929187"/>
            <a:ext cx="12819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/>
              <a:t>V8 logging</a:t>
            </a:r>
            <a:endParaRPr lang="en-US" sz="1900" dirty="0"/>
          </a:p>
        </p:txBody>
      </p:sp>
      <p:sp>
        <p:nvSpPr>
          <p:cNvPr id="17" name="TextBox 16"/>
          <p:cNvSpPr txBox="1"/>
          <p:nvPr/>
        </p:nvSpPr>
        <p:spPr>
          <a:xfrm>
            <a:off x="7224533" y="3700462"/>
            <a:ext cx="153606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/>
              <a:t>CPU profiling</a:t>
            </a:r>
          </a:p>
          <a:p>
            <a:pPr algn="ctr"/>
            <a:r>
              <a:rPr lang="en-US" sz="1900" dirty="0" smtClean="0"/>
              <a:t>tricks</a:t>
            </a:r>
            <a:endParaRPr lang="en-US" sz="19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14506" y="1495425"/>
            <a:ext cx="0" cy="4191000"/>
          </a:xfrm>
          <a:prstGeom prst="straightConnector1">
            <a:avLst/>
          </a:prstGeom>
          <a:ln w="38100">
            <a:solidFill>
              <a:srgbClr val="FBB034"/>
            </a:solidFill>
            <a:tailEnd type="arrow"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735082" y="3212078"/>
            <a:ext cx="1604350" cy="5078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700" b="1" dirty="0" smtClean="0">
                <a:solidFill>
                  <a:schemeClr val="accent4">
                    <a:lumMod val="75000"/>
                  </a:schemeClr>
                </a:solidFill>
              </a:rPr>
              <a:t>Craziness</a:t>
            </a:r>
            <a:endParaRPr lang="en-US" sz="27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3959" y="1127114"/>
            <a:ext cx="28359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Timeline panel</a:t>
            </a:r>
            <a:endParaRPr lang="en-US" sz="3200" b="1" dirty="0"/>
          </a:p>
        </p:txBody>
      </p:sp>
      <p:pic>
        <p:nvPicPr>
          <p:cNvPr id="3074" name="Picture 2" descr="C:\Users\pflynn\Documents\presos\JSConfUS-2013\assets\Timelin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9" b="15425"/>
          <a:stretch/>
        </p:blipFill>
        <p:spPr bwMode="auto">
          <a:xfrm>
            <a:off x="2602221" y="1759307"/>
            <a:ext cx="6984383" cy="43379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597382" y="2526270"/>
            <a:ext cx="885825" cy="35242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Timeline Markers</a:t>
            </a:r>
            <a:endParaRPr lang="en-US" dirty="0"/>
          </a:p>
        </p:txBody>
      </p:sp>
      <p:pic>
        <p:nvPicPr>
          <p:cNvPr id="1026" name="Picture 2" descr="C:\Users\pflynn\Documents\presos\JSConfUS-2013\assets\TImeline console.timeStamp(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5" y="2761613"/>
            <a:ext cx="8325668" cy="36214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8786443" y="1616457"/>
            <a:ext cx="484632" cy="97840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8465811" y="4917799"/>
            <a:ext cx="484632" cy="97840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9428" y="957270"/>
            <a:ext cx="7008517" cy="1148391"/>
          </a:xfrm>
          <a:prstGeom prst="roundRect">
            <a:avLst>
              <a:gd name="adj" fmla="val 1740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29311" y="1287306"/>
            <a:ext cx="6809998" cy="78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console.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"Event foo"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841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Timeline Markers</a:t>
            </a:r>
            <a:endParaRPr lang="en-US" dirty="0"/>
          </a:p>
        </p:txBody>
      </p:sp>
      <p:pic>
        <p:nvPicPr>
          <p:cNvPr id="1027" name="Picture 3" descr="C:\Users\pflynn\Documents\presos\JSConfUS-2013\assets\TImeline console.timeStamp()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40" y="2740683"/>
            <a:ext cx="7623614" cy="37373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7508806" y="3235944"/>
            <a:ext cx="866903" cy="570019"/>
          </a:xfrm>
          <a:prstGeom prst="ellipse">
            <a:avLst/>
          </a:prstGeom>
          <a:noFill/>
          <a:ln w="571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69428" y="957270"/>
            <a:ext cx="7008517" cy="1309413"/>
          </a:xfrm>
          <a:prstGeom prst="roundRect">
            <a:avLst>
              <a:gd name="adj" fmla="val 171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67948" y="1114660"/>
            <a:ext cx="6809998" cy="1139144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console.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doTick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console.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doTick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3219294" y="3029331"/>
            <a:ext cx="484632" cy="97840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3219294" y="3930853"/>
            <a:ext cx="484632" cy="97840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Haz</a:t>
            </a:r>
            <a:r>
              <a:rPr lang="en-US" dirty="0" smtClean="0"/>
              <a:t> Automation?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6823" y="1286815"/>
            <a:ext cx="11227282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Dev</a:t>
            </a:r>
            <a:r>
              <a:rPr lang="en-US" sz="2800" dirty="0" smtClean="0"/>
              <a:t> tools (including Timeline) are </a:t>
            </a:r>
            <a:r>
              <a:rPr lang="en-US" sz="2800" b="1" dirty="0" smtClean="0"/>
              <a:t>built on an API</a:t>
            </a:r>
          </a:p>
          <a:p>
            <a:pPr>
              <a:spcBef>
                <a:spcPts val="1500"/>
              </a:spcBef>
            </a:pPr>
            <a:r>
              <a:rPr lang="en-US" sz="2700" dirty="0" smtClean="0"/>
              <a:t>… a JSON API that’s </a:t>
            </a:r>
            <a:r>
              <a:rPr lang="en-US" sz="2700" b="1" dirty="0" smtClean="0"/>
              <a:t>exposed over a socket</a:t>
            </a:r>
            <a:r>
              <a:rPr lang="en-US" sz="2700" dirty="0" smtClean="0"/>
              <a:t> connection</a:t>
            </a:r>
          </a:p>
          <a:p>
            <a:pPr>
              <a:spcBef>
                <a:spcPts val="1500"/>
              </a:spcBef>
            </a:pPr>
            <a:r>
              <a:rPr lang="en-US" sz="2700" dirty="0" smtClean="0"/>
              <a:t>Remote Debugging API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Telemetry testing framework</a:t>
            </a:r>
          </a:p>
          <a:p>
            <a:pPr>
              <a:spcBef>
                <a:spcPts val="1500"/>
              </a:spcBef>
            </a:pPr>
            <a:r>
              <a:rPr lang="en-US" sz="2600" dirty="0" smtClean="0"/>
              <a:t>Built atop the debugging API</a:t>
            </a:r>
          </a:p>
          <a:p>
            <a:pPr>
              <a:spcBef>
                <a:spcPts val="1500"/>
              </a:spcBef>
            </a:pPr>
            <a:r>
              <a:rPr lang="en-US" sz="2600" dirty="0" smtClean="0"/>
              <a:t>Python </a:t>
            </a:r>
            <a:r>
              <a:rPr lang="en-US" sz="2600" b="1" dirty="0" smtClean="0"/>
              <a:t>scripts </a:t>
            </a:r>
            <a:r>
              <a:rPr lang="en-US" sz="2600" dirty="0" smtClean="0"/>
              <a:t>&amp;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testcase</a:t>
            </a:r>
            <a:r>
              <a:rPr lang="en-US" sz="2600" b="1" dirty="0" smtClean="0"/>
              <a:t> templates</a:t>
            </a:r>
            <a:r>
              <a:rPr lang="en-US" sz="2600" dirty="0" smtClean="0"/>
              <a:t> (</a:t>
            </a:r>
            <a:r>
              <a:rPr lang="en-US" sz="2600" dirty="0" err="1" smtClean="0"/>
              <a:t>PageMeasurements</a:t>
            </a:r>
            <a:r>
              <a:rPr lang="en-US" sz="2600" dirty="0" smtClean="0"/>
              <a:t>)</a:t>
            </a:r>
          </a:p>
          <a:p>
            <a:pPr>
              <a:spcBef>
                <a:spcPts val="1500"/>
              </a:spcBef>
            </a:pPr>
            <a:r>
              <a:rPr lang="en-US" sz="2600" dirty="0" smtClean="0"/>
              <a:t>Includes </a:t>
            </a:r>
            <a:r>
              <a:rPr lang="en-US" sz="2600" b="1" dirty="0" smtClean="0"/>
              <a:t>UI automation</a:t>
            </a:r>
            <a:r>
              <a:rPr lang="en-US" sz="2600" dirty="0" smtClean="0"/>
              <a:t> abilities – click, scroll, etc.</a:t>
            </a:r>
            <a:br>
              <a:rPr lang="en-US" sz="2600" dirty="0" smtClean="0"/>
            </a:br>
            <a:r>
              <a:rPr lang="en-US" sz="2600" dirty="0" smtClean="0"/>
              <a:t>(Aided by a scrolling API it enables in Chrome)</a:t>
            </a:r>
          </a:p>
        </p:txBody>
      </p:sp>
    </p:spTree>
    <p:extLst>
      <p:ext uri="{BB962C8B-B14F-4D97-AF65-F5344CB8AC3E}">
        <p14:creationId xmlns:p14="http://schemas.microsoft.com/office/powerpoint/2010/main" val="12108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809481" y="1456793"/>
            <a:ext cx="8403463" cy="2456511"/>
          </a:xfrm>
          <a:prstGeom prst="roundRect">
            <a:avLst>
              <a:gd name="adj" fmla="val 73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Haz</a:t>
            </a:r>
            <a:r>
              <a:rPr lang="en-US" dirty="0" smtClean="0"/>
              <a:t> Automation?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9853" y="4326228"/>
            <a:ext cx="11256135" cy="1945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Grab Chrome </a:t>
            </a:r>
            <a:r>
              <a:rPr lang="en-US" dirty="0" err="1" smtClean="0"/>
              <a:t>src</a:t>
            </a:r>
            <a:r>
              <a:rPr lang="en-US" dirty="0" smtClean="0"/>
              <a:t> (need not compile)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tools/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perf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run_multipage_benchmarks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–browser=system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smoothness_benchmark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myPage.json</a:t>
            </a:r>
            <a:endParaRPr lang="en-US" sz="2200" b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6029" y="1572704"/>
            <a:ext cx="816964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http://localhost:8080/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myPage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smoothness"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scroll,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selector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.main-content"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3722" y="981077"/>
            <a:ext cx="159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myPage.json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03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6.0&quot;&gt;&lt;object type=&quot;1&quot; unique_id=&quot;10001&quot;&gt;&lt;object type=&quot;8&quot; unique_id=&quot;717709&quot;&gt;&lt;/object&gt;&lt;object type=&quot;2&quot; unique_id=&quot;717710&quot;&gt;&lt;object type=&quot;3&quot; unique_id=&quot;717711&quot;&gt;&lt;property id=&quot;20148&quot; value=&quot;5&quot;/&gt;&lt;property id=&quot;20300&quot; value=&quot;Slide 1 - &amp;quot;Important Notes about the 16x9 Template&amp;quot;&quot;/&gt;&lt;property id=&quot;20307&quot; value=&quot;272&quot;/&gt;&lt;/object&gt;&lt;object type=&quot;3&quot; unique_id=&quot;717712&quot;&gt;&lt;property id=&quot;20148&quot; value=&quot;5&quot;/&gt;&lt;property id=&quot;20300&quot; value=&quot;Slide 2 - &amp;quot;Adobe Presentation&amp;quot;&quot;/&gt;&lt;property id=&quot;20307&quot; value=&quot;274&quot;/&gt;&lt;/object&gt;&lt;object type=&quot;3&quot; unique_id=&quot;717713&quot;&gt;&lt;property id=&quot;20148&quot; value=&quot;5&quot;/&gt;&lt;property id=&quot;20300&quot; value=&quot;Slide 3 - &amp;quot;Standard White Background Bullet Slide&amp;quot;&quot;/&gt;&lt;property id=&quot;20307&quot; value=&quot;271&quot;/&gt;&lt;/object&gt;&lt;object type=&quot;3&quot; unique_id=&quot;717714&quot;&gt;&lt;property id=&quot;20148&quot; value=&quot;5&quot;/&gt;&lt;property id=&quot;20300&quot; value=&quot;Slide 5 - &amp;quot;Properly Using Footers and Page Numbers in PowerPoint 2010&amp;quot;&quot;/&gt;&lt;property id=&quot;20307&quot; value=&quot;275&quot;/&gt;&lt;/object&gt;&lt;object type=&quot;3&quot; unique_id=&quot;717715&quot;&gt;&lt;property id=&quot;20148&quot; value=&quot;5&quot;/&gt;&lt;property id=&quot;20300&quot; value=&quot;Slide 6 - &amp;quot;Using Themes to Convert Old Presentations – PPT2010 on Windows&amp;quot;&quot;/&gt;&lt;property id=&quot;20307&quot; value=&quot;257&quot;/&gt;&lt;/object&gt;&lt;object type=&quot;3&quot; unique_id=&quot;717716&quot;&gt;&lt;property id=&quot;20148&quot; value=&quot;5&quot;/&gt;&lt;property id=&quot;20300&quot; value=&quot;Slide 7 - &amp;quot;Bar Chart&amp;quot;&quot;/&gt;&lt;property id=&quot;20307&quot; value=&quot;260&quot;/&gt;&lt;/object&gt;&lt;object type=&quot;3&quot; unique_id=&quot;717717&quot;&gt;&lt;property id=&quot;20148&quot; value=&quot;5&quot;/&gt;&lt;property id=&quot;20300&quot; value=&quot;Slide 8 - &amp;quot;Pie Chart&amp;quot;&quot;/&gt;&lt;property id=&quot;20307&quot; value=&quot;264&quot;/&gt;&lt;/object&gt;&lt;object type=&quot;3&quot; unique_id=&quot;717718&quot;&gt;&lt;property id=&quot;20148&quot; value=&quot;5&quot;/&gt;&lt;property id=&quot;20300&quot; value=&quot;Slide 9 - &amp;quot;White Content Area Layout&amp;quot;&quot;/&gt;&lt;property id=&quot;20307&quot; value=&quot;265&quot;/&gt;&lt;/object&gt;&lt;object type=&quot;3&quot; unique_id=&quot;717719&quot;&gt;&lt;property id=&quot;20148&quot; value=&quot;5&quot;/&gt;&lt;property id=&quot;20300&quot; value=&quot;Slide 10 - &amp;quot;Gray Content Area Layout&amp;quot;&quot;/&gt;&lt;property id=&quot;20307&quot; value=&quot;258&quot;/&gt;&lt;/object&gt;&lt;object type=&quot;3&quot; unique_id=&quot;717720&quot;&gt;&lt;property id=&quot;20148&quot; value=&quot;5&quot;/&gt;&lt;property id=&quot;20300&quot; value=&quot;Slide 11 - &amp;quot;Black Content Area Layout&amp;quot;&quot;/&gt;&lt;property id=&quot;20307&quot; value=&quot;259&quot;/&gt;&lt;/object&gt;&lt;object type=&quot;3&quot; unique_id=&quot;717721&quot;&gt;&lt;property id=&quot;20148&quot; value=&quot;5&quot;/&gt;&lt;property id=&quot;20300&quot; value=&quot;Slide 12 - &amp;quot;Color Palette&amp;quot;&quot;/&gt;&lt;property id=&quot;20307&quot; value=&quot;267&quot;/&gt;&lt;/object&gt;&lt;object type=&quot;3&quot; unique_id=&quot;717722&quot;&gt;&lt;property id=&quot;20148&quot; value=&quot;5&quot;/&gt;&lt;property id=&quot;20300&quot; value=&quot;Slide 13&quot;/&gt;&lt;property id=&quot;20307&quot; value=&quot;270&quot;/&gt;&lt;/object&gt;&lt;object type=&quot;3&quot; unique_id=&quot;717737&quot;&gt;&lt;property id=&quot;20148&quot; value=&quot;5&quot;/&gt;&lt;property id=&quot;20300&quot; value=&quot;Slide 4 - &amp;quot;How to save this template in your templates folder&amp;quot;&quot;/&gt;&lt;property id=&quot;20307&quot; value=&quot;276&quot;/&gt;&lt;/object&gt;&lt;object type=&quot;3&quot; unique_id=&quot;717777&quot;&gt;&lt;property id=&quot;20148&quot; value=&quot;5&quot;/&gt;&lt;property id=&quot;20300&quot; value=&quot;Slide 14&quot;/&gt;&lt;property id=&quot;20307&quot; value=&quot;277&quot;/&gt;&lt;/object&gt;&lt;/object&gt;&lt;/object&gt;&lt;/database&gt;"/>
</p:tagLst>
</file>

<file path=ppt/theme/theme1.xml><?xml version="1.0" encoding="utf-8"?>
<a:theme xmlns:a="http://schemas.openxmlformats.org/drawingml/2006/main" name="Adobe Master Widescreen 2012a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35183</TotalTime>
  <Words>2257</Words>
  <Application>Microsoft Office PowerPoint</Application>
  <PresentationFormat>Custom</PresentationFormat>
  <Paragraphs>355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Adobe Master Widescreen 2012a</vt:lpstr>
      <vt:lpstr>JavaScript Performance Tuning Secrets</vt:lpstr>
      <vt:lpstr>Me</vt:lpstr>
      <vt:lpstr>Why is This Hard?</vt:lpstr>
      <vt:lpstr>PowerPoint Presentation</vt:lpstr>
      <vt:lpstr>PowerPoint Presentation</vt:lpstr>
      <vt:lpstr>Custom Timeline Markers</vt:lpstr>
      <vt:lpstr>Custom Timeline Markers</vt:lpstr>
      <vt:lpstr>Can Haz Automation?</vt:lpstr>
      <vt:lpstr>Can Haz Automation?</vt:lpstr>
      <vt:lpstr>Can Haz Automation?</vt:lpstr>
      <vt:lpstr>FPS Meter &amp; Continuous Repainting</vt:lpstr>
      <vt:lpstr>Paint Rectangles &amp; Layer Borders</vt:lpstr>
      <vt:lpstr>chrome://tracing</vt:lpstr>
      <vt:lpstr>2012 &amp; Earlier</vt:lpstr>
      <vt:lpstr>Ground Truth</vt:lpstr>
      <vt:lpstr>Ground Truth</vt:lpstr>
      <vt:lpstr>Ground Truth</vt:lpstr>
      <vt:lpstr>PowerPoint Presentation</vt:lpstr>
      <vt:lpstr>Memory Profiling</vt:lpstr>
      <vt:lpstr>Memory Profiling</vt:lpstr>
      <vt:lpstr>CPU Profiling ‘Flame Chart’</vt:lpstr>
      <vt:lpstr>Instrumented CPU Profiling</vt:lpstr>
      <vt:lpstr>V8 Logging Analysis</vt:lpstr>
      <vt:lpstr>V8 Logging: plot-timer-events</vt:lpstr>
      <vt:lpstr>V8 Logging: plot-timer-events</vt:lpstr>
      <vt:lpstr>V8 Logging: plot-timer-events</vt:lpstr>
      <vt:lpstr>V8 Logging: plot-timer-events</vt:lpstr>
      <vt:lpstr>V8 Logging: tick processor</vt:lpstr>
      <vt:lpstr>V8 Logging: opt/deopt tracing</vt:lpstr>
      <vt:lpstr>PowerPoint Presentation</vt:lpstr>
      <vt:lpstr>1. Is Network Performance More Important?</vt:lpstr>
      <vt:lpstr>Performance APIs</vt:lpstr>
      <vt:lpstr>2. Good Enough Already?</vt:lpstr>
      <vt:lpstr>3. Better Uses of Time?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Peter Flynn</cp:lastModifiedBy>
  <cp:revision>830</cp:revision>
  <dcterms:created xsi:type="dcterms:W3CDTF">2009-08-20T18:55:32Z</dcterms:created>
  <dcterms:modified xsi:type="dcterms:W3CDTF">2013-05-30T06:01:10Z</dcterms:modified>
</cp:coreProperties>
</file>