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601200" cy="7315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644" y="-78"/>
      </p:cViewPr>
      <p:guideLst>
        <p:guide orient="horz" pos="230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2" tIns="93152" rIns="93152" bIns="93152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246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spcFirstLastPara="1" wrap="square" lIns="93152" tIns="93152" rIns="93152" bIns="9315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27293" y="1058952"/>
            <a:ext cx="8946630" cy="2919253"/>
          </a:xfrm>
          <a:prstGeom prst="rect">
            <a:avLst/>
          </a:prstGeom>
        </p:spPr>
        <p:txBody>
          <a:bodyPr spcFirstLastPara="1" wrap="square" lIns="96645" tIns="96645" rIns="96645" bIns="9664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27285" y="4030755"/>
            <a:ext cx="8946630" cy="1127253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27285" y="1573155"/>
            <a:ext cx="8946630" cy="2792533"/>
          </a:xfrm>
          <a:prstGeom prst="rect">
            <a:avLst/>
          </a:prstGeom>
        </p:spPr>
        <p:txBody>
          <a:bodyPr spcFirstLastPara="1" wrap="square" lIns="96645" tIns="96645" rIns="96645" bIns="9664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27285" y="4483165"/>
            <a:ext cx="8946630" cy="1850027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marL="483306" lvl="0" indent="-36248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66612" lvl="1" indent="-335629" algn="ctr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2pPr>
            <a:lvl3pPr marL="1449918" lvl="2" indent="-335629" algn="ctr">
              <a:spcBef>
                <a:spcPts val="1691"/>
              </a:spcBef>
              <a:spcAft>
                <a:spcPts val="0"/>
              </a:spcAft>
              <a:buSzPts val="1400"/>
              <a:buChar char="■"/>
              <a:defRPr/>
            </a:lvl3pPr>
            <a:lvl4pPr marL="1933224" lvl="3" indent="-335629" algn="ctr">
              <a:spcBef>
                <a:spcPts val="1691"/>
              </a:spcBef>
              <a:spcAft>
                <a:spcPts val="0"/>
              </a:spcAft>
              <a:buSzPts val="1400"/>
              <a:buChar char="●"/>
              <a:defRPr/>
            </a:lvl4pPr>
            <a:lvl5pPr marL="2416531" lvl="4" indent="-335629" algn="ctr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5pPr>
            <a:lvl6pPr marL="2899837" lvl="5" indent="-335629" algn="ctr">
              <a:spcBef>
                <a:spcPts val="1691"/>
              </a:spcBef>
              <a:spcAft>
                <a:spcPts val="0"/>
              </a:spcAft>
              <a:buSzPts val="1400"/>
              <a:buChar char="■"/>
              <a:defRPr/>
            </a:lvl6pPr>
            <a:lvl7pPr marL="3383143" lvl="6" indent="-335629" algn="ctr">
              <a:spcBef>
                <a:spcPts val="1691"/>
              </a:spcBef>
              <a:spcAft>
                <a:spcPts val="0"/>
              </a:spcAft>
              <a:buSzPts val="1400"/>
              <a:buChar char="●"/>
              <a:defRPr/>
            </a:lvl7pPr>
            <a:lvl8pPr marL="3866449" lvl="7" indent="-335629" algn="ctr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8pPr>
            <a:lvl9pPr marL="4349755" lvl="8" indent="-335629" algn="ctr">
              <a:spcBef>
                <a:spcPts val="1691"/>
              </a:spcBef>
              <a:spcAft>
                <a:spcPts val="1691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27285" y="3058987"/>
            <a:ext cx="8946630" cy="1197227"/>
          </a:xfrm>
          <a:prstGeom prst="rect">
            <a:avLst/>
          </a:prstGeom>
        </p:spPr>
        <p:txBody>
          <a:bodyPr spcFirstLastPara="1" wrap="square" lIns="96645" tIns="96645" rIns="96645" bIns="9664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27285" y="1639075"/>
            <a:ext cx="8946630" cy="4858880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marL="483306" lvl="0" indent="-36248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66612" lvl="1" indent="-335629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2pPr>
            <a:lvl3pPr marL="1449918" lvl="2" indent="-335629">
              <a:spcBef>
                <a:spcPts val="1691"/>
              </a:spcBef>
              <a:spcAft>
                <a:spcPts val="0"/>
              </a:spcAft>
              <a:buSzPts val="1400"/>
              <a:buChar char="■"/>
              <a:defRPr/>
            </a:lvl3pPr>
            <a:lvl4pPr marL="1933224" lvl="3" indent="-335629">
              <a:spcBef>
                <a:spcPts val="1691"/>
              </a:spcBef>
              <a:spcAft>
                <a:spcPts val="0"/>
              </a:spcAft>
              <a:buSzPts val="1400"/>
              <a:buChar char="●"/>
              <a:defRPr/>
            </a:lvl4pPr>
            <a:lvl5pPr marL="2416531" lvl="4" indent="-335629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5pPr>
            <a:lvl6pPr marL="2899837" lvl="5" indent="-335629">
              <a:spcBef>
                <a:spcPts val="1691"/>
              </a:spcBef>
              <a:spcAft>
                <a:spcPts val="0"/>
              </a:spcAft>
              <a:buSzPts val="1400"/>
              <a:buChar char="■"/>
              <a:defRPr/>
            </a:lvl6pPr>
            <a:lvl7pPr marL="3383143" lvl="6" indent="-335629">
              <a:spcBef>
                <a:spcPts val="1691"/>
              </a:spcBef>
              <a:spcAft>
                <a:spcPts val="0"/>
              </a:spcAft>
              <a:buSzPts val="1400"/>
              <a:buChar char="●"/>
              <a:defRPr/>
            </a:lvl7pPr>
            <a:lvl8pPr marL="3866449" lvl="7" indent="-335629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8pPr>
            <a:lvl9pPr marL="4349755" lvl="8" indent="-335629">
              <a:spcBef>
                <a:spcPts val="1691"/>
              </a:spcBef>
              <a:spcAft>
                <a:spcPts val="1691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27285" y="1639075"/>
            <a:ext cx="4199895" cy="4858880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marL="483306" lvl="0" indent="-33562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66612" lvl="1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49918" lvl="2" indent="-322204">
              <a:spcBef>
                <a:spcPts val="1691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33224" lvl="3" indent="-322204">
              <a:spcBef>
                <a:spcPts val="1691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16531" lvl="4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899837" lvl="5" indent="-322204">
              <a:spcBef>
                <a:spcPts val="1691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383143" lvl="6" indent="-322204">
              <a:spcBef>
                <a:spcPts val="1691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866449" lvl="7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349755" lvl="8" indent="-322204">
              <a:spcBef>
                <a:spcPts val="1691"/>
              </a:spcBef>
              <a:spcAft>
                <a:spcPts val="1691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74020" y="1639075"/>
            <a:ext cx="4199895" cy="4858880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marL="483306" lvl="0" indent="-33562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66612" lvl="1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49918" lvl="2" indent="-322204">
              <a:spcBef>
                <a:spcPts val="1691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33224" lvl="3" indent="-322204">
              <a:spcBef>
                <a:spcPts val="1691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16531" lvl="4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899837" lvl="5" indent="-322204">
              <a:spcBef>
                <a:spcPts val="1691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383143" lvl="6" indent="-322204">
              <a:spcBef>
                <a:spcPts val="1691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866449" lvl="7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349755" lvl="8" indent="-322204">
              <a:spcBef>
                <a:spcPts val="1691"/>
              </a:spcBef>
              <a:spcAft>
                <a:spcPts val="1691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7285" y="790187"/>
            <a:ext cx="2948400" cy="1074773"/>
          </a:xfrm>
          <a:prstGeom prst="rect">
            <a:avLst/>
          </a:prstGeom>
        </p:spPr>
        <p:txBody>
          <a:bodyPr spcFirstLastPara="1" wrap="square" lIns="96645" tIns="96645" rIns="96645" bIns="9664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27285" y="1976320"/>
            <a:ext cx="2948400" cy="4521813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marL="483306" lvl="0" indent="-32220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66612" lvl="1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49918" lvl="2" indent="-322204">
              <a:spcBef>
                <a:spcPts val="1691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33224" lvl="3" indent="-322204">
              <a:spcBef>
                <a:spcPts val="1691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16531" lvl="4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899837" lvl="5" indent="-322204">
              <a:spcBef>
                <a:spcPts val="1691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383143" lvl="6" indent="-322204">
              <a:spcBef>
                <a:spcPts val="1691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866449" lvl="7" indent="-322204">
              <a:spcBef>
                <a:spcPts val="1691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349755" lvl="8" indent="-322204">
              <a:spcBef>
                <a:spcPts val="1691"/>
              </a:spcBef>
              <a:spcAft>
                <a:spcPts val="1691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14763" y="640213"/>
            <a:ext cx="6686190" cy="5818027"/>
          </a:xfrm>
          <a:prstGeom prst="rect">
            <a:avLst/>
          </a:prstGeom>
        </p:spPr>
        <p:txBody>
          <a:bodyPr spcFirstLastPara="1" wrap="square" lIns="96645" tIns="96645" rIns="96645" bIns="9664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800600" y="-178"/>
            <a:ext cx="48006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45" tIns="96645" rIns="96645" bIns="9664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78775" y="1753849"/>
            <a:ext cx="4247460" cy="2108160"/>
          </a:xfrm>
          <a:prstGeom prst="rect">
            <a:avLst/>
          </a:prstGeom>
        </p:spPr>
        <p:txBody>
          <a:bodyPr spcFirstLastPara="1" wrap="square" lIns="96645" tIns="96645" rIns="96645" bIns="9664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78775" y="3986595"/>
            <a:ext cx="4247460" cy="1756587"/>
          </a:xfrm>
          <a:prstGeom prst="rect">
            <a:avLst/>
          </a:prstGeom>
        </p:spPr>
        <p:txBody>
          <a:bodyPr spcFirstLastPara="1" wrap="square" lIns="96645" tIns="96645" rIns="96645" bIns="9664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86475" y="1029795"/>
            <a:ext cx="4028850" cy="5255253"/>
          </a:xfrm>
          <a:prstGeom prst="rect">
            <a:avLst/>
          </a:prstGeom>
        </p:spPr>
        <p:txBody>
          <a:bodyPr spcFirstLastPara="1" wrap="square" lIns="96645" tIns="96645" rIns="96645" bIns="96645" anchor="ctr" anchorCtr="0"/>
          <a:lstStyle>
            <a:lvl1pPr marL="483306" lvl="0" indent="-36248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66612" lvl="1" indent="-335629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2pPr>
            <a:lvl3pPr marL="1449918" lvl="2" indent="-335629">
              <a:spcBef>
                <a:spcPts val="1691"/>
              </a:spcBef>
              <a:spcAft>
                <a:spcPts val="0"/>
              </a:spcAft>
              <a:buSzPts val="1400"/>
              <a:buChar char="■"/>
              <a:defRPr/>
            </a:lvl3pPr>
            <a:lvl4pPr marL="1933224" lvl="3" indent="-335629">
              <a:spcBef>
                <a:spcPts val="1691"/>
              </a:spcBef>
              <a:spcAft>
                <a:spcPts val="0"/>
              </a:spcAft>
              <a:buSzPts val="1400"/>
              <a:buChar char="●"/>
              <a:defRPr/>
            </a:lvl4pPr>
            <a:lvl5pPr marL="2416531" lvl="4" indent="-335629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5pPr>
            <a:lvl6pPr marL="2899837" lvl="5" indent="-335629">
              <a:spcBef>
                <a:spcPts val="1691"/>
              </a:spcBef>
              <a:spcAft>
                <a:spcPts val="0"/>
              </a:spcAft>
              <a:buSzPts val="1400"/>
              <a:buChar char="■"/>
              <a:defRPr/>
            </a:lvl6pPr>
            <a:lvl7pPr marL="3383143" lvl="6" indent="-335629">
              <a:spcBef>
                <a:spcPts val="1691"/>
              </a:spcBef>
              <a:spcAft>
                <a:spcPts val="0"/>
              </a:spcAft>
              <a:buSzPts val="1400"/>
              <a:buChar char="●"/>
              <a:defRPr/>
            </a:lvl7pPr>
            <a:lvl8pPr marL="3866449" lvl="7" indent="-335629">
              <a:spcBef>
                <a:spcPts val="1691"/>
              </a:spcBef>
              <a:spcAft>
                <a:spcPts val="0"/>
              </a:spcAft>
              <a:buSzPts val="1400"/>
              <a:buChar char="○"/>
              <a:defRPr/>
            </a:lvl8pPr>
            <a:lvl9pPr marL="4349755" lvl="8" indent="-335629">
              <a:spcBef>
                <a:spcPts val="1691"/>
              </a:spcBef>
              <a:spcAft>
                <a:spcPts val="1691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27285" y="6016818"/>
            <a:ext cx="6298740" cy="860587"/>
          </a:xfrm>
          <a:prstGeom prst="rect">
            <a:avLst/>
          </a:prstGeom>
        </p:spPr>
        <p:txBody>
          <a:bodyPr spcFirstLastPara="1" wrap="square" lIns="96645" tIns="96645" rIns="96645" bIns="96645" anchor="ctr" anchorCtr="0"/>
          <a:lstStyle>
            <a:lvl1pPr marL="483306" lvl="0" indent="-24165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27285" y="1639075"/>
            <a:ext cx="8946630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6081" y="6632131"/>
            <a:ext cx="576135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notes.org/list-of-electronegativity-values-of-the-elements/" TargetMode="External"/><Relationship Id="rId7" Type="http://schemas.openxmlformats.org/officeDocument/2006/relationships/hyperlink" Target="https://en.wikipedia.org/wiki/Electric_batter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search?q=diy+lemon+battery&amp;rlz=1C1NHXL_enUS754US754&amp;oq=diy+lemon+battery&amp;aqs=chrome..69i57.2926j0j4&amp;sourceid=chrome&amp;ie=UTF-8#kpvalbx=1" TargetMode="External"/><Relationship Id="rId5" Type="http://schemas.openxmlformats.org/officeDocument/2006/relationships/hyperlink" Target="https://www.youtube.com/watch?v=9OVtk6G2TnQ" TargetMode="External"/><Relationship Id="rId4" Type="http://schemas.openxmlformats.org/officeDocument/2006/relationships/hyperlink" Target="https://www.youtube.com/watch?v=PyrWx4ExZE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27293" y="1058952"/>
            <a:ext cx="8946630" cy="2919253"/>
          </a:xfrm>
          <a:prstGeom prst="rect">
            <a:avLst/>
          </a:prstGeom>
        </p:spPr>
        <p:txBody>
          <a:bodyPr spcFirstLastPara="1" wrap="square" lIns="96645" tIns="96645" rIns="96645" bIns="96645" anchor="b" anchorCtr="0">
            <a:noAutofit/>
          </a:bodyPr>
          <a:lstStyle/>
          <a:p>
            <a:r>
              <a:rPr lang="en"/>
              <a:t>DIY Battery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27285" y="4030755"/>
            <a:ext cx="8946630" cy="1791578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/>
            <a:r>
              <a:rPr lang="en" dirty="0"/>
              <a:t>The League of Amazing Programmers</a:t>
            </a:r>
          </a:p>
          <a:p>
            <a:pPr marL="0" indent="0"/>
            <a:r>
              <a:rPr lang="en" dirty="0"/>
              <a:t>EE Class – Level 1</a:t>
            </a:r>
            <a:endParaRPr dirty="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81" y="618774"/>
            <a:ext cx="4016644" cy="124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940" y="1411506"/>
            <a:ext cx="3037151" cy="449218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 dirty="0"/>
              <a:t>Materials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27285" y="1639075"/>
            <a:ext cx="8946630" cy="485888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/>
              <a:t>3 dosage cups</a:t>
            </a:r>
            <a:endParaRPr/>
          </a:p>
          <a:p>
            <a:r>
              <a:rPr lang="en"/>
              <a:t>½ cup water</a:t>
            </a:r>
            <a:endParaRPr/>
          </a:p>
          <a:p>
            <a:r>
              <a:rPr lang="en"/>
              <a:t>½ tsp salt</a:t>
            </a:r>
            <a:endParaRPr/>
          </a:p>
          <a:p>
            <a:r>
              <a:rPr lang="en"/>
              <a:t>30 cm long copper tape strip, 6 pcs</a:t>
            </a:r>
            <a:endParaRPr/>
          </a:p>
          <a:p>
            <a:r>
              <a:rPr lang="en"/>
              <a:t>30 cm long aluminum tape strip, 6 pcs</a:t>
            </a:r>
            <a:endParaRPr/>
          </a:p>
          <a:p>
            <a:r>
              <a:rPr lang="en"/>
              <a:t>Small stones (for weight)</a:t>
            </a:r>
            <a:endParaRPr/>
          </a:p>
          <a:p>
            <a:r>
              <a:rPr lang="en"/>
              <a:t>Jumper wires with small alligator clips, 4 pcs</a:t>
            </a:r>
            <a:endParaRPr/>
          </a:p>
          <a:p>
            <a:r>
              <a:rPr lang="en"/>
              <a:t>Multimeter</a:t>
            </a:r>
            <a:endParaRPr/>
          </a:p>
          <a:p>
            <a:r>
              <a:rPr lang="en"/>
              <a:t>Digital clock with wires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/>
              <a:t>Instructions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27285" y="1639075"/>
            <a:ext cx="8946630" cy="485888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"/>
              <a:t>This creates a simple battery using copper tape (often used for crafts), aluminum tape (often used for home heater ducting), and a salt water solution. It doesn’t put out much current (about 1 mA max) but is enough to drive an LCD clock.</a:t>
            </a:r>
            <a:endParaRPr b="1" i="1"/>
          </a:p>
          <a:p>
            <a:pPr>
              <a:spcBef>
                <a:spcPts val="1691"/>
              </a:spcBef>
            </a:pPr>
            <a:r>
              <a:rPr lang="en"/>
              <a:t>Take a 30 cm length of each tape and tape on opposite sides of dosage cup</a:t>
            </a:r>
            <a:endParaRPr/>
          </a:p>
          <a:p>
            <a:r>
              <a:rPr lang="en"/>
              <a:t>Fold extra tape over the lip of the cup</a:t>
            </a:r>
            <a:endParaRPr/>
          </a:p>
          <a:p>
            <a:r>
              <a:rPr lang="en"/>
              <a:t>Wipe metal tape clean to remove oils and other contaminants</a:t>
            </a:r>
            <a:endParaRPr/>
          </a:p>
          <a:p>
            <a:r>
              <a:rPr lang="en"/>
              <a:t>Add a small stone or other non-metal weight to help keep it stable</a:t>
            </a:r>
            <a:endParaRPr/>
          </a:p>
          <a:p>
            <a:r>
              <a:rPr lang="en"/>
              <a:t>Attach alligator clips and wire together</a:t>
            </a:r>
            <a:endParaRPr/>
          </a:p>
          <a:p>
            <a:r>
              <a:rPr lang="en"/>
              <a:t>Make a salt water solution with ½ cup water and ½ to 1 teaspoon of salt</a:t>
            </a:r>
            <a:endParaRPr/>
          </a:p>
          <a:p>
            <a:r>
              <a:rPr lang="en"/>
              <a:t>Pour salt solution into cup. Fill ½ to ⅔ to the top.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685225" y="3671147"/>
            <a:ext cx="1681549" cy="1085653"/>
          </a:xfrm>
          <a:custGeom>
            <a:avLst/>
            <a:gdLst/>
            <a:ahLst/>
            <a:cxnLst/>
            <a:rect l="0" t="0" r="0" b="0"/>
            <a:pathLst>
              <a:path w="64059" h="30534" extrusionOk="0">
                <a:moveTo>
                  <a:pt x="0" y="0"/>
                </a:moveTo>
                <a:lnTo>
                  <a:pt x="8181" y="30534"/>
                </a:lnTo>
                <a:lnTo>
                  <a:pt x="56388" y="30534"/>
                </a:lnTo>
                <a:lnTo>
                  <a:pt x="64059" y="1905"/>
                </a:lnTo>
                <a:lnTo>
                  <a:pt x="952" y="1905"/>
                </a:lnTo>
              </a:path>
            </a:pathLst>
          </a:cu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/>
              <a:t>How to make one cell, about 0.5 Volts</a:t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52399" y="3176766"/>
            <a:ext cx="1982243" cy="1653298"/>
          </a:xfrm>
          <a:custGeom>
            <a:avLst/>
            <a:gdLst/>
            <a:ahLst/>
            <a:cxnLst/>
            <a:rect l="0" t="0" r="0" b="0"/>
            <a:pathLst>
              <a:path w="75514" h="46499" extrusionOk="0">
                <a:moveTo>
                  <a:pt x="0" y="1350"/>
                </a:moveTo>
                <a:lnTo>
                  <a:pt x="12098" y="46499"/>
                </a:lnTo>
                <a:lnTo>
                  <a:pt x="63055" y="46499"/>
                </a:lnTo>
                <a:lnTo>
                  <a:pt x="75514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/>
          <p:nvPr/>
        </p:nvSpPr>
        <p:spPr>
          <a:xfrm>
            <a:off x="1444275" y="3174952"/>
            <a:ext cx="484260" cy="1549938"/>
          </a:xfrm>
          <a:custGeom>
            <a:avLst/>
            <a:gdLst/>
            <a:ahLst/>
            <a:cxnLst/>
            <a:rect l="0" t="0" r="0" b="0"/>
            <a:pathLst>
              <a:path w="18448" h="43592" extrusionOk="0">
                <a:moveTo>
                  <a:pt x="2595" y="11497"/>
                </a:moveTo>
                <a:lnTo>
                  <a:pt x="0" y="1814"/>
                </a:lnTo>
                <a:lnTo>
                  <a:pt x="6768" y="0"/>
                </a:lnTo>
                <a:lnTo>
                  <a:pt x="18448" y="435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/>
          <p:nvPr/>
        </p:nvSpPr>
        <p:spPr>
          <a:xfrm>
            <a:off x="3155593" y="3113655"/>
            <a:ext cx="487069" cy="1625778"/>
          </a:xfrm>
          <a:custGeom>
            <a:avLst/>
            <a:gdLst/>
            <a:ahLst/>
            <a:cxnLst/>
            <a:rect l="0" t="0" r="0" b="0"/>
            <a:pathLst>
              <a:path w="18555" h="45725" extrusionOk="0">
                <a:moveTo>
                  <a:pt x="16078" y="10935"/>
                </a:moveTo>
                <a:lnTo>
                  <a:pt x="18555" y="1689"/>
                </a:lnTo>
                <a:lnTo>
                  <a:pt x="12252" y="0"/>
                </a:lnTo>
                <a:lnTo>
                  <a:pt x="0" y="45725"/>
                </a:lnTo>
              </a:path>
            </a:pathLst>
          </a:cu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07" y="2584427"/>
            <a:ext cx="2882041" cy="262362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2099489" y="4043555"/>
            <a:ext cx="885150" cy="695893"/>
          </a:xfrm>
          <a:prstGeom prst="flowChartAlternateProcess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645" tIns="96645" rIns="96645" bIns="96645" anchor="ctr" anchorCtr="0">
            <a:noAutofit/>
          </a:bodyPr>
          <a:lstStyle/>
          <a:p>
            <a:pPr algn="ctr"/>
            <a:r>
              <a:rPr lang="en" sz="1100"/>
              <a:t>Non-metal weight</a:t>
            </a:r>
            <a:endParaRPr sz="1100"/>
          </a:p>
        </p:txBody>
      </p:sp>
      <p:sp>
        <p:nvSpPr>
          <p:cNvPr id="81" name="Shape 81"/>
          <p:cNvSpPr txBox="1"/>
          <p:nvPr/>
        </p:nvSpPr>
        <p:spPr>
          <a:xfrm>
            <a:off x="2993183" y="2246400"/>
            <a:ext cx="1595475" cy="45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/>
              <a:t>Aluminum</a:t>
            </a:r>
            <a:endParaRPr/>
          </a:p>
          <a:p>
            <a:pPr algn="ctr"/>
            <a:r>
              <a:rPr lang="en"/>
              <a:t>tape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41891" y="2246400"/>
            <a:ext cx="1595475" cy="45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/>
              <a:t>Copper</a:t>
            </a:r>
            <a:endParaRPr/>
          </a:p>
          <a:p>
            <a:pPr algn="ctr"/>
            <a:r>
              <a:rPr lang="en"/>
              <a:t>tape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89758" y="3084587"/>
            <a:ext cx="591570" cy="114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 sz="3800"/>
              <a:t>+</a:t>
            </a:r>
            <a:endParaRPr sz="3800"/>
          </a:p>
        </p:txBody>
      </p:sp>
      <p:sp>
        <p:nvSpPr>
          <p:cNvPr id="84" name="Shape 84"/>
          <p:cNvSpPr txBox="1"/>
          <p:nvPr/>
        </p:nvSpPr>
        <p:spPr>
          <a:xfrm>
            <a:off x="3495135" y="3084587"/>
            <a:ext cx="591570" cy="114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 sz="3800"/>
              <a:t>-</a:t>
            </a:r>
            <a:endParaRPr sz="3800"/>
          </a:p>
        </p:txBody>
      </p:sp>
      <p:sp>
        <p:nvSpPr>
          <p:cNvPr id="85" name="Shape 85"/>
          <p:cNvSpPr txBox="1"/>
          <p:nvPr/>
        </p:nvSpPr>
        <p:spPr>
          <a:xfrm>
            <a:off x="1728261" y="3315734"/>
            <a:ext cx="1595475" cy="45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/>
              <a:t>Salt water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/>
              <a:t>Wire three cells together, about 1.5 Volts!</a:t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1783414" y="4685014"/>
            <a:ext cx="1131926" cy="1009737"/>
            <a:chOff x="2028600" y="2374400"/>
            <a:chExt cx="1078025" cy="709971"/>
          </a:xfrm>
        </p:grpSpPr>
        <p:sp>
          <p:nvSpPr>
            <p:cNvPr id="92" name="Shape 92"/>
            <p:cNvSpPr/>
            <p:nvPr/>
          </p:nvSpPr>
          <p:spPr>
            <a:xfrm>
              <a:off x="2191770" y="2697733"/>
              <a:ext cx="759900" cy="362210"/>
            </a:xfrm>
            <a:custGeom>
              <a:avLst/>
              <a:gdLst/>
              <a:ahLst/>
              <a:cxnLst/>
              <a:rect l="0" t="0" r="0" b="0"/>
              <a:pathLst>
                <a:path w="64059" h="30534" extrusionOk="0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" name="Shape 93"/>
            <p:cNvSpPr/>
            <p:nvPr/>
          </p:nvSpPr>
          <p:spPr>
            <a:xfrm>
              <a:off x="2131741" y="2532776"/>
              <a:ext cx="895785" cy="551594"/>
            </a:xfrm>
            <a:custGeom>
              <a:avLst/>
              <a:gdLst/>
              <a:ahLst/>
              <a:cxnLst/>
              <a:rect l="0" t="0" r="0" b="0"/>
              <a:pathLst>
                <a:path w="75514" h="46499" extrusionOk="0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" name="Shape 94"/>
            <p:cNvSpPr/>
            <p:nvPr/>
          </p:nvSpPr>
          <p:spPr>
            <a:xfrm>
              <a:off x="2082875" y="2532171"/>
              <a:ext cx="218839" cy="517110"/>
            </a:xfrm>
            <a:custGeom>
              <a:avLst/>
              <a:gdLst/>
              <a:ahLst/>
              <a:cxnLst/>
              <a:rect l="0" t="0" r="0" b="0"/>
              <a:pathLst>
                <a:path w="18448" h="43592" extrusionOk="0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" name="Shape 95"/>
            <p:cNvSpPr/>
            <p:nvPr/>
          </p:nvSpPr>
          <p:spPr>
            <a:xfrm>
              <a:off x="2856294" y="2511719"/>
              <a:ext cx="220109" cy="542413"/>
            </a:xfrm>
            <a:custGeom>
              <a:avLst/>
              <a:gdLst/>
              <a:ahLst/>
              <a:cxnLst/>
              <a:rect l="0" t="0" r="0" b="0"/>
              <a:pathLst>
                <a:path w="18555" h="45725" extrusionOk="0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" name="Shape 96"/>
            <p:cNvSpPr/>
            <p:nvPr/>
          </p:nvSpPr>
          <p:spPr>
            <a:xfrm>
              <a:off x="2967050" y="2395550"/>
              <a:ext cx="139575" cy="186450"/>
            </a:xfrm>
            <a:custGeom>
              <a:avLst/>
              <a:gdLst/>
              <a:ahLst/>
              <a:cxnLst/>
              <a:rect l="0" t="0" r="0" b="0"/>
              <a:pathLst>
                <a:path w="5583" h="7458" extrusionOk="0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" name="Shape 97"/>
            <p:cNvSpPr/>
            <p:nvPr/>
          </p:nvSpPr>
          <p:spPr>
            <a:xfrm>
              <a:off x="2028600" y="2374400"/>
              <a:ext cx="185175" cy="241350"/>
            </a:xfrm>
            <a:custGeom>
              <a:avLst/>
              <a:gdLst/>
              <a:ahLst/>
              <a:cxnLst/>
              <a:rect l="0" t="0" r="0" b="0"/>
              <a:pathLst>
                <a:path w="7407" h="9654" extrusionOk="0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8" name="Shape 98"/>
          <p:cNvGrpSpPr/>
          <p:nvPr/>
        </p:nvGrpSpPr>
        <p:grpSpPr>
          <a:xfrm>
            <a:off x="3592590" y="4685014"/>
            <a:ext cx="1131926" cy="1009737"/>
            <a:chOff x="2028600" y="2374400"/>
            <a:chExt cx="1078025" cy="709971"/>
          </a:xfrm>
        </p:grpSpPr>
        <p:sp>
          <p:nvSpPr>
            <p:cNvPr id="99" name="Shape 99"/>
            <p:cNvSpPr/>
            <p:nvPr/>
          </p:nvSpPr>
          <p:spPr>
            <a:xfrm>
              <a:off x="2191770" y="2697733"/>
              <a:ext cx="759900" cy="362210"/>
            </a:xfrm>
            <a:custGeom>
              <a:avLst/>
              <a:gdLst/>
              <a:ahLst/>
              <a:cxnLst/>
              <a:rect l="0" t="0" r="0" b="0"/>
              <a:pathLst>
                <a:path w="64059" h="30534" extrusionOk="0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2131741" y="2532776"/>
              <a:ext cx="895785" cy="551594"/>
            </a:xfrm>
            <a:custGeom>
              <a:avLst/>
              <a:gdLst/>
              <a:ahLst/>
              <a:cxnLst/>
              <a:rect l="0" t="0" r="0" b="0"/>
              <a:pathLst>
                <a:path w="75514" h="46499" extrusionOk="0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2082875" y="2532171"/>
              <a:ext cx="218839" cy="517110"/>
            </a:xfrm>
            <a:custGeom>
              <a:avLst/>
              <a:gdLst/>
              <a:ahLst/>
              <a:cxnLst/>
              <a:rect l="0" t="0" r="0" b="0"/>
              <a:pathLst>
                <a:path w="18448" h="43592" extrusionOk="0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2856294" y="2511719"/>
              <a:ext cx="220109" cy="542413"/>
            </a:xfrm>
            <a:custGeom>
              <a:avLst/>
              <a:gdLst/>
              <a:ahLst/>
              <a:cxnLst/>
              <a:rect l="0" t="0" r="0" b="0"/>
              <a:pathLst>
                <a:path w="18555" h="45725" extrusionOk="0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" name="Shape 103"/>
            <p:cNvSpPr/>
            <p:nvPr/>
          </p:nvSpPr>
          <p:spPr>
            <a:xfrm>
              <a:off x="2967050" y="2395550"/>
              <a:ext cx="139575" cy="186450"/>
            </a:xfrm>
            <a:custGeom>
              <a:avLst/>
              <a:gdLst/>
              <a:ahLst/>
              <a:cxnLst/>
              <a:rect l="0" t="0" r="0" b="0"/>
              <a:pathLst>
                <a:path w="5583" h="7458" extrusionOk="0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" name="Shape 104"/>
            <p:cNvSpPr/>
            <p:nvPr/>
          </p:nvSpPr>
          <p:spPr>
            <a:xfrm>
              <a:off x="2028600" y="2374400"/>
              <a:ext cx="185175" cy="241350"/>
            </a:xfrm>
            <a:custGeom>
              <a:avLst/>
              <a:gdLst/>
              <a:ahLst/>
              <a:cxnLst/>
              <a:rect l="0" t="0" r="0" b="0"/>
              <a:pathLst>
                <a:path w="7407" h="9654" extrusionOk="0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" name="Shape 105"/>
          <p:cNvGrpSpPr/>
          <p:nvPr/>
        </p:nvGrpSpPr>
        <p:grpSpPr>
          <a:xfrm>
            <a:off x="5401767" y="4685014"/>
            <a:ext cx="1131926" cy="1009737"/>
            <a:chOff x="2028600" y="2374400"/>
            <a:chExt cx="1078025" cy="709971"/>
          </a:xfrm>
        </p:grpSpPr>
        <p:sp>
          <p:nvSpPr>
            <p:cNvPr id="106" name="Shape 106"/>
            <p:cNvSpPr/>
            <p:nvPr/>
          </p:nvSpPr>
          <p:spPr>
            <a:xfrm>
              <a:off x="2191770" y="2697733"/>
              <a:ext cx="759900" cy="362210"/>
            </a:xfrm>
            <a:custGeom>
              <a:avLst/>
              <a:gdLst/>
              <a:ahLst/>
              <a:cxnLst/>
              <a:rect l="0" t="0" r="0" b="0"/>
              <a:pathLst>
                <a:path w="64059" h="30534" extrusionOk="0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" name="Shape 107"/>
            <p:cNvSpPr/>
            <p:nvPr/>
          </p:nvSpPr>
          <p:spPr>
            <a:xfrm>
              <a:off x="2131741" y="2532776"/>
              <a:ext cx="895785" cy="551594"/>
            </a:xfrm>
            <a:custGeom>
              <a:avLst/>
              <a:gdLst/>
              <a:ahLst/>
              <a:cxnLst/>
              <a:rect l="0" t="0" r="0" b="0"/>
              <a:pathLst>
                <a:path w="75514" h="46499" extrusionOk="0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" name="Shape 108"/>
            <p:cNvSpPr/>
            <p:nvPr/>
          </p:nvSpPr>
          <p:spPr>
            <a:xfrm>
              <a:off x="2082875" y="2532171"/>
              <a:ext cx="218839" cy="517110"/>
            </a:xfrm>
            <a:custGeom>
              <a:avLst/>
              <a:gdLst/>
              <a:ahLst/>
              <a:cxnLst/>
              <a:rect l="0" t="0" r="0" b="0"/>
              <a:pathLst>
                <a:path w="18448" h="43592" extrusionOk="0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Shape 109"/>
            <p:cNvSpPr/>
            <p:nvPr/>
          </p:nvSpPr>
          <p:spPr>
            <a:xfrm>
              <a:off x="2856294" y="2511719"/>
              <a:ext cx="220109" cy="542413"/>
            </a:xfrm>
            <a:custGeom>
              <a:avLst/>
              <a:gdLst/>
              <a:ahLst/>
              <a:cxnLst/>
              <a:rect l="0" t="0" r="0" b="0"/>
              <a:pathLst>
                <a:path w="18555" h="45725" extrusionOk="0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Shape 110"/>
            <p:cNvSpPr/>
            <p:nvPr/>
          </p:nvSpPr>
          <p:spPr>
            <a:xfrm>
              <a:off x="2967050" y="2395550"/>
              <a:ext cx="139575" cy="186450"/>
            </a:xfrm>
            <a:custGeom>
              <a:avLst/>
              <a:gdLst/>
              <a:ahLst/>
              <a:cxnLst/>
              <a:rect l="0" t="0" r="0" b="0"/>
              <a:pathLst>
                <a:path w="5583" h="7458" extrusionOk="0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Shape 111"/>
            <p:cNvSpPr/>
            <p:nvPr/>
          </p:nvSpPr>
          <p:spPr>
            <a:xfrm>
              <a:off x="2028600" y="2374400"/>
              <a:ext cx="185175" cy="241350"/>
            </a:xfrm>
            <a:custGeom>
              <a:avLst/>
              <a:gdLst/>
              <a:ahLst/>
              <a:cxnLst/>
              <a:rect l="0" t="0" r="0" b="0"/>
              <a:pathLst>
                <a:path w="7407" h="9654" extrusionOk="0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" name="Shape 112"/>
          <p:cNvSpPr/>
          <p:nvPr/>
        </p:nvSpPr>
        <p:spPr>
          <a:xfrm>
            <a:off x="2895455" y="4188149"/>
            <a:ext cx="755344" cy="569280"/>
          </a:xfrm>
          <a:custGeom>
            <a:avLst/>
            <a:gdLst/>
            <a:ahLst/>
            <a:cxnLst/>
            <a:rect l="0" t="0" r="0" b="0"/>
            <a:pathLst>
              <a:path w="28775" h="16011" extrusionOk="0">
                <a:moveTo>
                  <a:pt x="0" y="16011"/>
                </a:moveTo>
                <a:cubicBezTo>
                  <a:pt x="1439" y="13933"/>
                  <a:pt x="5036" y="6100"/>
                  <a:pt x="8633" y="3542"/>
                </a:cubicBezTo>
                <a:cubicBezTo>
                  <a:pt x="12230" y="984"/>
                  <a:pt x="18225" y="-1094"/>
                  <a:pt x="21582" y="664"/>
                </a:cubicBezTo>
                <a:cubicBezTo>
                  <a:pt x="24939" y="2423"/>
                  <a:pt x="27576" y="11855"/>
                  <a:pt x="28775" y="14093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/>
          <p:nvPr/>
        </p:nvSpPr>
        <p:spPr>
          <a:xfrm>
            <a:off x="4724529" y="4188149"/>
            <a:ext cx="755344" cy="569280"/>
          </a:xfrm>
          <a:custGeom>
            <a:avLst/>
            <a:gdLst/>
            <a:ahLst/>
            <a:cxnLst/>
            <a:rect l="0" t="0" r="0" b="0"/>
            <a:pathLst>
              <a:path w="28775" h="16011" extrusionOk="0">
                <a:moveTo>
                  <a:pt x="0" y="16011"/>
                </a:moveTo>
                <a:cubicBezTo>
                  <a:pt x="1439" y="13933"/>
                  <a:pt x="5036" y="6100"/>
                  <a:pt x="8633" y="3542"/>
                </a:cubicBezTo>
                <a:cubicBezTo>
                  <a:pt x="12230" y="984"/>
                  <a:pt x="18225" y="-1094"/>
                  <a:pt x="21582" y="664"/>
                </a:cubicBezTo>
                <a:cubicBezTo>
                  <a:pt x="24939" y="2423"/>
                  <a:pt x="27576" y="11855"/>
                  <a:pt x="28775" y="14093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/>
          <p:nvPr/>
        </p:nvSpPr>
        <p:spPr>
          <a:xfrm>
            <a:off x="6949110" y="2515982"/>
            <a:ext cx="1573740" cy="100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645" tIns="96645" rIns="96645" bIns="96645" anchor="ctr" anchorCtr="0">
            <a:noAutofit/>
          </a:bodyPr>
          <a:lstStyle/>
          <a:p>
            <a:pPr algn="ctr"/>
            <a:r>
              <a:rPr lang="en" sz="3200" i="1" dirty="0"/>
              <a:t>1.500</a:t>
            </a:r>
            <a:endParaRPr sz="3200" i="1" dirty="0"/>
          </a:p>
        </p:txBody>
      </p:sp>
      <p:sp>
        <p:nvSpPr>
          <p:cNvPr id="115" name="Shape 115"/>
          <p:cNvSpPr/>
          <p:nvPr/>
        </p:nvSpPr>
        <p:spPr>
          <a:xfrm>
            <a:off x="1728504" y="2571273"/>
            <a:ext cx="5208026" cy="2100907"/>
          </a:xfrm>
          <a:custGeom>
            <a:avLst/>
            <a:gdLst/>
            <a:ahLst/>
            <a:cxnLst/>
            <a:rect l="0" t="0" r="0" b="0"/>
            <a:pathLst>
              <a:path w="198401" h="59088" extrusionOk="0">
                <a:moveTo>
                  <a:pt x="198401" y="10650"/>
                </a:moveTo>
                <a:cubicBezTo>
                  <a:pt x="177619" y="8892"/>
                  <a:pt x="103444" y="-300"/>
                  <a:pt x="73710" y="100"/>
                </a:cubicBezTo>
                <a:cubicBezTo>
                  <a:pt x="43976" y="500"/>
                  <a:pt x="32146" y="6414"/>
                  <a:pt x="19997" y="13048"/>
                </a:cubicBezTo>
                <a:cubicBezTo>
                  <a:pt x="7848" y="19682"/>
                  <a:pt x="3452" y="32232"/>
                  <a:pt x="814" y="39905"/>
                </a:cubicBezTo>
                <a:cubicBezTo>
                  <a:pt x="-1824" y="47578"/>
                  <a:pt x="3612" y="55891"/>
                  <a:pt x="4171" y="5908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/>
          <p:nvPr/>
        </p:nvSpPr>
        <p:spPr>
          <a:xfrm>
            <a:off x="6269315" y="3239824"/>
            <a:ext cx="692396" cy="1500551"/>
          </a:xfrm>
          <a:custGeom>
            <a:avLst/>
            <a:gdLst/>
            <a:ahLst/>
            <a:cxnLst/>
            <a:rect l="0" t="0" r="0" b="0"/>
            <a:pathLst>
              <a:path w="26377" h="42203" extrusionOk="0">
                <a:moveTo>
                  <a:pt x="26377" y="0"/>
                </a:moveTo>
                <a:cubicBezTo>
                  <a:pt x="23100" y="560"/>
                  <a:pt x="11110" y="719"/>
                  <a:pt x="6714" y="3357"/>
                </a:cubicBezTo>
                <a:cubicBezTo>
                  <a:pt x="2318" y="5995"/>
                  <a:pt x="0" y="11270"/>
                  <a:pt x="0" y="15826"/>
                </a:cubicBezTo>
                <a:cubicBezTo>
                  <a:pt x="0" y="20382"/>
                  <a:pt x="5275" y="26297"/>
                  <a:pt x="6714" y="30693"/>
                </a:cubicBezTo>
                <a:cubicBezTo>
                  <a:pt x="8153" y="35089"/>
                  <a:pt x="8312" y="40285"/>
                  <a:pt x="8632" y="4220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/>
          <p:nvPr/>
        </p:nvSpPr>
        <p:spPr>
          <a:xfrm>
            <a:off x="5942134" y="1993280"/>
            <a:ext cx="591570" cy="114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 sz="3800"/>
              <a:t>+</a:t>
            </a:r>
            <a:endParaRPr sz="3800"/>
          </a:p>
        </p:txBody>
      </p:sp>
      <p:sp>
        <p:nvSpPr>
          <p:cNvPr id="118" name="Shape 118"/>
          <p:cNvSpPr txBox="1"/>
          <p:nvPr/>
        </p:nvSpPr>
        <p:spPr>
          <a:xfrm>
            <a:off x="5942134" y="2857991"/>
            <a:ext cx="591570" cy="114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 sz="3800"/>
              <a:t>-</a:t>
            </a:r>
            <a:endParaRPr sz="3800"/>
          </a:p>
        </p:txBody>
      </p:sp>
      <p:sp>
        <p:nvSpPr>
          <p:cNvPr id="119" name="Shape 119"/>
          <p:cNvSpPr txBox="1"/>
          <p:nvPr/>
        </p:nvSpPr>
        <p:spPr>
          <a:xfrm>
            <a:off x="1230154" y="4188160"/>
            <a:ext cx="591570" cy="114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 sz="3800"/>
              <a:t>+</a:t>
            </a:r>
            <a:endParaRPr sz="3800"/>
          </a:p>
        </p:txBody>
      </p:sp>
      <p:sp>
        <p:nvSpPr>
          <p:cNvPr id="120" name="Shape 120"/>
          <p:cNvSpPr txBox="1"/>
          <p:nvPr/>
        </p:nvSpPr>
        <p:spPr>
          <a:xfrm>
            <a:off x="6431303" y="4188160"/>
            <a:ext cx="591570" cy="114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algn="ctr"/>
            <a:r>
              <a:rPr lang="en" sz="3800"/>
              <a:t>-</a:t>
            </a:r>
            <a:endParaRPr sz="3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/>
              <a:t>Example Setup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317" y="1635122"/>
            <a:ext cx="3952566" cy="47783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27285" y="3058987"/>
            <a:ext cx="8946630" cy="1197227"/>
          </a:xfrm>
          <a:prstGeom prst="rect">
            <a:avLst/>
          </a:prstGeom>
        </p:spPr>
        <p:txBody>
          <a:bodyPr spcFirstLastPara="1" wrap="square" lIns="96645" tIns="96645" rIns="96645" bIns="96645" anchor="ctr" anchorCtr="0">
            <a:noAutofit/>
          </a:bodyPr>
          <a:lstStyle/>
          <a:p>
            <a:r>
              <a:rPr lang="en"/>
              <a:t>Appendix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/>
              <a:t>Electronegativity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27285" y="1543253"/>
            <a:ext cx="8946630" cy="10598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spcAft>
                <a:spcPts val="1691"/>
              </a:spcAft>
              <a:buNone/>
            </a:pPr>
            <a:r>
              <a:rPr lang="en"/>
              <a:t>Electronegativity is a chemical property which describes how well an atom can attract an electron to itself.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523" y="2698899"/>
            <a:ext cx="7200900" cy="451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27285" y="632925"/>
            <a:ext cx="8946630" cy="814507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/>
              <a:t>References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27285" y="1639075"/>
            <a:ext cx="8946630" cy="485888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n"/>
              <a:t>List of elecronegativity of the elments: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https://sciencenotes.org/list-of-electronegativity-values-of-the-elements/</a:t>
            </a:r>
            <a:endParaRPr/>
          </a:p>
          <a:p>
            <a:r>
              <a:rPr lang="en"/>
              <a:t>How batteries work</a:t>
            </a:r>
            <a:endParaRPr/>
          </a:p>
          <a:p>
            <a:pPr lvl="1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https://www.youtube.com/watch?v=PyrWx4ExZE4</a:t>
            </a:r>
            <a:endParaRPr/>
          </a:p>
          <a:p>
            <a:pPr lvl="1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https://www.youtube.com/watch?v=9OVtk6G2TnQ</a:t>
            </a:r>
            <a:endParaRPr/>
          </a:p>
          <a:p>
            <a:pPr lvl="1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https://www.google.com/search?q=diy+lemon+battery&amp;rlz=1C1NHXL_enUS754US754&amp;oq=diy+lemon+battery&amp;aqs=chrome..69i57.2926j0j4&amp;sourceid=chrome&amp;ie=UTF-8#kpvalbx=1</a:t>
            </a:r>
            <a:endParaRPr/>
          </a:p>
          <a:p>
            <a:pPr lvl="1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https://en.wikipedia.org/wiki/Electric_battery</a:t>
            </a:r>
            <a:endParaRPr/>
          </a:p>
          <a:p>
            <a:pPr marL="0" indent="0">
              <a:spcBef>
                <a:spcPts val="1691"/>
              </a:spcBef>
              <a:spcAft>
                <a:spcPts val="1691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289</Words>
  <Application>Microsoft Office PowerPoint</Application>
  <PresentationFormat>Custom</PresentationFormat>
  <Paragraphs>57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DIY Battery</vt:lpstr>
      <vt:lpstr>Materials</vt:lpstr>
      <vt:lpstr>Instructions</vt:lpstr>
      <vt:lpstr>How to make one cell, about 0.5 Volts</vt:lpstr>
      <vt:lpstr>Wire three cells together, about 1.5 Volts!</vt:lpstr>
      <vt:lpstr>Example Setup</vt:lpstr>
      <vt:lpstr>Appendix</vt:lpstr>
      <vt:lpstr>Electronegativity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Battery</dc:title>
  <cp:lastModifiedBy>Parents</cp:lastModifiedBy>
  <cp:revision>4</cp:revision>
  <cp:lastPrinted>2018-09-24T00:38:03Z</cp:lastPrinted>
  <dcterms:modified xsi:type="dcterms:W3CDTF">2018-09-24T00:38:10Z</dcterms:modified>
</cp:coreProperties>
</file>