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68"/>
    <p:restoredTop sz="96327"/>
  </p:normalViewPr>
  <p:slideViewPr>
    <p:cSldViewPr snapToGrid="0">
      <p:cViewPr varScale="1">
        <p:scale>
          <a:sx n="132" d="100"/>
          <a:sy n="132" d="100"/>
        </p:scale>
        <p:origin x="3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a:t>6/11/24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‹Nr.›</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509A250-FF31-4206-8172-F9D3106AACB1}" type="datetimeFigureOut">
              <a:rPr lang="en-US"/>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6/11/24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6/11/24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9796027F-7875-4030-9381-8BD8C4F21935}" type="datetimeFigureOut">
              <a:rPr lang="en-US"/>
              <a:t>6/11/24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a:t>6/11/24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a:t>6/11/24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a:t>6/11/24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6/11/24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4509A250-FF31-4206-8172-F9D3106AACB1}" type="datetimeFigureOut">
              <a:rPr lang="en-US"/>
              <a:t>6/11/24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4509A250-FF31-4206-8172-F9D3106AACB1}" type="datetimeFigureOut">
              <a:rPr lang="en-US"/>
              <a:t>6/11/24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a:t>6/11/24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a:t>‹Nr.›</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BE360B-A554-B1B1-F598-D789EC4D1861}"/>
              </a:ext>
            </a:extLst>
          </p:cNvPr>
          <p:cNvSpPr>
            <a:spLocks noGrp="1"/>
          </p:cNvSpPr>
          <p:nvPr>
            <p:ph type="ctrTitle"/>
          </p:nvPr>
        </p:nvSpPr>
        <p:spPr>
          <a:xfrm>
            <a:off x="647698" y="651163"/>
            <a:ext cx="9486900" cy="1105137"/>
          </a:xfrm>
        </p:spPr>
        <p:txBody>
          <a:bodyPr>
            <a:normAutofit/>
          </a:bodyPr>
          <a:lstStyle/>
          <a:p>
            <a:r>
              <a:rPr lang="de-DE" sz="6000" dirty="0"/>
              <a:t>Dein Steuerberater</a:t>
            </a:r>
          </a:p>
        </p:txBody>
      </p:sp>
      <p:sp>
        <p:nvSpPr>
          <p:cNvPr id="3" name="Untertitel 2">
            <a:extLst>
              <a:ext uri="{FF2B5EF4-FFF2-40B4-BE49-F238E27FC236}">
                <a16:creationId xmlns:a16="http://schemas.microsoft.com/office/drawing/2014/main" id="{22349032-C788-05D6-C647-CDB675C36F2B}"/>
              </a:ext>
            </a:extLst>
          </p:cNvPr>
          <p:cNvSpPr>
            <a:spLocks noGrp="1"/>
          </p:cNvSpPr>
          <p:nvPr>
            <p:ph type="subTitle" idx="1"/>
          </p:nvPr>
        </p:nvSpPr>
        <p:spPr>
          <a:xfrm>
            <a:off x="723899" y="1828238"/>
            <a:ext cx="3339281" cy="1464378"/>
          </a:xfrm>
        </p:spPr>
        <p:txBody>
          <a:bodyPr>
            <a:normAutofit/>
          </a:bodyPr>
          <a:lstStyle/>
          <a:p>
            <a:r>
              <a:rPr lang="de-DE" sz="1800" dirty="0"/>
              <a:t>Rag mit </a:t>
            </a:r>
            <a:r>
              <a:rPr lang="de-DE" sz="1800" dirty="0" err="1"/>
              <a:t>reranking</a:t>
            </a:r>
            <a:endParaRPr lang="de-DE" sz="1800" dirty="0"/>
          </a:p>
        </p:txBody>
      </p:sp>
      <p:sp>
        <p:nvSpPr>
          <p:cNvPr id="11" name="Rectangle 10">
            <a:extLst>
              <a:ext uri="{FF2B5EF4-FFF2-40B4-BE49-F238E27FC236}">
                <a16:creationId xmlns:a16="http://schemas.microsoft.com/office/drawing/2014/main" id="{BFEFF673-A9DE-416D-A04E-1D50904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4" name="Untertitel 2">
            <a:extLst>
              <a:ext uri="{FF2B5EF4-FFF2-40B4-BE49-F238E27FC236}">
                <a16:creationId xmlns:a16="http://schemas.microsoft.com/office/drawing/2014/main" id="{6F117789-FE5E-E062-98D3-CEB169B6E5BE}"/>
              </a:ext>
            </a:extLst>
          </p:cNvPr>
          <p:cNvSpPr txBox="1">
            <a:spLocks/>
          </p:cNvSpPr>
          <p:nvPr/>
        </p:nvSpPr>
        <p:spPr>
          <a:xfrm>
            <a:off x="8679537" y="2955918"/>
            <a:ext cx="3339281" cy="1464378"/>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de-DE" sz="1800" dirty="0"/>
              <a:t>Eine Arbeit von:</a:t>
            </a:r>
            <a:br>
              <a:rPr lang="de-DE" sz="1800" dirty="0"/>
            </a:br>
            <a:r>
              <a:rPr lang="de-DE" sz="1800" dirty="0"/>
              <a:t>Peter Fust &amp; Adrian Höhn</a:t>
            </a:r>
          </a:p>
        </p:txBody>
      </p:sp>
      <p:pic>
        <p:nvPicPr>
          <p:cNvPr id="1026" name="Picture 2">
            <a:extLst>
              <a:ext uri="{FF2B5EF4-FFF2-40B4-BE49-F238E27FC236}">
                <a16:creationId xmlns:a16="http://schemas.microsoft.com/office/drawing/2014/main" id="{00776ED9-E3B8-1AE8-90DB-FFEE9401D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8" y="3810000"/>
            <a:ext cx="12205518"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75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D78E0-1B41-86DF-7596-415C025F9518}"/>
              </a:ext>
            </a:extLst>
          </p:cNvPr>
          <p:cNvSpPr>
            <a:spLocks noGrp="1"/>
          </p:cNvSpPr>
          <p:nvPr>
            <p:ph type="title"/>
          </p:nvPr>
        </p:nvSpPr>
        <p:spPr>
          <a:xfrm>
            <a:off x="648930" y="629266"/>
            <a:ext cx="9252154" cy="1223983"/>
          </a:xfrm>
        </p:spPr>
        <p:txBody>
          <a:bodyPr>
            <a:normAutofit/>
          </a:bodyPr>
          <a:lstStyle/>
          <a:p>
            <a:r>
              <a:rPr lang="de-DE"/>
              <a:t>Ausgangslage</a:t>
            </a:r>
          </a:p>
        </p:txBody>
      </p:sp>
      <p:sp>
        <p:nvSpPr>
          <p:cNvPr id="3" name="Inhaltsplatzhalter 2">
            <a:extLst>
              <a:ext uri="{FF2B5EF4-FFF2-40B4-BE49-F238E27FC236}">
                <a16:creationId xmlns:a16="http://schemas.microsoft.com/office/drawing/2014/main" id="{F1C4854A-8B85-35C0-7431-9966BBC78A0A}"/>
              </a:ext>
            </a:extLst>
          </p:cNvPr>
          <p:cNvSpPr>
            <a:spLocks noGrp="1"/>
          </p:cNvSpPr>
          <p:nvPr>
            <p:ph idx="1"/>
          </p:nvPr>
        </p:nvSpPr>
        <p:spPr>
          <a:xfrm>
            <a:off x="1103311" y="2052214"/>
            <a:ext cx="10021889" cy="4196185"/>
          </a:xfrm>
        </p:spPr>
        <p:txBody>
          <a:bodyPr>
            <a:normAutofit/>
          </a:bodyPr>
          <a:lstStyle/>
          <a:p>
            <a:r>
              <a:rPr lang="de-DE" dirty="0"/>
              <a:t>Das Steuerbuch des Kantons St. Gallen umfasst 248 Dokumente zur Steuererklärung</a:t>
            </a:r>
          </a:p>
          <a:p>
            <a:r>
              <a:rPr lang="de-DE" dirty="0"/>
              <a:t>Auf Basis dieser Dokumente sollen Fragen zur Steuererklärung mittels RAG-Technik  beantwortet werden.</a:t>
            </a:r>
          </a:p>
          <a:p>
            <a:endParaRPr lang="de-DE" dirty="0"/>
          </a:p>
        </p:txBody>
      </p:sp>
    </p:spTree>
    <p:extLst>
      <p:ext uri="{BB962C8B-B14F-4D97-AF65-F5344CB8AC3E}">
        <p14:creationId xmlns:p14="http://schemas.microsoft.com/office/powerpoint/2010/main" val="255948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D78E0-1B41-86DF-7596-415C025F9518}"/>
              </a:ext>
            </a:extLst>
          </p:cNvPr>
          <p:cNvSpPr>
            <a:spLocks noGrp="1"/>
          </p:cNvSpPr>
          <p:nvPr>
            <p:ph type="title"/>
          </p:nvPr>
        </p:nvSpPr>
        <p:spPr>
          <a:xfrm>
            <a:off x="648930" y="629266"/>
            <a:ext cx="9252154" cy="1223983"/>
          </a:xfrm>
        </p:spPr>
        <p:txBody>
          <a:bodyPr>
            <a:normAutofit/>
          </a:bodyPr>
          <a:lstStyle/>
          <a:p>
            <a:r>
              <a:rPr lang="de-DE" dirty="0"/>
              <a:t>Lösungsansatz</a:t>
            </a:r>
          </a:p>
        </p:txBody>
      </p:sp>
      <p:sp>
        <p:nvSpPr>
          <p:cNvPr id="3" name="Inhaltsplatzhalter 2">
            <a:extLst>
              <a:ext uri="{FF2B5EF4-FFF2-40B4-BE49-F238E27FC236}">
                <a16:creationId xmlns:a16="http://schemas.microsoft.com/office/drawing/2014/main" id="{F1C4854A-8B85-35C0-7431-9966BBC78A0A}"/>
              </a:ext>
            </a:extLst>
          </p:cNvPr>
          <p:cNvSpPr>
            <a:spLocks noGrp="1"/>
          </p:cNvSpPr>
          <p:nvPr>
            <p:ph idx="1"/>
          </p:nvPr>
        </p:nvSpPr>
        <p:spPr>
          <a:xfrm>
            <a:off x="1103311" y="2052214"/>
            <a:ext cx="10021889" cy="4196185"/>
          </a:xfrm>
        </p:spPr>
        <p:txBody>
          <a:bodyPr>
            <a:normAutofit/>
          </a:bodyPr>
          <a:lstStyle/>
          <a:p>
            <a:r>
              <a:rPr lang="de-DE" dirty="0"/>
              <a:t>Indexierung der Dokumente </a:t>
            </a:r>
          </a:p>
          <a:p>
            <a:r>
              <a:rPr lang="de-DE" dirty="0"/>
              <a:t>Vorselektion mittels </a:t>
            </a:r>
            <a:r>
              <a:rPr lang="de-DE" dirty="0" err="1"/>
              <a:t>Vektormatching</a:t>
            </a:r>
            <a:endParaRPr lang="de-DE" dirty="0"/>
          </a:p>
          <a:p>
            <a:r>
              <a:rPr lang="de-DE" dirty="0" err="1"/>
              <a:t>Reranking</a:t>
            </a:r>
            <a:r>
              <a:rPr lang="de-DE" dirty="0"/>
              <a:t> der gefundenen Dokumente mittels </a:t>
            </a:r>
            <a:r>
              <a:rPr lang="de-DE" dirty="0" err="1"/>
              <a:t>Cohere</a:t>
            </a:r>
            <a:r>
              <a:rPr lang="de-DE" dirty="0"/>
              <a:t> und </a:t>
            </a:r>
            <a:r>
              <a:rPr lang="de-DE" dirty="0" err="1"/>
              <a:t>OpenAI</a:t>
            </a:r>
            <a:r>
              <a:rPr lang="de-DE" dirty="0"/>
              <a:t> als Vergleich</a:t>
            </a:r>
          </a:p>
          <a:p>
            <a:r>
              <a:rPr lang="de-DE" dirty="0"/>
              <a:t>Antwort Generierung auf Basis der Dokumente durch </a:t>
            </a:r>
            <a:r>
              <a:rPr lang="de-DE" dirty="0" err="1"/>
              <a:t>OpenAI</a:t>
            </a:r>
            <a:endParaRPr lang="de-DE" dirty="0"/>
          </a:p>
        </p:txBody>
      </p:sp>
    </p:spTree>
    <p:extLst>
      <p:ext uri="{BB962C8B-B14F-4D97-AF65-F5344CB8AC3E}">
        <p14:creationId xmlns:p14="http://schemas.microsoft.com/office/powerpoint/2010/main" val="364768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de-DE"/>
          </a:p>
        </p:txBody>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de-DE"/>
          </a:p>
        </p:txBody>
      </p:sp>
      <p:sp>
        <p:nvSpPr>
          <p:cNvPr id="23" name="Rectangle 2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78D78E0-1B41-86DF-7596-415C025F9518}"/>
              </a:ext>
            </a:extLst>
          </p:cNvPr>
          <p:cNvSpPr>
            <a:spLocks noGrp="1"/>
          </p:cNvSpPr>
          <p:nvPr>
            <p:ph type="title"/>
          </p:nvPr>
        </p:nvSpPr>
        <p:spPr>
          <a:xfrm>
            <a:off x="8643109" y="1325880"/>
            <a:ext cx="2901191" cy="3066507"/>
          </a:xfrm>
        </p:spPr>
        <p:txBody>
          <a:bodyPr vert="horz" lIns="91440" tIns="45720" rIns="91440" bIns="45720" rtlCol="0" anchor="b">
            <a:normAutofit/>
          </a:bodyPr>
          <a:lstStyle/>
          <a:p>
            <a:r>
              <a:rPr lang="en-US" sz="5400" b="0" i="0" kern="1200" dirty="0">
                <a:solidFill>
                  <a:srgbClr val="EBEBEB"/>
                </a:solidFill>
                <a:latin typeface="+mj-lt"/>
                <a:ea typeface="+mj-ea"/>
                <a:cs typeface="+mj-cs"/>
              </a:rPr>
              <a:t>Flow</a:t>
            </a:r>
          </a:p>
        </p:txBody>
      </p:sp>
      <p:sp>
        <p:nvSpPr>
          <p:cNvPr id="2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de-DE"/>
          </a:p>
        </p:txBody>
      </p:sp>
      <p:pic>
        <p:nvPicPr>
          <p:cNvPr id="6" name="Grafik 5">
            <a:extLst>
              <a:ext uri="{FF2B5EF4-FFF2-40B4-BE49-F238E27FC236}">
                <a16:creationId xmlns:a16="http://schemas.microsoft.com/office/drawing/2014/main" id="{6DC02B3F-3FC9-6D2F-CACA-55306C4EDCD7}"/>
              </a:ext>
            </a:extLst>
          </p:cNvPr>
          <p:cNvPicPr>
            <a:picLocks noChangeAspect="1"/>
          </p:cNvPicPr>
          <p:nvPr/>
        </p:nvPicPr>
        <p:blipFill>
          <a:blip r:embed="rId6"/>
          <a:stretch>
            <a:fillRect/>
          </a:stretch>
        </p:blipFill>
        <p:spPr>
          <a:xfrm>
            <a:off x="714644" y="647698"/>
            <a:ext cx="6129081" cy="5562139"/>
          </a:xfrm>
          <a:prstGeom prst="rect">
            <a:avLst/>
          </a:prstGeom>
          <a:effectLst/>
        </p:spPr>
      </p:pic>
    </p:spTree>
    <p:extLst>
      <p:ext uri="{BB962C8B-B14F-4D97-AF65-F5344CB8AC3E}">
        <p14:creationId xmlns:p14="http://schemas.microsoft.com/office/powerpoint/2010/main" val="128038193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D78E0-1B41-86DF-7596-415C025F9518}"/>
              </a:ext>
            </a:extLst>
          </p:cNvPr>
          <p:cNvSpPr>
            <a:spLocks noGrp="1"/>
          </p:cNvSpPr>
          <p:nvPr>
            <p:ph type="title"/>
          </p:nvPr>
        </p:nvSpPr>
        <p:spPr>
          <a:xfrm>
            <a:off x="312046" y="345583"/>
            <a:ext cx="9252154" cy="1223983"/>
          </a:xfrm>
        </p:spPr>
        <p:txBody>
          <a:bodyPr>
            <a:normAutofit fontScale="90000"/>
          </a:bodyPr>
          <a:lstStyle/>
          <a:p>
            <a:r>
              <a:rPr lang="de-DE" dirty="0"/>
              <a:t>Beispiel </a:t>
            </a:r>
            <a:r>
              <a:rPr lang="de-DE" dirty="0" err="1"/>
              <a:t>Reranking</a:t>
            </a:r>
            <a:r>
              <a:rPr lang="de-DE" dirty="0"/>
              <a:t>:</a:t>
            </a:r>
            <a:br>
              <a:rPr lang="de-DE" dirty="0"/>
            </a:br>
            <a:r>
              <a:rPr lang="de-CH" sz="2700" dirty="0">
                <a:effectLst/>
              </a:rPr>
              <a:t>Was gibt es alles bezüglich Kinderabzug zu beachten?</a:t>
            </a:r>
            <a:br>
              <a:rPr lang="de-CH" dirty="0">
                <a:effectLst/>
              </a:rPr>
            </a:br>
            <a:endParaRPr lang="de-DE" dirty="0"/>
          </a:p>
        </p:txBody>
      </p:sp>
      <p:sp>
        <p:nvSpPr>
          <p:cNvPr id="3" name="Inhaltsplatzhalter 2">
            <a:extLst>
              <a:ext uri="{FF2B5EF4-FFF2-40B4-BE49-F238E27FC236}">
                <a16:creationId xmlns:a16="http://schemas.microsoft.com/office/drawing/2014/main" id="{F1C4854A-8B85-35C0-7431-9966BBC78A0A}"/>
              </a:ext>
            </a:extLst>
          </p:cNvPr>
          <p:cNvSpPr>
            <a:spLocks noGrp="1"/>
          </p:cNvSpPr>
          <p:nvPr>
            <p:ph idx="1"/>
          </p:nvPr>
        </p:nvSpPr>
        <p:spPr>
          <a:xfrm>
            <a:off x="227798" y="2314238"/>
            <a:ext cx="5944375" cy="1114762"/>
          </a:xfrm>
        </p:spPr>
        <p:txBody>
          <a:bodyPr>
            <a:noAutofit/>
          </a:bodyPr>
          <a:lstStyle/>
          <a:p>
            <a:pPr marL="0" indent="0">
              <a:buNone/>
            </a:pPr>
            <a:r>
              <a:rPr lang="de-CH" sz="1600" dirty="0" err="1"/>
              <a:t>Number</a:t>
            </a:r>
            <a:r>
              <a:rPr lang="de-CH" sz="1600" dirty="0"/>
              <a:t> </a:t>
            </a:r>
            <a:r>
              <a:rPr lang="de-CH" sz="1600" dirty="0" err="1"/>
              <a:t>of</a:t>
            </a:r>
            <a:r>
              <a:rPr lang="de-CH" sz="1600" dirty="0"/>
              <a:t> </a:t>
            </a:r>
            <a:r>
              <a:rPr lang="de-CH" sz="1600" dirty="0" err="1"/>
              <a:t>documents</a:t>
            </a:r>
            <a:r>
              <a:rPr lang="de-CH" sz="1600" dirty="0"/>
              <a:t> BEFORE </a:t>
            </a:r>
            <a:r>
              <a:rPr lang="de-CH" sz="1600" dirty="0" err="1"/>
              <a:t>reranking</a:t>
            </a:r>
            <a:r>
              <a:rPr lang="de-CH" sz="1600" dirty="0"/>
              <a:t>:  19</a:t>
            </a:r>
            <a:br>
              <a:rPr lang="de-CH" sz="1600" dirty="0"/>
            </a:br>
            <a:r>
              <a:rPr lang="de-CH" sz="1600" dirty="0" err="1"/>
              <a:t>Documents</a:t>
            </a:r>
            <a:r>
              <a:rPr lang="de-CH" sz="1600" dirty="0"/>
              <a:t> </a:t>
            </a:r>
            <a:r>
              <a:rPr lang="de-CH" sz="1600" dirty="0" err="1"/>
              <a:t>marked</a:t>
            </a:r>
            <a:r>
              <a:rPr lang="de-CH" sz="1600" dirty="0"/>
              <a:t> </a:t>
            </a:r>
            <a:r>
              <a:rPr lang="de-CH" sz="1600" dirty="0" err="1"/>
              <a:t>as</a:t>
            </a:r>
            <a:r>
              <a:rPr lang="de-CH" sz="1600" dirty="0"/>
              <a:t> relevant:  15</a:t>
            </a:r>
            <a:br>
              <a:rPr lang="de-CH" sz="1600" dirty="0"/>
            </a:br>
            <a:r>
              <a:rPr lang="de-CH" sz="1600" dirty="0" err="1"/>
              <a:t>Documents</a:t>
            </a:r>
            <a:r>
              <a:rPr lang="de-CH" sz="1600" dirty="0"/>
              <a:t> </a:t>
            </a:r>
            <a:r>
              <a:rPr lang="de-CH" sz="1600" dirty="0" err="1"/>
              <a:t>marked</a:t>
            </a:r>
            <a:r>
              <a:rPr lang="de-CH" sz="1600" dirty="0"/>
              <a:t> </a:t>
            </a:r>
            <a:r>
              <a:rPr lang="de-CH" sz="1600" dirty="0" err="1"/>
              <a:t>as</a:t>
            </a:r>
            <a:r>
              <a:rPr lang="de-CH" sz="1600" dirty="0"/>
              <a:t> not relevant:  4</a:t>
            </a:r>
            <a:br>
              <a:rPr lang="de-CH" sz="1600" dirty="0"/>
            </a:br>
            <a:r>
              <a:rPr lang="de-CH" sz="1600" dirty="0" err="1"/>
              <a:t>Number</a:t>
            </a:r>
            <a:r>
              <a:rPr lang="de-CH" sz="1600" dirty="0"/>
              <a:t> </a:t>
            </a:r>
            <a:r>
              <a:rPr lang="de-CH" sz="1600" dirty="0" err="1"/>
              <a:t>of</a:t>
            </a:r>
            <a:r>
              <a:rPr lang="de-CH" sz="1600" dirty="0"/>
              <a:t> </a:t>
            </a:r>
            <a:r>
              <a:rPr lang="de-CH" sz="1600" dirty="0" err="1"/>
              <a:t>documents</a:t>
            </a:r>
            <a:r>
              <a:rPr lang="de-CH" sz="1600" dirty="0"/>
              <a:t> AFTER </a:t>
            </a:r>
            <a:r>
              <a:rPr lang="de-CH" sz="1600" dirty="0" err="1"/>
              <a:t>reranking</a:t>
            </a:r>
            <a:r>
              <a:rPr lang="de-CH" sz="1600" dirty="0"/>
              <a:t>:  15</a:t>
            </a:r>
          </a:p>
        </p:txBody>
      </p:sp>
      <p:sp>
        <p:nvSpPr>
          <p:cNvPr id="4" name="Inhaltsplatzhalter 2">
            <a:extLst>
              <a:ext uri="{FF2B5EF4-FFF2-40B4-BE49-F238E27FC236}">
                <a16:creationId xmlns:a16="http://schemas.microsoft.com/office/drawing/2014/main" id="{064B2B25-1009-D384-B8B3-46EC78296A25}"/>
              </a:ext>
            </a:extLst>
          </p:cNvPr>
          <p:cNvSpPr txBox="1">
            <a:spLocks/>
          </p:cNvSpPr>
          <p:nvPr/>
        </p:nvSpPr>
        <p:spPr>
          <a:xfrm>
            <a:off x="6172173" y="2314238"/>
            <a:ext cx="6099984" cy="248331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de-CH" sz="1600" dirty="0" err="1"/>
              <a:t>Number</a:t>
            </a:r>
            <a:r>
              <a:rPr lang="de-CH" sz="1600" dirty="0"/>
              <a:t> </a:t>
            </a:r>
            <a:r>
              <a:rPr lang="de-CH" sz="1600" dirty="0" err="1"/>
              <a:t>of</a:t>
            </a:r>
            <a:r>
              <a:rPr lang="de-CH" sz="1600" dirty="0"/>
              <a:t> </a:t>
            </a:r>
            <a:r>
              <a:rPr lang="de-CH" sz="1600" dirty="0" err="1"/>
              <a:t>documents</a:t>
            </a:r>
            <a:r>
              <a:rPr lang="de-CH" sz="1600" dirty="0"/>
              <a:t> BEFORE </a:t>
            </a:r>
            <a:r>
              <a:rPr lang="de-CH" sz="1600" dirty="0" err="1"/>
              <a:t>reranking</a:t>
            </a:r>
            <a:r>
              <a:rPr lang="de-CH" sz="1600" dirty="0"/>
              <a:t>:  17</a:t>
            </a:r>
            <a:br>
              <a:rPr lang="de-CH" sz="1600" dirty="0"/>
            </a:br>
            <a:r>
              <a:rPr lang="de-CH" sz="1600" dirty="0" err="1"/>
              <a:t>Documents</a:t>
            </a:r>
            <a:r>
              <a:rPr lang="de-CH" sz="1600" dirty="0"/>
              <a:t> </a:t>
            </a:r>
            <a:r>
              <a:rPr lang="de-CH" sz="1600" dirty="0" err="1"/>
              <a:t>marked</a:t>
            </a:r>
            <a:r>
              <a:rPr lang="de-CH" sz="1600" dirty="0"/>
              <a:t> </a:t>
            </a:r>
            <a:r>
              <a:rPr lang="de-CH" sz="1600" dirty="0" err="1"/>
              <a:t>as</a:t>
            </a:r>
            <a:r>
              <a:rPr lang="de-CH" sz="1600" dirty="0"/>
              <a:t> relevant:  16</a:t>
            </a:r>
            <a:br>
              <a:rPr lang="de-CH" sz="1600" dirty="0"/>
            </a:br>
            <a:r>
              <a:rPr lang="de-CH" sz="1600" dirty="0" err="1"/>
              <a:t>Documents</a:t>
            </a:r>
            <a:r>
              <a:rPr lang="de-CH" sz="1600" dirty="0"/>
              <a:t> </a:t>
            </a:r>
            <a:r>
              <a:rPr lang="de-CH" sz="1600" dirty="0" err="1"/>
              <a:t>marked</a:t>
            </a:r>
            <a:r>
              <a:rPr lang="de-CH" sz="1600" dirty="0"/>
              <a:t> </a:t>
            </a:r>
            <a:r>
              <a:rPr lang="de-CH" sz="1600" dirty="0" err="1"/>
              <a:t>as</a:t>
            </a:r>
            <a:r>
              <a:rPr lang="de-CH" sz="1600" dirty="0"/>
              <a:t> not relevant:  1</a:t>
            </a:r>
            <a:br>
              <a:rPr lang="de-CH" sz="1600" dirty="0"/>
            </a:br>
            <a:r>
              <a:rPr lang="de-CH" sz="1600" dirty="0" err="1"/>
              <a:t>Number</a:t>
            </a:r>
            <a:r>
              <a:rPr lang="de-CH" sz="1600" dirty="0"/>
              <a:t> </a:t>
            </a:r>
            <a:r>
              <a:rPr lang="de-CH" sz="1600" dirty="0" err="1"/>
              <a:t>of</a:t>
            </a:r>
            <a:r>
              <a:rPr lang="de-CH" sz="1600" dirty="0"/>
              <a:t> </a:t>
            </a:r>
            <a:r>
              <a:rPr lang="de-CH" sz="1600" dirty="0" err="1"/>
              <a:t>documents</a:t>
            </a:r>
            <a:r>
              <a:rPr lang="de-CH" sz="1600" dirty="0"/>
              <a:t> AFTER </a:t>
            </a:r>
            <a:r>
              <a:rPr lang="de-CH" sz="1600" dirty="0" err="1"/>
              <a:t>reranking</a:t>
            </a:r>
            <a:r>
              <a:rPr lang="de-CH" sz="1600" dirty="0"/>
              <a:t>:  5</a:t>
            </a:r>
            <a:br>
              <a:rPr lang="de-CH" sz="1600" dirty="0"/>
            </a:br>
            <a:endParaRPr lang="de-DE" sz="1600" dirty="0"/>
          </a:p>
        </p:txBody>
      </p:sp>
      <p:sp>
        <p:nvSpPr>
          <p:cNvPr id="6" name="Textfeld 5">
            <a:extLst>
              <a:ext uri="{FF2B5EF4-FFF2-40B4-BE49-F238E27FC236}">
                <a16:creationId xmlns:a16="http://schemas.microsoft.com/office/drawing/2014/main" id="{1B3CB9F7-660A-3956-7C25-1B6F2CE50EAF}"/>
              </a:ext>
            </a:extLst>
          </p:cNvPr>
          <p:cNvSpPr txBox="1"/>
          <p:nvPr/>
        </p:nvSpPr>
        <p:spPr>
          <a:xfrm>
            <a:off x="6172173" y="1890709"/>
            <a:ext cx="6136104" cy="400110"/>
          </a:xfrm>
          <a:prstGeom prst="rect">
            <a:avLst/>
          </a:prstGeom>
          <a:noFill/>
        </p:spPr>
        <p:txBody>
          <a:bodyPr wrap="square">
            <a:spAutoFit/>
          </a:bodyPr>
          <a:lstStyle/>
          <a:p>
            <a:r>
              <a:rPr lang="de-CH" sz="2000" u="sng" dirty="0" err="1"/>
              <a:t>Cohere</a:t>
            </a:r>
            <a:r>
              <a:rPr lang="de-CH" sz="2000" u="sng" dirty="0"/>
              <a:t> </a:t>
            </a:r>
            <a:r>
              <a:rPr lang="de-CH" sz="2000" u="sng" dirty="0" err="1"/>
              <a:t>Reranking</a:t>
            </a:r>
            <a:endParaRPr lang="de-DE" sz="2000" u="sng" dirty="0"/>
          </a:p>
        </p:txBody>
      </p:sp>
      <p:sp>
        <p:nvSpPr>
          <p:cNvPr id="7" name="Textfeld 6">
            <a:extLst>
              <a:ext uri="{FF2B5EF4-FFF2-40B4-BE49-F238E27FC236}">
                <a16:creationId xmlns:a16="http://schemas.microsoft.com/office/drawing/2014/main" id="{D47F7C57-C9C1-F78A-2C82-05EF8D617056}"/>
              </a:ext>
            </a:extLst>
          </p:cNvPr>
          <p:cNvSpPr txBox="1"/>
          <p:nvPr/>
        </p:nvSpPr>
        <p:spPr>
          <a:xfrm>
            <a:off x="227798" y="1891465"/>
            <a:ext cx="6136104" cy="400110"/>
          </a:xfrm>
          <a:prstGeom prst="rect">
            <a:avLst/>
          </a:prstGeom>
          <a:noFill/>
        </p:spPr>
        <p:txBody>
          <a:bodyPr wrap="square">
            <a:spAutoFit/>
          </a:bodyPr>
          <a:lstStyle/>
          <a:p>
            <a:r>
              <a:rPr lang="de-CH" sz="2000" u="sng" dirty="0" err="1"/>
              <a:t>OpenAI</a:t>
            </a:r>
            <a:r>
              <a:rPr lang="de-CH" sz="2000" u="sng" dirty="0"/>
              <a:t> </a:t>
            </a:r>
            <a:r>
              <a:rPr lang="de-CH" sz="2000" u="sng" dirty="0" err="1"/>
              <a:t>Reranking</a:t>
            </a:r>
            <a:endParaRPr lang="de-DE" sz="2000" u="sng" dirty="0"/>
          </a:p>
        </p:txBody>
      </p:sp>
      <p:sp>
        <p:nvSpPr>
          <p:cNvPr id="10" name="Inhaltsplatzhalter 2">
            <a:extLst>
              <a:ext uri="{FF2B5EF4-FFF2-40B4-BE49-F238E27FC236}">
                <a16:creationId xmlns:a16="http://schemas.microsoft.com/office/drawing/2014/main" id="{E25077B8-EADD-BD1D-B9BA-342FA9575232}"/>
              </a:ext>
            </a:extLst>
          </p:cNvPr>
          <p:cNvSpPr txBox="1">
            <a:spLocks/>
          </p:cNvSpPr>
          <p:nvPr/>
        </p:nvSpPr>
        <p:spPr>
          <a:xfrm>
            <a:off x="227797" y="3739965"/>
            <a:ext cx="5624363" cy="293034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de-CH" sz="1600" dirty="0"/>
              <a:t>Antwort </a:t>
            </a:r>
            <a:r>
              <a:rPr lang="de-CH" sz="1600" dirty="0" err="1"/>
              <a:t>OpenAI</a:t>
            </a:r>
            <a:r>
              <a:rPr lang="de-CH" sz="1600" dirty="0"/>
              <a:t> auf Basis der 15 Dokumente:</a:t>
            </a:r>
          </a:p>
          <a:p>
            <a:pPr marL="0" indent="0">
              <a:buFont typeface="Wingdings 3" charset="2"/>
              <a:buNone/>
            </a:pPr>
            <a:r>
              <a:rPr lang="de-CH" sz="1400" dirty="0"/>
              <a:t>Bezüglich Kinderabzügen gibt es mehrere wichtige Punkte zu beachten:</a:t>
            </a:r>
            <a:br>
              <a:rPr lang="de-CH" sz="1400" dirty="0"/>
            </a:br>
            <a:r>
              <a:rPr lang="de-CH" sz="1400" dirty="0"/>
              <a:t>1. Anspruch auf Kinderabzug:  </a:t>
            </a:r>
            <a:br>
              <a:rPr lang="de-CH" sz="1400" dirty="0"/>
            </a:br>
            <a:r>
              <a:rPr lang="de-CH" sz="1400" dirty="0"/>
              <a:t>- Der Arbeitnehmer hat Anspruch auf einen Kinderabzug für </a:t>
            </a:r>
            <a:r>
              <a:rPr lang="de-CH" sz="1400" dirty="0" err="1"/>
              <a:t>zulageberechtigte</a:t>
            </a:r>
            <a:r>
              <a:rPr lang="de-CH" sz="1400" dirty="0"/>
              <a:t> sowie unterstützungsbedürftige Kinder und Jugendliche.</a:t>
            </a:r>
            <a:br>
              <a:rPr lang="de-CH" sz="1400" dirty="0"/>
            </a:br>
            <a:r>
              <a:rPr lang="de-CH" sz="1400" dirty="0"/>
              <a:t>- In der Regel sind so viele Kinderabzüge zu berücksichtigen, wie Kinderzulagen ausgerichtet oder Unterstützungsleistungen erbracht werden.</a:t>
            </a:r>
            <a:br>
              <a:rPr lang="de-CH" sz="1400" dirty="0"/>
            </a:br>
            <a:r>
              <a:rPr lang="de-CH" sz="1400" dirty="0"/>
              <a:t>2. Nachweis der Unterhaltsleistungen:</a:t>
            </a:r>
            <a:br>
              <a:rPr lang="de-CH" sz="1400" dirty="0"/>
            </a:br>
            <a:r>
              <a:rPr lang="de-CH" sz="1400" dirty="0"/>
              <a:t>- Die Übernahme des hauptsächlichen Kinderunterhalts ...</a:t>
            </a:r>
          </a:p>
          <a:p>
            <a:pPr marL="0" indent="0">
              <a:buFont typeface="Wingdings 3" charset="2"/>
              <a:buNone/>
            </a:pPr>
            <a:endParaRPr lang="de-DE" sz="1600" dirty="0"/>
          </a:p>
        </p:txBody>
      </p:sp>
      <p:sp>
        <p:nvSpPr>
          <p:cNvPr id="11" name="Inhaltsplatzhalter 2">
            <a:extLst>
              <a:ext uri="{FF2B5EF4-FFF2-40B4-BE49-F238E27FC236}">
                <a16:creationId xmlns:a16="http://schemas.microsoft.com/office/drawing/2014/main" id="{45FC41DE-9B12-E757-B4A3-68837E4A77B3}"/>
              </a:ext>
            </a:extLst>
          </p:cNvPr>
          <p:cNvSpPr txBox="1">
            <a:spLocks/>
          </p:cNvSpPr>
          <p:nvPr/>
        </p:nvSpPr>
        <p:spPr>
          <a:xfrm>
            <a:off x="6190233" y="3658788"/>
            <a:ext cx="6099984" cy="301151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de-CH" sz="1600" dirty="0"/>
              <a:t>Antwort </a:t>
            </a:r>
            <a:r>
              <a:rPr lang="de-CH" sz="1600" dirty="0" err="1"/>
              <a:t>OpenAI</a:t>
            </a:r>
            <a:r>
              <a:rPr lang="de-CH" sz="1600" dirty="0"/>
              <a:t> auf Basis der 5 Dokumente:</a:t>
            </a:r>
          </a:p>
          <a:p>
            <a:pPr marL="0" indent="0">
              <a:buNone/>
            </a:pPr>
            <a:r>
              <a:rPr lang="de-CH" sz="1400" dirty="0">
                <a:effectLst/>
              </a:rPr>
              <a:t>Bezüglich Kinderabzügen gibt es mehrere wichtige Punkte zu beachten:</a:t>
            </a:r>
            <a:br>
              <a:rPr lang="de-CH" sz="1400" dirty="0"/>
            </a:br>
            <a:r>
              <a:rPr lang="de-CH" sz="1400" dirty="0">
                <a:effectLst/>
              </a:rPr>
              <a:t>- Unterhaltspflicht: Die Unterhaltspflicht der Eltern dauert bis zur Volljährigkeit des Kindes. Danach besteht sie nur, wenn das Kind noch keine angemessene Ausbildung abgeschlossen hat und es den Eltern zumutbar ist, weiterhin für den Unterhalt aufzukommen.</a:t>
            </a:r>
            <a:br>
              <a:rPr lang="de-CH" sz="1400" dirty="0"/>
            </a:br>
            <a:r>
              <a:rPr lang="de-CH" sz="1400" dirty="0">
                <a:effectLst/>
              </a:rPr>
              <a:t>- Kinderabzug ohne Unterhaltspflicht: Der Kinderabzug kann auch dann geltend gemacht werden, wenn keine Unterhaltspflicht nach ZGB besteht, solange das Kind hauptsächlich auf die Unterstützung der Eltern angewiesen ist.</a:t>
            </a:r>
            <a:br>
              <a:rPr lang="de-CH" sz="1400" dirty="0"/>
            </a:br>
            <a:r>
              <a:rPr lang="de-CH" sz="1400" dirty="0">
                <a:effectLst/>
              </a:rPr>
              <a:t>- Hauptsächlicher Unterhalt: Für den Kinderabzug müssen die... </a:t>
            </a:r>
            <a:endParaRPr lang="de-DE" sz="1600" dirty="0"/>
          </a:p>
        </p:txBody>
      </p:sp>
    </p:spTree>
    <p:extLst>
      <p:ext uri="{BB962C8B-B14F-4D97-AF65-F5344CB8AC3E}">
        <p14:creationId xmlns:p14="http://schemas.microsoft.com/office/powerpoint/2010/main" val="406588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D78E0-1B41-86DF-7596-415C025F9518}"/>
              </a:ext>
            </a:extLst>
          </p:cNvPr>
          <p:cNvSpPr>
            <a:spLocks noGrp="1"/>
          </p:cNvSpPr>
          <p:nvPr>
            <p:ph type="title"/>
          </p:nvPr>
        </p:nvSpPr>
        <p:spPr>
          <a:xfrm>
            <a:off x="648930" y="629266"/>
            <a:ext cx="9252154" cy="1223983"/>
          </a:xfrm>
        </p:spPr>
        <p:txBody>
          <a:bodyPr>
            <a:normAutofit/>
          </a:bodyPr>
          <a:lstStyle/>
          <a:p>
            <a:r>
              <a:rPr lang="de-DE" dirty="0"/>
              <a:t>Resultate</a:t>
            </a:r>
          </a:p>
        </p:txBody>
      </p:sp>
      <p:sp>
        <p:nvSpPr>
          <p:cNvPr id="3" name="Inhaltsplatzhalter 2">
            <a:extLst>
              <a:ext uri="{FF2B5EF4-FFF2-40B4-BE49-F238E27FC236}">
                <a16:creationId xmlns:a16="http://schemas.microsoft.com/office/drawing/2014/main" id="{F1C4854A-8B85-35C0-7431-9966BBC78A0A}"/>
              </a:ext>
            </a:extLst>
          </p:cNvPr>
          <p:cNvSpPr>
            <a:spLocks noGrp="1"/>
          </p:cNvSpPr>
          <p:nvPr>
            <p:ph idx="1"/>
          </p:nvPr>
        </p:nvSpPr>
        <p:spPr>
          <a:xfrm>
            <a:off x="1103312" y="2052214"/>
            <a:ext cx="9012840" cy="4196185"/>
          </a:xfrm>
        </p:spPr>
        <p:txBody>
          <a:bodyPr>
            <a:normAutofit/>
          </a:bodyPr>
          <a:lstStyle/>
          <a:p>
            <a:r>
              <a:rPr lang="de-DE" dirty="0"/>
              <a:t>Bessere Resultate mit </a:t>
            </a:r>
            <a:r>
              <a:rPr lang="de-DE" dirty="0" err="1"/>
              <a:t>Reranking</a:t>
            </a:r>
            <a:r>
              <a:rPr lang="de-DE" dirty="0"/>
              <a:t> durch </a:t>
            </a:r>
            <a:r>
              <a:rPr lang="de-DE" dirty="0" err="1"/>
              <a:t>Cohere</a:t>
            </a:r>
            <a:endParaRPr lang="de-DE" dirty="0"/>
          </a:p>
          <a:p>
            <a:r>
              <a:rPr lang="de-DE" dirty="0"/>
              <a:t>Resultate generell schwer messbar, nur subjektiv Vergleichbar</a:t>
            </a:r>
          </a:p>
          <a:p>
            <a:r>
              <a:rPr lang="de-DE" dirty="0"/>
              <a:t>Beurteilung nur mit </a:t>
            </a:r>
            <a:r>
              <a:rPr lang="de-DE" dirty="0" err="1"/>
              <a:t>Supervised</a:t>
            </a:r>
            <a:r>
              <a:rPr lang="de-DE" dirty="0"/>
              <a:t> </a:t>
            </a:r>
            <a:r>
              <a:rPr lang="de-DE" dirty="0" err="1"/>
              <a:t>Learing</a:t>
            </a:r>
            <a:r>
              <a:rPr lang="de-DE" dirty="0"/>
              <a:t> möglich</a:t>
            </a:r>
          </a:p>
          <a:p>
            <a:endParaRPr lang="de-DE" dirty="0"/>
          </a:p>
        </p:txBody>
      </p:sp>
    </p:spTree>
    <p:extLst>
      <p:ext uri="{BB962C8B-B14F-4D97-AF65-F5344CB8AC3E}">
        <p14:creationId xmlns:p14="http://schemas.microsoft.com/office/powerpoint/2010/main" val="2694356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349</Words>
  <Application>Microsoft Macintosh PowerPoint</Application>
  <PresentationFormat>Breitbild</PresentationFormat>
  <Paragraphs>25</Paragraphs>
  <Slides>6</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6</vt:i4>
      </vt:variant>
    </vt:vector>
  </HeadingPairs>
  <TitlesOfParts>
    <vt:vector size="9" baseType="lpstr">
      <vt:lpstr>Century Gothic</vt:lpstr>
      <vt:lpstr>Wingdings 3</vt:lpstr>
      <vt:lpstr>Ion</vt:lpstr>
      <vt:lpstr>Dein Steuerberater</vt:lpstr>
      <vt:lpstr>Ausgangslage</vt:lpstr>
      <vt:lpstr>Lösungsansatz</vt:lpstr>
      <vt:lpstr>Flow</vt:lpstr>
      <vt:lpstr>Beispiel Reranking: Was gibt es alles bezüglich Kinderabzug zu beachten? </vt:lpstr>
      <vt:lpstr>Resultate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Heating type prediction</dc:title>
  <dc:creator>Adrian Höhn</dc:creator>
  <cp:lastModifiedBy>Höhn Adrian (hoehnadr)</cp:lastModifiedBy>
  <cp:revision>32</cp:revision>
  <dcterms:created xsi:type="dcterms:W3CDTF">2024-03-26T06:26:52Z</dcterms:created>
  <dcterms:modified xsi:type="dcterms:W3CDTF">2024-06-11T05:47:47Z</dcterms:modified>
</cp:coreProperties>
</file>