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sldIdLst>
    <p:sldId id="256" r:id="rId5"/>
    <p:sldId id="257" r:id="rId6"/>
    <p:sldId id="258" r:id="rId7"/>
    <p:sldId id="260" r:id="rId8"/>
    <p:sldId id="259" r:id="rId9"/>
    <p:sldId id="261" r:id="rId10"/>
    <p:sldId id="265" r:id="rId11"/>
    <p:sldId id="264" r:id="rId12"/>
    <p:sldId id="282" r:id="rId13"/>
    <p:sldId id="262" r:id="rId14"/>
    <p:sldId id="283" r:id="rId15"/>
    <p:sldId id="263" r:id="rId16"/>
    <p:sldId id="266" r:id="rId17"/>
    <p:sldId id="267" r:id="rId18"/>
    <p:sldId id="269" r:id="rId19"/>
    <p:sldId id="268" r:id="rId20"/>
    <p:sldId id="270" r:id="rId21"/>
    <p:sldId id="271" r:id="rId22"/>
    <p:sldId id="272" r:id="rId23"/>
    <p:sldId id="273" r:id="rId24"/>
    <p:sldId id="274" r:id="rId25"/>
    <p:sldId id="275" r:id="rId26"/>
    <p:sldId id="276" r:id="rId27"/>
    <p:sldId id="277" r:id="rId28"/>
    <p:sldId id="281" r:id="rId29"/>
    <p:sldId id="278"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19F3D4-6129-B649-AEC4-92AC437F8151}">
          <p14:sldIdLst>
            <p14:sldId id="256"/>
            <p14:sldId id="257"/>
            <p14:sldId id="258"/>
            <p14:sldId id="260"/>
            <p14:sldId id="259"/>
            <p14:sldId id="261"/>
            <p14:sldId id="265"/>
            <p14:sldId id="264"/>
            <p14:sldId id="282"/>
            <p14:sldId id="262"/>
            <p14:sldId id="283"/>
            <p14:sldId id="263"/>
            <p14:sldId id="266"/>
            <p14:sldId id="267"/>
            <p14:sldId id="269"/>
            <p14:sldId id="268"/>
            <p14:sldId id="270"/>
            <p14:sldId id="271"/>
            <p14:sldId id="272"/>
            <p14:sldId id="273"/>
            <p14:sldId id="274"/>
            <p14:sldId id="275"/>
            <p14:sldId id="276"/>
            <p14:sldId id="277"/>
            <p14:sldId id="281"/>
            <p14:sldId id="278"/>
            <p14:sldId id="279"/>
            <p14:sldId id="280"/>
          </p14:sldIdLst>
        </p14:section>
      </p14:sectionLst>
    </p:ex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1C"/>
    <a:srgbClr val="FFCD00"/>
    <a:srgbClr val="FBB031"/>
    <a:srgbClr val="E32726"/>
    <a:srgbClr val="D60057"/>
    <a:srgbClr val="8B857B"/>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8"/>
    <p:restoredTop sz="69831"/>
  </p:normalViewPr>
  <p:slideViewPr>
    <p:cSldViewPr snapToGrid="0" snapToObjects="1" showGuides="1">
      <p:cViewPr varScale="1">
        <p:scale>
          <a:sx n="93" d="100"/>
          <a:sy n="93" d="100"/>
        </p:scale>
        <p:origin x="2864" y="496"/>
      </p:cViewPr>
      <p:guideLst>
        <p:guide orient="horz" pos="4110"/>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CACE1-0839-DD4E-8A8D-815B08AED9A4}"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58301-8E47-694C-884E-80E9D5260CC5}" type="slidenum">
              <a:rPr lang="en-US" smtClean="0"/>
              <a:t>‹#›</a:t>
            </a:fld>
            <a:endParaRPr lang="en-US"/>
          </a:p>
        </p:txBody>
      </p:sp>
    </p:spTree>
    <p:extLst>
      <p:ext uri="{BB962C8B-B14F-4D97-AF65-F5344CB8AC3E}">
        <p14:creationId xmlns:p14="http://schemas.microsoft.com/office/powerpoint/2010/main" val="2137921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to all and welcome to this presentation. My name is Pedro Martinez and in the hour ahead we will hopefully learn a bit more about how to make your research reproducible with the use of a very powerful tool called </a:t>
            </a:r>
            <a:r>
              <a:rPr lang="en-US" dirty="0" err="1"/>
              <a:t>Apptainer</a:t>
            </a:r>
            <a:r>
              <a:rPr lang="en-US" dirty="0"/>
              <a:t>.</a:t>
            </a:r>
          </a:p>
        </p:txBody>
      </p:sp>
      <p:sp>
        <p:nvSpPr>
          <p:cNvPr id="4" name="Slide Number Placeholder 3"/>
          <p:cNvSpPr>
            <a:spLocks noGrp="1"/>
          </p:cNvSpPr>
          <p:nvPr>
            <p:ph type="sldNum" sz="quarter" idx="5"/>
          </p:nvPr>
        </p:nvSpPr>
        <p:spPr/>
        <p:txBody>
          <a:bodyPr/>
          <a:lstStyle/>
          <a:p>
            <a:fld id="{EAB58301-8E47-694C-884E-80E9D5260CC5}" type="slidenum">
              <a:rPr lang="en-US" smtClean="0"/>
              <a:t>1</a:t>
            </a:fld>
            <a:endParaRPr lang="en-US"/>
          </a:p>
        </p:txBody>
      </p:sp>
    </p:spTree>
    <p:extLst>
      <p:ext uri="{BB962C8B-B14F-4D97-AF65-F5344CB8AC3E}">
        <p14:creationId xmlns:p14="http://schemas.microsoft.com/office/powerpoint/2010/main" val="77504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This SIF file is kept in a cache directory, so if you run the same Docker container again the downloads and conversion aren’t required.</a:t>
            </a:r>
            <a:endParaRPr lang="en-US" dirty="0"/>
          </a:p>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10</a:t>
            </a:fld>
            <a:endParaRPr lang="en-US"/>
          </a:p>
        </p:txBody>
      </p:sp>
    </p:spTree>
    <p:extLst>
      <p:ext uri="{BB962C8B-B14F-4D97-AF65-F5344CB8AC3E}">
        <p14:creationId xmlns:p14="http://schemas.microsoft.com/office/powerpoint/2010/main" val="342773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All sections are optional, and a def file may contain more than one instance of a given section. Sections that are executed at build time are executed with the shell (/bin/</a:t>
            </a:r>
            <a:r>
              <a:rPr lang="en-CA" sz="1200" dirty="0" err="1"/>
              <a:t>sh</a:t>
            </a:r>
            <a:r>
              <a:rPr lang="en-CA" sz="1200" dirty="0"/>
              <a:t>) interpreter and can accept shell options. Similarly, sections that produce scripts to be executed at runtime can accept options intended for shell.</a:t>
            </a:r>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12</a:t>
            </a:fld>
            <a:endParaRPr lang="en-US"/>
          </a:p>
        </p:txBody>
      </p:sp>
    </p:spTree>
    <p:extLst>
      <p:ext uri="{BB962C8B-B14F-4D97-AF65-F5344CB8AC3E}">
        <p14:creationId xmlns:p14="http://schemas.microsoft.com/office/powerpoint/2010/main" val="400100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determines the </a:t>
            </a:r>
            <a:r>
              <a:rPr lang="en-CA" i="1" dirty="0"/>
              <a:t>bootstrap agent</a:t>
            </a:r>
            <a:r>
              <a:rPr lang="en-CA" dirty="0"/>
              <a:t> that will be used to create the base operating system you want to use. For example, the docker bootstrap agent will pull docker layers from </a:t>
            </a:r>
            <a:r>
              <a:rPr lang="en-CA" dirty="0">
                <a:hlinkClick r:id="rId3"/>
              </a:rPr>
              <a:t>Docker Hub</a:t>
            </a:r>
            <a:r>
              <a:rPr lang="en-CA" dirty="0"/>
              <a:t> as a base OS to start your image.</a:t>
            </a:r>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13</a:t>
            </a:fld>
            <a:endParaRPr lang="en-US"/>
          </a:p>
        </p:txBody>
      </p:sp>
    </p:spTree>
    <p:extLst>
      <p:ext uri="{BB962C8B-B14F-4D97-AF65-F5344CB8AC3E}">
        <p14:creationId xmlns:p14="http://schemas.microsoft.com/office/powerpoint/2010/main" val="407094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apptainer</a:t>
            </a:r>
            <a:r>
              <a:rPr lang="en-US" dirty="0"/>
              <a:t> run </a:t>
            </a:r>
            <a:r>
              <a:rPr lang="en-US" dirty="0" err="1"/>
              <a:t>radon.sif</a:t>
            </a:r>
            <a:r>
              <a:rPr lang="en-US" dirty="0"/>
              <a:t> /</a:t>
            </a:r>
            <a:r>
              <a:rPr lang="en-US" dirty="0" err="1"/>
              <a:t>tmp</a:t>
            </a:r>
            <a:r>
              <a:rPr lang="en-US" dirty="0"/>
              <a:t>/lima/</a:t>
            </a:r>
            <a:r>
              <a:rPr lang="en-US" dirty="0" err="1"/>
              <a:t>data.csv</a:t>
            </a:r>
            <a:endParaRPr lang="en-US" dirty="0"/>
          </a:p>
          <a:p>
            <a:r>
              <a:rPr lang="en-CA" dirty="0"/>
              <a:t>The options passed to the container at runtime are printed as a single string ($*) and then they are passed to echo via a quoted array ($@) which ensures that all of the arguments are properly parsed by the executed command.</a:t>
            </a:r>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18</a:t>
            </a:fld>
            <a:endParaRPr lang="en-US"/>
          </a:p>
        </p:txBody>
      </p:sp>
    </p:spTree>
    <p:extLst>
      <p:ext uri="{BB962C8B-B14F-4D97-AF65-F5344CB8AC3E}">
        <p14:creationId xmlns:p14="http://schemas.microsoft.com/office/powerpoint/2010/main" val="2300256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Passphrase encryption is less secure than encrypting containers using an RSA key pair (detailed below). Passphrase encryption is provided as a convenience, and as a way for users to familiarize themselves with the encrypted container workflow, but users running encrypted containers in production are encouraged to use asymmetric keys.</a:t>
            </a:r>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27</a:t>
            </a:fld>
            <a:endParaRPr lang="en-US"/>
          </a:p>
        </p:txBody>
      </p:sp>
    </p:spTree>
    <p:extLst>
      <p:ext uri="{BB962C8B-B14F-4D97-AF65-F5344CB8AC3E}">
        <p14:creationId xmlns:p14="http://schemas.microsoft.com/office/powerpoint/2010/main" val="380820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2</a:t>
            </a:fld>
            <a:endParaRPr lang="en-US"/>
          </a:p>
        </p:txBody>
      </p:sp>
    </p:spTree>
    <p:extLst>
      <p:ext uri="{BB962C8B-B14F-4D97-AF65-F5344CB8AC3E}">
        <p14:creationId xmlns:p14="http://schemas.microsoft.com/office/powerpoint/2010/main" val="1614208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containers? Well containers are specific pieces of code. They are executable packages. What makes containers stand out as pieces of software is that they not ONLY contain code but also libraries, system tools, and configuration files (and even data) </a:t>
            </a:r>
          </a:p>
          <a:p>
            <a:r>
              <a:rPr lang="en-US" dirty="0"/>
              <a:t>They do not package the entire operating system (OS) and therefore are not Virtual Machines. This has some consequences, a container can only be run in the same operating system that is was created.</a:t>
            </a:r>
          </a:p>
        </p:txBody>
      </p:sp>
      <p:sp>
        <p:nvSpPr>
          <p:cNvPr id="4" name="Slide Number Placeholder 3"/>
          <p:cNvSpPr>
            <a:spLocks noGrp="1"/>
          </p:cNvSpPr>
          <p:nvPr>
            <p:ph type="sldNum" sz="quarter" idx="5"/>
          </p:nvPr>
        </p:nvSpPr>
        <p:spPr/>
        <p:txBody>
          <a:bodyPr/>
          <a:lstStyle/>
          <a:p>
            <a:fld id="{EAB58301-8E47-694C-884E-80E9D5260CC5}" type="slidenum">
              <a:rPr lang="en-US" smtClean="0"/>
              <a:t>3</a:t>
            </a:fld>
            <a:endParaRPr lang="en-US"/>
          </a:p>
        </p:txBody>
      </p:sp>
    </p:spTree>
    <p:extLst>
      <p:ext uri="{BB962C8B-B14F-4D97-AF65-F5344CB8AC3E}">
        <p14:creationId xmlns:p14="http://schemas.microsoft.com/office/powerpoint/2010/main" val="3465941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code used to transform and process your data is as valuable as the data itself. And there is value in sharing the code as well as the data. More likely than not you code will have dependencies (You don’t want to reinvent the wheel) That is will depend on other libraries or pieces of software. Sharing code as well as data among colleagues and collaborators has become a staple of modern science.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Containers allow to eliminate one of the big headaches in sharing software, the dreaded “Hey it works in my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sum up containers allow to improve on Compatibility, Reproducibility, </a:t>
            </a:r>
            <a:r>
              <a:rPr lang="en-US" dirty="0" err="1"/>
              <a:t>Portablity</a:t>
            </a:r>
            <a:r>
              <a:rPr lang="en-US" dirty="0"/>
              <a:t>, Facilitate Multi-Institution Collaboration, Ease of testing</a:t>
            </a:r>
          </a:p>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4</a:t>
            </a:fld>
            <a:endParaRPr lang="en-US"/>
          </a:p>
        </p:txBody>
      </p:sp>
    </p:spTree>
    <p:extLst>
      <p:ext uri="{BB962C8B-B14F-4D97-AF65-F5344CB8AC3E}">
        <p14:creationId xmlns:p14="http://schemas.microsoft.com/office/powerpoint/2010/main" val="63257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main container frameworks in use today. </a:t>
            </a:r>
            <a:r>
              <a:rPr lang="en-US" dirty="0" err="1"/>
              <a:t>Apptainer</a:t>
            </a:r>
            <a:r>
              <a:rPr lang="en-US" dirty="0"/>
              <a:t> is compatible with the Open Containers Initiative (OCI standard) which grew out of Docker.</a:t>
            </a:r>
          </a:p>
        </p:txBody>
      </p:sp>
      <p:sp>
        <p:nvSpPr>
          <p:cNvPr id="4" name="Slide Number Placeholder 3"/>
          <p:cNvSpPr>
            <a:spLocks noGrp="1"/>
          </p:cNvSpPr>
          <p:nvPr>
            <p:ph type="sldNum" sz="quarter" idx="5"/>
          </p:nvPr>
        </p:nvSpPr>
        <p:spPr/>
        <p:txBody>
          <a:bodyPr/>
          <a:lstStyle/>
          <a:p>
            <a:fld id="{EAB58301-8E47-694C-884E-80E9D5260CC5}" type="slidenum">
              <a:rPr lang="en-US" smtClean="0"/>
              <a:t>5</a:t>
            </a:fld>
            <a:endParaRPr lang="en-US"/>
          </a:p>
        </p:txBody>
      </p:sp>
    </p:spTree>
    <p:extLst>
      <p:ext uri="{BB962C8B-B14F-4D97-AF65-F5344CB8AC3E}">
        <p14:creationId xmlns:p14="http://schemas.microsoft.com/office/powerpoint/2010/main" val="183030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Why is then this presentation abut </a:t>
            </a:r>
            <a:r>
              <a:rPr lang="en-US" sz="1200" dirty="0" err="1"/>
              <a:t>Apptainer</a:t>
            </a:r>
            <a:r>
              <a:rPr lang="en-US" sz="1200" dirty="0"/>
              <a:t> and not Docker then. Well there are a few advantages: See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Secure, containers should be run as unprivileged users and do allow for privilege escalation.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All permission restrictions on the user outside of a container should apply inside the container</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EAB58301-8E47-694C-884E-80E9D5260CC5}" type="slidenum">
              <a:rPr lang="en-US" smtClean="0"/>
              <a:t>6</a:t>
            </a:fld>
            <a:endParaRPr lang="en-US"/>
          </a:p>
        </p:txBody>
      </p:sp>
    </p:spTree>
    <p:extLst>
      <p:ext uri="{BB962C8B-B14F-4D97-AF65-F5344CB8AC3E}">
        <p14:creationId xmlns:p14="http://schemas.microsoft.com/office/powerpoint/2010/main" val="42738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Docker stores its files in different locations on the host machine depending on the operating system and the specific Docker setup (e.g., Docker Desktop, Docker Engine). If you use </a:t>
            </a:r>
            <a:r>
              <a:rPr lang="en-CA" dirty="0" err="1">
                <a:effectLst/>
              </a:rPr>
              <a:t>Apptainer</a:t>
            </a:r>
            <a:r>
              <a:rPr lang="en-CA" dirty="0">
                <a:effectLst/>
              </a:rPr>
              <a:t> you will have a single file that you can place anywhere you like.</a:t>
            </a:r>
          </a:p>
        </p:txBody>
      </p:sp>
      <p:sp>
        <p:nvSpPr>
          <p:cNvPr id="4" name="Slide Number Placeholder 3"/>
          <p:cNvSpPr>
            <a:spLocks noGrp="1"/>
          </p:cNvSpPr>
          <p:nvPr>
            <p:ph type="sldNum" sz="quarter" idx="5"/>
          </p:nvPr>
        </p:nvSpPr>
        <p:spPr/>
        <p:txBody>
          <a:bodyPr/>
          <a:lstStyle/>
          <a:p>
            <a:fld id="{EAB58301-8E47-694C-884E-80E9D5260CC5}" type="slidenum">
              <a:rPr lang="en-US" smtClean="0"/>
              <a:t>7</a:t>
            </a:fld>
            <a:endParaRPr lang="en-US"/>
          </a:p>
        </p:txBody>
      </p:sp>
    </p:spTree>
    <p:extLst>
      <p:ext uri="{BB962C8B-B14F-4D97-AF65-F5344CB8AC3E}">
        <p14:creationId xmlns:p14="http://schemas.microsoft.com/office/powerpoint/2010/main" val="57935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ways of creating a container. If you have a </a:t>
            </a:r>
            <a:r>
              <a:rPr lang="en-US" dirty="0" err="1"/>
              <a:t>linux</a:t>
            </a:r>
            <a:r>
              <a:rPr lang="en-US" dirty="0"/>
              <a:t> box open you can now open the command line. You can also use the WSL or Windows Subsystem for Linux if you are a Windows user. If you are a Mac user you need to use Lima. We will now pause for 5 minutes. Make sure you install </a:t>
            </a:r>
            <a:r>
              <a:rPr lang="en-US" dirty="0" err="1"/>
              <a:t>apptainer</a:t>
            </a:r>
            <a:r>
              <a:rPr lang="en-US" dirty="0"/>
              <a:t> if you have the chance as we will switch for the command line.</a:t>
            </a:r>
          </a:p>
        </p:txBody>
      </p:sp>
      <p:sp>
        <p:nvSpPr>
          <p:cNvPr id="4" name="Slide Number Placeholder 3"/>
          <p:cNvSpPr>
            <a:spLocks noGrp="1"/>
          </p:cNvSpPr>
          <p:nvPr>
            <p:ph type="sldNum" sz="quarter" idx="5"/>
          </p:nvPr>
        </p:nvSpPr>
        <p:spPr/>
        <p:txBody>
          <a:bodyPr/>
          <a:lstStyle/>
          <a:p>
            <a:fld id="{EAB58301-8E47-694C-884E-80E9D5260CC5}" type="slidenum">
              <a:rPr lang="en-US" smtClean="0"/>
              <a:t>8</a:t>
            </a:fld>
            <a:endParaRPr lang="en-US"/>
          </a:p>
        </p:txBody>
      </p:sp>
    </p:spTree>
    <p:extLst>
      <p:ext uri="{BB962C8B-B14F-4D97-AF65-F5344CB8AC3E}">
        <p14:creationId xmlns:p14="http://schemas.microsoft.com/office/powerpoint/2010/main" val="1410872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in this repo you will also find the slides</a:t>
            </a:r>
          </a:p>
        </p:txBody>
      </p:sp>
      <p:sp>
        <p:nvSpPr>
          <p:cNvPr id="4" name="Slide Number Placeholder 3"/>
          <p:cNvSpPr>
            <a:spLocks noGrp="1"/>
          </p:cNvSpPr>
          <p:nvPr>
            <p:ph type="sldNum" sz="quarter" idx="5"/>
          </p:nvPr>
        </p:nvSpPr>
        <p:spPr/>
        <p:txBody>
          <a:bodyPr/>
          <a:lstStyle/>
          <a:p>
            <a:fld id="{EAB58301-8E47-694C-884E-80E9D5260CC5}" type="slidenum">
              <a:rPr lang="en-US" smtClean="0"/>
              <a:t>9</a:t>
            </a:fld>
            <a:endParaRPr lang="en-US"/>
          </a:p>
        </p:txBody>
      </p:sp>
    </p:spTree>
    <p:extLst>
      <p:ext uri="{BB962C8B-B14F-4D97-AF65-F5344CB8AC3E}">
        <p14:creationId xmlns:p14="http://schemas.microsoft.com/office/powerpoint/2010/main" val="3217340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p:nvPr>
        </p:nvSpPr>
        <p:spPr>
          <a:xfrm>
            <a:off x="552668" y="481913"/>
            <a:ext cx="7841294" cy="1884405"/>
          </a:xfrm>
          <a:prstGeom prst="rect">
            <a:avLst/>
          </a:prstGeom>
        </p:spPr>
        <p:txBody>
          <a:bodyPr anchor="b">
            <a:normAutofit/>
          </a:bodyPr>
          <a:lstStyle>
            <a:lvl1pPr algn="l">
              <a:lnSpc>
                <a:spcPts val="5000"/>
              </a:lnSpc>
              <a:defRPr sz="4800" b="1">
                <a:solidFill>
                  <a:schemeClr val="accent1"/>
                </a:solidFill>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p:nvPr>
        </p:nvSpPr>
        <p:spPr>
          <a:xfrm>
            <a:off x="552668" y="2366318"/>
            <a:ext cx="7841294" cy="939114"/>
          </a:xfrm>
          <a:prstGeom prst="rect">
            <a:avLst/>
          </a:prstGeom>
        </p:spPr>
        <p:txBody>
          <a:bodyPr/>
          <a:lstStyle>
            <a:lvl1pPr marL="0" indent="0" algn="l">
              <a:lnSpc>
                <a:spcPts val="2600"/>
              </a:lnSpc>
              <a:spcBef>
                <a:spcPts val="0"/>
              </a:spcBef>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552668" y="3305432"/>
            <a:ext cx="6367116" cy="1186859"/>
          </a:xfrm>
          <a:prstGeom prst="rect">
            <a:avLst/>
          </a:prstGeom>
        </p:spPr>
        <p:txBody>
          <a:bodyPr anchor="b" anchorCtr="0">
            <a:noAutofit/>
          </a:bodyPr>
          <a:lstStyle>
            <a:lvl1pPr marL="0" indent="0">
              <a:lnSpc>
                <a:spcPts val="1600"/>
              </a:lnSpc>
              <a:spcBef>
                <a:spcPts val="0"/>
              </a:spcBef>
              <a:buNone/>
              <a:defRPr sz="1400">
                <a:solidFill>
                  <a:schemeClr val="tx1"/>
                </a:solidFill>
              </a:defRPr>
            </a:lvl1pPr>
          </a:lstStyle>
          <a:p>
            <a:pPr lvl="0"/>
            <a:r>
              <a:rPr lang="en-US" dirty="0"/>
              <a:t>Presenter’s Name</a:t>
            </a:r>
            <a:br>
              <a:rPr lang="en-US" dirty="0"/>
            </a:br>
            <a:r>
              <a:rPr lang="en-US" dirty="0"/>
              <a:t>Presenter’s title / additional designations</a:t>
            </a:r>
            <a:br>
              <a:rPr lang="en-US" dirty="0"/>
            </a:br>
            <a:r>
              <a:rPr lang="en-US" dirty="0"/>
              <a:t>Faculty of / Department of / additional designations</a:t>
            </a:r>
          </a:p>
        </p:txBody>
      </p:sp>
      <p:sp>
        <p:nvSpPr>
          <p:cNvPr id="12" name="Text Placeholder 11">
            <a:extLst>
              <a:ext uri="{FF2B5EF4-FFF2-40B4-BE49-F238E27FC236}">
                <a16:creationId xmlns:a16="http://schemas.microsoft.com/office/drawing/2014/main" id="{65E4B113-E638-B640-8F48-252058659E0B}"/>
              </a:ext>
            </a:extLst>
          </p:cNvPr>
          <p:cNvSpPr>
            <a:spLocks noGrp="1"/>
          </p:cNvSpPr>
          <p:nvPr>
            <p:ph type="body" sz="quarter" idx="11" hasCustomPrompt="1"/>
          </p:nvPr>
        </p:nvSpPr>
        <p:spPr>
          <a:xfrm>
            <a:off x="552668" y="4492291"/>
            <a:ext cx="3487991" cy="521874"/>
          </a:xfrm>
          <a:prstGeom prst="rect">
            <a:avLst/>
          </a:prstGeom>
        </p:spPr>
        <p:txBody>
          <a:bodyPr>
            <a:normAutofit/>
          </a:bodyPr>
          <a:lstStyle>
            <a:lvl1pPr marL="0" indent="0">
              <a:spcBef>
                <a:spcPts val="0"/>
              </a:spcBef>
              <a:buNone/>
              <a:defRPr sz="1000" b="1">
                <a:solidFill>
                  <a:schemeClr val="accent3"/>
                </a:solidFill>
              </a:defRPr>
            </a:lvl1pPr>
          </a:lstStyle>
          <a:p>
            <a:pPr lvl="0"/>
            <a:r>
              <a:rPr lang="en-US" dirty="0"/>
              <a:t>Click to add date</a:t>
            </a:r>
          </a:p>
        </p:txBody>
      </p:sp>
    </p:spTree>
    <p:extLst>
      <p:ext uri="{BB962C8B-B14F-4D97-AF65-F5344CB8AC3E}">
        <p14:creationId xmlns:p14="http://schemas.microsoft.com/office/powerpoint/2010/main" val="3980296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32D7-DB76-2847-ADA0-EE213BEBB022}"/>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
        <p:nvSpPr>
          <p:cNvPr id="3" name="Content Placeholder 2">
            <a:extLst>
              <a:ext uri="{FF2B5EF4-FFF2-40B4-BE49-F238E27FC236}">
                <a16:creationId xmlns:a16="http://schemas.microsoft.com/office/drawing/2014/main" id="{44F7C696-28D5-3D4E-90D5-168D38046ECC}"/>
              </a:ext>
            </a:extLst>
          </p:cNvPr>
          <p:cNvSpPr>
            <a:spLocks noGrp="1"/>
          </p:cNvSpPr>
          <p:nvPr>
            <p:ph idx="1"/>
          </p:nvPr>
        </p:nvSpPr>
        <p:spPr>
          <a:xfrm>
            <a:off x="562628" y="1773195"/>
            <a:ext cx="9724372" cy="4115669"/>
          </a:xfrm>
          <a:prstGeom prst="rect">
            <a:avLst/>
          </a:prstGeom>
        </p:spPr>
        <p:txBody>
          <a:bodyPr/>
          <a:lstStyle>
            <a:lvl1pPr>
              <a:buClr>
                <a:srgbClr val="E32726"/>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054994-38BD-EA48-95B9-EDE63B92B824}"/>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Tree>
    <p:extLst>
      <p:ext uri="{BB962C8B-B14F-4D97-AF65-F5344CB8AC3E}">
        <p14:creationId xmlns:p14="http://schemas.microsoft.com/office/powerpoint/2010/main" val="388144403"/>
      </p:ext>
    </p:extLst>
  </p:cSld>
  <p:clrMapOvr>
    <a:masterClrMapping/>
  </p:clrMapOvr>
  <p:extLst>
    <p:ext uri="{DCECCB84-F9BA-43D5-87BE-67443E8EF086}">
      <p15:sldGuideLst xmlns:p15="http://schemas.microsoft.com/office/powerpoint/2012/main">
        <p15:guide id="1" orient="horz" pos="70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933864" y="1773021"/>
            <a:ext cx="3938587" cy="3938587"/>
          </a:xfrm>
          <a:prstGeom prst="rect">
            <a:avLst/>
          </a:prstGeom>
        </p:spPr>
        <p:txBody>
          <a:bodyPr/>
          <a:lstStyle>
            <a:lvl1pPr marL="0" indent="0">
              <a:buNone/>
              <a:defRPr/>
            </a:lvl1pPr>
          </a:lstStyle>
          <a:p>
            <a:endParaRPr lang="en-US"/>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5347569" y="1773021"/>
            <a:ext cx="6013537" cy="3938587"/>
          </a:xfrm>
          <a:prstGeom prst="rect">
            <a:avLst/>
          </a:prstGeom>
        </p:spPr>
        <p:txBody>
          <a:bodyPr/>
          <a:lstStyle>
            <a:lvl1pPr>
              <a:buClr>
                <a:schemeClr val="accent1"/>
              </a:buClr>
              <a:defRPr sz="2800"/>
            </a:lvl1pPr>
            <a:lvl2pPr>
              <a:buClr>
                <a:srgbClr val="FBB031"/>
              </a:buClr>
              <a:defRPr sz="2400"/>
            </a:lvl2pPr>
            <a:lvl3pPr>
              <a:buClr>
                <a:srgbClr val="8B857B"/>
              </a:buClr>
              <a:defRPr sz="2000"/>
            </a:lvl3pPr>
            <a:lvl4pPr>
              <a:buClr>
                <a:schemeClr val="accent3"/>
              </a:buClr>
              <a:defRPr sz="1800"/>
            </a:lvl4pPr>
            <a:lvl5pPr>
              <a:buClr>
                <a:schemeClr val="accent1"/>
              </a:buCl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DBF3C08-C8EC-DC49-84E7-B18774364A03}"/>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7" name="Title 1">
            <a:extLst>
              <a:ext uri="{FF2B5EF4-FFF2-40B4-BE49-F238E27FC236}">
                <a16:creationId xmlns:a16="http://schemas.microsoft.com/office/drawing/2014/main" id="{4AF4FC2F-942D-6942-8D5B-4C7E0E5244FF}"/>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Tree>
    <p:extLst>
      <p:ext uri="{BB962C8B-B14F-4D97-AF65-F5344CB8AC3E}">
        <p14:creationId xmlns:p14="http://schemas.microsoft.com/office/powerpoint/2010/main" val="2190733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photo with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683A0EC-D117-3A44-A056-CF7521187A07}"/>
              </a:ext>
            </a:extLst>
          </p:cNvPr>
          <p:cNvSpPr>
            <a:spLocks noGrp="1"/>
          </p:cNvSpPr>
          <p:nvPr>
            <p:ph type="pic" sz="quarter" idx="13"/>
          </p:nvPr>
        </p:nvSpPr>
        <p:spPr>
          <a:xfrm>
            <a:off x="1211358" y="1655241"/>
            <a:ext cx="3982602" cy="2222782"/>
          </a:xfrm>
          <a:prstGeom prst="rect">
            <a:avLst/>
          </a:prstGeom>
        </p:spPr>
        <p:txBody>
          <a:bodyPr/>
          <a:lstStyle>
            <a:lvl1pPr marL="0" indent="0">
              <a:buNone/>
              <a:defRPr/>
            </a:lvl1pPr>
          </a:lstStyle>
          <a:p>
            <a:endParaRPr lang="en-US" dirty="0"/>
          </a:p>
        </p:txBody>
      </p:sp>
      <p:sp>
        <p:nvSpPr>
          <p:cNvPr id="11" name="Content Placeholder 2">
            <a:extLst>
              <a:ext uri="{FF2B5EF4-FFF2-40B4-BE49-F238E27FC236}">
                <a16:creationId xmlns:a16="http://schemas.microsoft.com/office/drawing/2014/main" id="{EC2CEEFA-DEDA-3C4E-B209-94546CDD8BD9}"/>
              </a:ext>
            </a:extLst>
          </p:cNvPr>
          <p:cNvSpPr>
            <a:spLocks noGrp="1"/>
          </p:cNvSpPr>
          <p:nvPr>
            <p:ph idx="1"/>
          </p:nvPr>
        </p:nvSpPr>
        <p:spPr>
          <a:xfrm>
            <a:off x="1211358"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7">
            <a:extLst>
              <a:ext uri="{FF2B5EF4-FFF2-40B4-BE49-F238E27FC236}">
                <a16:creationId xmlns:a16="http://schemas.microsoft.com/office/drawing/2014/main" id="{873EC9B2-3D79-EB42-BD2D-94A59CE5C329}"/>
              </a:ext>
            </a:extLst>
          </p:cNvPr>
          <p:cNvSpPr>
            <a:spLocks noGrp="1"/>
          </p:cNvSpPr>
          <p:nvPr>
            <p:ph type="pic" sz="quarter" idx="14"/>
          </p:nvPr>
        </p:nvSpPr>
        <p:spPr>
          <a:xfrm>
            <a:off x="6984841" y="1655241"/>
            <a:ext cx="3982602" cy="2222782"/>
          </a:xfrm>
          <a:prstGeom prst="rect">
            <a:avLst/>
          </a:prstGeom>
        </p:spPr>
        <p:txBody>
          <a:bodyPr/>
          <a:lstStyle>
            <a:lvl1pPr marL="0" indent="0">
              <a:buNone/>
              <a:defRPr/>
            </a:lvl1pPr>
          </a:lstStyle>
          <a:p>
            <a:endParaRPr lang="en-US"/>
          </a:p>
        </p:txBody>
      </p:sp>
      <p:cxnSp>
        <p:nvCxnSpPr>
          <p:cNvPr id="3" name="Straight Connector 2">
            <a:extLst>
              <a:ext uri="{FF2B5EF4-FFF2-40B4-BE49-F238E27FC236}">
                <a16:creationId xmlns:a16="http://schemas.microsoft.com/office/drawing/2014/main" id="{B1D7853A-8D09-4041-8FD1-E58DBA8A7F0F}"/>
              </a:ext>
            </a:extLst>
          </p:cNvPr>
          <p:cNvCxnSpPr/>
          <p:nvPr userDrawn="1"/>
        </p:nvCxnSpPr>
        <p:spPr>
          <a:xfrm>
            <a:off x="6096000" y="1551313"/>
            <a:ext cx="0" cy="4653420"/>
          </a:xfrm>
          <a:prstGeom prst="line">
            <a:avLst/>
          </a:prstGeom>
          <a:ln>
            <a:solidFill>
              <a:schemeClr val="tx2"/>
            </a:solidFill>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AEF50DEA-27DF-7C4E-AD5F-60F66ED518A4}"/>
              </a:ext>
            </a:extLst>
          </p:cNvPr>
          <p:cNvSpPr>
            <a:spLocks noGrp="1"/>
          </p:cNvSpPr>
          <p:nvPr>
            <p:ph idx="15"/>
          </p:nvPr>
        </p:nvSpPr>
        <p:spPr>
          <a:xfrm>
            <a:off x="6984841" y="4202482"/>
            <a:ext cx="3995802" cy="1835063"/>
          </a:xfrm>
          <a:prstGeom prst="rect">
            <a:avLst/>
          </a:prstGeom>
        </p:spPr>
        <p:txBody>
          <a:bodyPr/>
          <a:lstStyle>
            <a:lvl1pPr>
              <a:buClr>
                <a:schemeClr val="accent1"/>
              </a:buClr>
              <a:defRPr sz="2000"/>
            </a:lvl1pPr>
            <a:lvl2pPr>
              <a:buClr>
                <a:srgbClr val="FBB031"/>
              </a:buClr>
              <a:defRPr sz="1800"/>
            </a:lvl2pPr>
            <a:lvl3pPr>
              <a:buClr>
                <a:srgbClr val="8B857B"/>
              </a:buClr>
              <a:defRPr sz="1600"/>
            </a:lvl3pPr>
            <a:lvl4pPr>
              <a:buClr>
                <a:schemeClr val="accent3"/>
              </a:buClr>
              <a:defRPr sz="1400"/>
            </a:lvl4pPr>
            <a:lvl5pPr>
              <a:buClr>
                <a:schemeClr val="accent1"/>
              </a:buCl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D4A5085-02C7-C249-93B0-AC3B6836CB82}"/>
              </a:ext>
            </a:extLst>
          </p:cNvPr>
          <p:cNvSpPr>
            <a:spLocks noGrp="1"/>
          </p:cNvSpPr>
          <p:nvPr>
            <p:ph type="sldNum" sz="quarter" idx="12"/>
          </p:nvPr>
        </p:nvSpPr>
        <p:spPr>
          <a:xfrm>
            <a:off x="9146427" y="6380538"/>
            <a:ext cx="2743200" cy="365125"/>
          </a:xfrm>
          <a:prstGeom prst="rect">
            <a:avLst/>
          </a:prstGeom>
        </p:spPr>
        <p:txBody>
          <a:bodyPr/>
          <a:lstStyle>
            <a:lvl1pPr algn="r">
              <a:defRPr sz="1000">
                <a:solidFill>
                  <a:schemeClr val="bg1"/>
                </a:solidFill>
              </a:defRPr>
            </a:lvl1pPr>
          </a:lstStyle>
          <a:p>
            <a:fld id="{5C35FCF4-C3EF-BD43-82E0-05BC237DAD2A}" type="slidenum">
              <a:rPr lang="en-US" smtClean="0"/>
              <a:pPr/>
              <a:t>‹#›</a:t>
            </a:fld>
            <a:endParaRPr lang="en-US" dirty="0"/>
          </a:p>
        </p:txBody>
      </p:sp>
      <p:sp>
        <p:nvSpPr>
          <p:cNvPr id="10" name="Title 1">
            <a:extLst>
              <a:ext uri="{FF2B5EF4-FFF2-40B4-BE49-F238E27FC236}">
                <a16:creationId xmlns:a16="http://schemas.microsoft.com/office/drawing/2014/main" id="{5CF9A15B-E143-B248-AA59-A29370229760}"/>
              </a:ext>
            </a:extLst>
          </p:cNvPr>
          <p:cNvSpPr>
            <a:spLocks noGrp="1"/>
          </p:cNvSpPr>
          <p:nvPr>
            <p:ph type="title"/>
          </p:nvPr>
        </p:nvSpPr>
        <p:spPr>
          <a:xfrm>
            <a:off x="562628" y="463968"/>
            <a:ext cx="9724372" cy="1033398"/>
          </a:xfrm>
          <a:prstGeom prst="rect">
            <a:avLst/>
          </a:prstGeom>
        </p:spPr>
        <p:txBody>
          <a:bodyPr anchor="ctr" anchorCtr="0">
            <a:normAutofit/>
          </a:bodyPr>
          <a:lstStyle>
            <a:lvl1pPr>
              <a:lnSpc>
                <a:spcPts val="3800"/>
              </a:lnSpc>
              <a:defRPr sz="3600" b="1">
                <a:solidFill>
                  <a:schemeClr val="accent1"/>
                </a:solidFill>
                <a:latin typeface="+mn-lt"/>
              </a:defRPr>
            </a:lvl1pPr>
          </a:lstStyle>
          <a:p>
            <a:r>
              <a:rPr lang="en-US" dirty="0"/>
              <a:t>Click to edit Master title style</a:t>
            </a:r>
          </a:p>
        </p:txBody>
      </p:sp>
    </p:spTree>
    <p:extLst>
      <p:ext uri="{BB962C8B-B14F-4D97-AF65-F5344CB8AC3E}">
        <p14:creationId xmlns:p14="http://schemas.microsoft.com/office/powerpoint/2010/main" val="68388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tem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0016D1F-0C29-D446-876E-DD6C096D7311}"/>
              </a:ext>
            </a:extLst>
          </p:cNvPr>
          <p:cNvSpPr>
            <a:spLocks noGrp="1"/>
          </p:cNvSpPr>
          <p:nvPr>
            <p:ph type="body" sz="quarter" idx="10" hasCustomPrompt="1"/>
          </p:nvPr>
        </p:nvSpPr>
        <p:spPr>
          <a:xfrm>
            <a:off x="3589638" y="1118286"/>
            <a:ext cx="7271951" cy="4775887"/>
          </a:xfrm>
          <a:prstGeom prst="rect">
            <a:avLst/>
          </a:prstGeom>
        </p:spPr>
        <p:txBody>
          <a:bodyPr anchor="ctr" anchorCtr="0"/>
          <a:lstStyle>
            <a:lvl1pPr marL="0" indent="0">
              <a:lnSpc>
                <a:spcPts val="5000"/>
              </a:lnSpc>
              <a:spcBef>
                <a:spcPts val="0"/>
              </a:spcBef>
              <a:buNone/>
              <a:defRPr sz="4800" b="1">
                <a:solidFill>
                  <a:schemeClr val="accent1"/>
                </a:solidFill>
                <a:latin typeface="+mn-lt"/>
              </a:defRPr>
            </a:lvl1pPr>
          </a:lstStyle>
          <a:p>
            <a:pPr lvl="0"/>
            <a:r>
              <a:rPr lang="en-US" dirty="0"/>
              <a:t>This slide is for one big, </a:t>
            </a:r>
            <a:br>
              <a:rPr lang="en-US" dirty="0"/>
            </a:br>
            <a:r>
              <a:rPr lang="en-US" dirty="0"/>
              <a:t>bold statement. Bullet </a:t>
            </a:r>
            <a:br>
              <a:rPr lang="en-US" dirty="0"/>
            </a:br>
            <a:r>
              <a:rPr lang="en-US" dirty="0"/>
              <a:t>points can’t compete! </a:t>
            </a:r>
          </a:p>
        </p:txBody>
      </p:sp>
    </p:spTree>
    <p:extLst>
      <p:ext uri="{BB962C8B-B14F-4D97-AF65-F5344CB8AC3E}">
        <p14:creationId xmlns:p14="http://schemas.microsoft.com/office/powerpoint/2010/main" val="399748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lud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78C2-47AD-C340-9456-D9F9B3D30035}"/>
              </a:ext>
            </a:extLst>
          </p:cNvPr>
          <p:cNvSpPr>
            <a:spLocks noGrp="1"/>
          </p:cNvSpPr>
          <p:nvPr>
            <p:ph type="ctrTitle" hasCustomPrompt="1"/>
          </p:nvPr>
        </p:nvSpPr>
        <p:spPr>
          <a:xfrm>
            <a:off x="713306" y="259491"/>
            <a:ext cx="8115597" cy="1928468"/>
          </a:xfrm>
          <a:prstGeom prst="rect">
            <a:avLst/>
          </a:prstGeom>
        </p:spPr>
        <p:txBody>
          <a:bodyPr anchor="b">
            <a:normAutofit/>
          </a:bodyPr>
          <a:lstStyle>
            <a:lvl1pPr algn="l">
              <a:lnSpc>
                <a:spcPts val="3800"/>
              </a:lnSpc>
              <a:defRPr sz="3600" b="1">
                <a:solidFill>
                  <a:schemeClr val="accent1"/>
                </a:solidFill>
                <a:latin typeface="+mn-lt"/>
              </a:defRPr>
            </a:lvl1pPr>
          </a:lstStyle>
          <a:p>
            <a:r>
              <a:rPr lang="en-US" dirty="0"/>
              <a:t>Thank you for attending! </a:t>
            </a:r>
            <a:br>
              <a:rPr lang="en-US" dirty="0"/>
            </a:br>
            <a:r>
              <a:rPr lang="en-US" dirty="0"/>
              <a:t>and/or other concluding message</a:t>
            </a:r>
          </a:p>
        </p:txBody>
      </p:sp>
      <p:sp>
        <p:nvSpPr>
          <p:cNvPr id="3" name="Subtitle 2">
            <a:extLst>
              <a:ext uri="{FF2B5EF4-FFF2-40B4-BE49-F238E27FC236}">
                <a16:creationId xmlns:a16="http://schemas.microsoft.com/office/drawing/2014/main" id="{336038AA-9B5A-234E-B6E1-FE9722AB0657}"/>
              </a:ext>
            </a:extLst>
          </p:cNvPr>
          <p:cNvSpPr>
            <a:spLocks noGrp="1"/>
          </p:cNvSpPr>
          <p:nvPr>
            <p:ph type="subTitle" idx="1" hasCustomPrompt="1"/>
          </p:nvPr>
        </p:nvSpPr>
        <p:spPr>
          <a:xfrm>
            <a:off x="713306" y="2203160"/>
            <a:ext cx="8115597" cy="780997"/>
          </a:xfrm>
          <a:prstGeom prst="rect">
            <a:avLst/>
          </a:prstGeom>
        </p:spPr>
        <p:txBody>
          <a:bodyPr/>
          <a:lstStyle>
            <a:lvl1pPr marL="0" indent="0" algn="l">
              <a:lnSpc>
                <a:spcPts val="2600"/>
              </a:lnSpc>
              <a:spcBef>
                <a:spcPts val="0"/>
              </a:spcBef>
              <a:buNone/>
              <a:defRPr sz="2400" b="1">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For more information go to </a:t>
            </a:r>
            <a:r>
              <a:rPr lang="en-US" dirty="0" err="1"/>
              <a:t>ucalgary.ca</a:t>
            </a:r>
            <a:r>
              <a:rPr lang="en-US" dirty="0"/>
              <a:t>/</a:t>
            </a:r>
            <a:r>
              <a:rPr lang="en-US" dirty="0" err="1"/>
              <a:t>webaddress</a:t>
            </a:r>
            <a:endParaRPr lang="en-US" dirty="0"/>
          </a:p>
        </p:txBody>
      </p:sp>
      <p:sp>
        <p:nvSpPr>
          <p:cNvPr id="10" name="Text Placeholder 9">
            <a:extLst>
              <a:ext uri="{FF2B5EF4-FFF2-40B4-BE49-F238E27FC236}">
                <a16:creationId xmlns:a16="http://schemas.microsoft.com/office/drawing/2014/main" id="{13FD472B-32E4-8A46-90E5-97757DC24EE5}"/>
              </a:ext>
            </a:extLst>
          </p:cNvPr>
          <p:cNvSpPr>
            <a:spLocks noGrp="1"/>
          </p:cNvSpPr>
          <p:nvPr>
            <p:ph type="body" sz="quarter" idx="10" hasCustomPrompt="1"/>
          </p:nvPr>
        </p:nvSpPr>
        <p:spPr>
          <a:xfrm>
            <a:off x="713307" y="3002203"/>
            <a:ext cx="6478326" cy="1468879"/>
          </a:xfrm>
          <a:prstGeom prst="rect">
            <a:avLst/>
          </a:prstGeom>
        </p:spPr>
        <p:txBody>
          <a:bodyPr anchor="b" anchorCtr="0">
            <a:noAutofit/>
          </a:bodyPr>
          <a:lstStyle>
            <a:lvl1pPr marL="0" indent="0">
              <a:lnSpc>
                <a:spcPts val="2000"/>
              </a:lnSpc>
              <a:spcBef>
                <a:spcPts val="0"/>
              </a:spcBef>
              <a:buNone/>
              <a:defRPr sz="1800" b="0">
                <a:solidFill>
                  <a:schemeClr val="tx1"/>
                </a:solidFill>
              </a:defRPr>
            </a:lvl1pPr>
          </a:lstStyle>
          <a:p>
            <a:pPr lvl="0"/>
            <a:r>
              <a:rPr lang="en-US" dirty="0"/>
              <a:t>Presenter’s Name</a:t>
            </a:r>
            <a:br>
              <a:rPr lang="en-US" dirty="0"/>
            </a:br>
            <a:r>
              <a:rPr lang="en-US" dirty="0" err="1"/>
              <a:t>presentersemail@ucalgary.ca</a:t>
            </a:r>
            <a:br>
              <a:rPr lang="en-US" dirty="0"/>
            </a:br>
            <a:r>
              <a:rPr lang="en-US" dirty="0"/>
              <a:t>Phone number / Twitter handle / additional contact info</a:t>
            </a:r>
          </a:p>
        </p:txBody>
      </p:sp>
    </p:spTree>
    <p:extLst>
      <p:ext uri="{BB962C8B-B14F-4D97-AF65-F5344CB8AC3E}">
        <p14:creationId xmlns:p14="http://schemas.microsoft.com/office/powerpoint/2010/main" val="17959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4" r:id="rId5"/>
    <p:sldLayoutId id="214748365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tainer.org/docs/user/latest/appendix.html#build-docker-module" TargetMode="External"/><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apptainer.org/docs/user/latest/appendix.html#scratch-agent" TargetMode="External"/><Relationship Id="rId5" Type="http://schemas.openxmlformats.org/officeDocument/2006/relationships/hyperlink" Target="https://apptainer.org/docs/user/latest/appendix.html#build-localimage" TargetMode="External"/><Relationship Id="rId4" Type="http://schemas.openxmlformats.org/officeDocument/2006/relationships/hyperlink" Target="https://apptainer.org/docs/user/latest/appendix.html#build-ora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433A7-5FAF-7E4C-B3D7-17132204F1B4}"/>
              </a:ext>
            </a:extLst>
          </p:cNvPr>
          <p:cNvSpPr>
            <a:spLocks noGrp="1"/>
          </p:cNvSpPr>
          <p:nvPr>
            <p:ph type="ctrTitle"/>
          </p:nvPr>
        </p:nvSpPr>
        <p:spPr/>
        <p:txBody>
          <a:bodyPr>
            <a:normAutofit/>
          </a:bodyPr>
          <a:lstStyle/>
          <a:p>
            <a:r>
              <a:rPr lang="en-US" dirty="0" err="1"/>
              <a:t>Apptainer</a:t>
            </a:r>
            <a:endParaRPr lang="en-US" dirty="0"/>
          </a:p>
        </p:txBody>
      </p:sp>
      <p:sp>
        <p:nvSpPr>
          <p:cNvPr id="3" name="Subtitle 2">
            <a:extLst>
              <a:ext uri="{FF2B5EF4-FFF2-40B4-BE49-F238E27FC236}">
                <a16:creationId xmlns:a16="http://schemas.microsoft.com/office/drawing/2014/main" id="{1CE4ED0D-A202-2C42-8CC0-EE323836B5F9}"/>
              </a:ext>
            </a:extLst>
          </p:cNvPr>
          <p:cNvSpPr>
            <a:spLocks noGrp="1"/>
          </p:cNvSpPr>
          <p:nvPr>
            <p:ph type="subTitle" idx="1"/>
          </p:nvPr>
        </p:nvSpPr>
        <p:spPr/>
        <p:txBody>
          <a:bodyPr/>
          <a:lstStyle/>
          <a:p>
            <a:r>
              <a:rPr lang="en-US" dirty="0"/>
              <a:t>Make your research reproducible.</a:t>
            </a:r>
          </a:p>
        </p:txBody>
      </p:sp>
      <p:sp>
        <p:nvSpPr>
          <p:cNvPr id="4" name="Text Placeholder 3">
            <a:extLst>
              <a:ext uri="{FF2B5EF4-FFF2-40B4-BE49-F238E27FC236}">
                <a16:creationId xmlns:a16="http://schemas.microsoft.com/office/drawing/2014/main" id="{AC139BAF-497B-114A-ADA3-745184DA3B01}"/>
              </a:ext>
            </a:extLst>
          </p:cNvPr>
          <p:cNvSpPr>
            <a:spLocks noGrp="1"/>
          </p:cNvSpPr>
          <p:nvPr>
            <p:ph type="body" sz="quarter" idx="10"/>
          </p:nvPr>
        </p:nvSpPr>
        <p:spPr/>
        <p:txBody>
          <a:bodyPr/>
          <a:lstStyle/>
          <a:p>
            <a:r>
              <a:rPr lang="en-US" dirty="0"/>
              <a:t>Pedro Martinez, Research Computing Services</a:t>
            </a:r>
          </a:p>
        </p:txBody>
      </p:sp>
      <p:sp>
        <p:nvSpPr>
          <p:cNvPr id="5" name="Text Placeholder 4">
            <a:extLst>
              <a:ext uri="{FF2B5EF4-FFF2-40B4-BE49-F238E27FC236}">
                <a16:creationId xmlns:a16="http://schemas.microsoft.com/office/drawing/2014/main" id="{45D60A7D-2996-BA40-813C-919B891794C6}"/>
              </a:ext>
            </a:extLst>
          </p:cNvPr>
          <p:cNvSpPr>
            <a:spLocks noGrp="1"/>
          </p:cNvSpPr>
          <p:nvPr>
            <p:ph type="body" sz="quarter" idx="11"/>
          </p:nvPr>
        </p:nvSpPr>
        <p:spPr/>
        <p:txBody>
          <a:bodyPr/>
          <a:lstStyle/>
          <a:p>
            <a:r>
              <a:rPr lang="en-US" dirty="0"/>
              <a:t>2025-08-28</a:t>
            </a:r>
          </a:p>
        </p:txBody>
      </p:sp>
    </p:spTree>
    <p:extLst>
      <p:ext uri="{BB962C8B-B14F-4D97-AF65-F5344CB8AC3E}">
        <p14:creationId xmlns:p14="http://schemas.microsoft.com/office/powerpoint/2010/main" val="234139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61B3-00CA-D875-64D0-49EA91AE7A9B}"/>
              </a:ext>
            </a:extLst>
          </p:cNvPr>
          <p:cNvSpPr>
            <a:spLocks noGrp="1"/>
          </p:cNvSpPr>
          <p:nvPr>
            <p:ph type="title"/>
          </p:nvPr>
        </p:nvSpPr>
        <p:spPr/>
        <p:txBody>
          <a:bodyPr/>
          <a:lstStyle/>
          <a:p>
            <a:r>
              <a:rPr lang="en-US" dirty="0"/>
              <a:t>Building an </a:t>
            </a:r>
            <a:r>
              <a:rPr lang="en-US" dirty="0" err="1"/>
              <a:t>Apptainer</a:t>
            </a:r>
            <a:r>
              <a:rPr lang="en-US" dirty="0"/>
              <a:t> container</a:t>
            </a:r>
          </a:p>
        </p:txBody>
      </p:sp>
      <p:sp>
        <p:nvSpPr>
          <p:cNvPr id="3" name="Content Placeholder 2">
            <a:extLst>
              <a:ext uri="{FF2B5EF4-FFF2-40B4-BE49-F238E27FC236}">
                <a16:creationId xmlns:a16="http://schemas.microsoft.com/office/drawing/2014/main" id="{10717153-8252-5881-1D06-496177589586}"/>
              </a:ext>
            </a:extLst>
          </p:cNvPr>
          <p:cNvSpPr>
            <a:spLocks noGrp="1"/>
          </p:cNvSpPr>
          <p:nvPr>
            <p:ph idx="1"/>
          </p:nvPr>
        </p:nvSpPr>
        <p:spPr/>
        <p:txBody>
          <a:bodyPr/>
          <a:lstStyle/>
          <a:p>
            <a:r>
              <a:rPr lang="en-US" dirty="0"/>
              <a:t>What if the container in question already exists?</a:t>
            </a:r>
          </a:p>
          <a:p>
            <a:r>
              <a:rPr lang="en-CA" b="1" dirty="0" err="1"/>
              <a:t>apptainer</a:t>
            </a:r>
            <a:r>
              <a:rPr lang="en-CA" b="1" dirty="0"/>
              <a:t> run docker://</a:t>
            </a:r>
            <a:r>
              <a:rPr lang="en-CA" b="1" dirty="0" err="1"/>
              <a:t>sylabsio</a:t>
            </a:r>
            <a:r>
              <a:rPr lang="en-CA" b="1" dirty="0"/>
              <a:t>/</a:t>
            </a:r>
            <a:r>
              <a:rPr lang="en-CA" b="1" dirty="0" err="1"/>
              <a:t>lolcow:latest</a:t>
            </a:r>
            <a:endParaRPr lang="en-CA" b="1" dirty="0"/>
          </a:p>
          <a:p>
            <a:pPr lvl="1"/>
            <a:r>
              <a:rPr lang="en-CA" dirty="0" err="1"/>
              <a:t>Apptainer</a:t>
            </a:r>
            <a:r>
              <a:rPr lang="en-CA" dirty="0"/>
              <a:t> retrieves blobs and configuration data from Docker Hub</a:t>
            </a:r>
          </a:p>
          <a:p>
            <a:pPr lvl="1"/>
            <a:r>
              <a:rPr lang="en-CA" dirty="0"/>
              <a:t>Extracts the layers that make up the Docker container</a:t>
            </a:r>
          </a:p>
          <a:p>
            <a:pPr lvl="1"/>
            <a:r>
              <a:rPr lang="en-CA" dirty="0"/>
              <a:t>Creates a SIF file from them. </a:t>
            </a:r>
          </a:p>
          <a:p>
            <a:r>
              <a:rPr lang="en-CA" b="1" dirty="0" err="1"/>
              <a:t>apptainer</a:t>
            </a:r>
            <a:r>
              <a:rPr lang="en-CA" b="1" dirty="0"/>
              <a:t> pull docker://</a:t>
            </a:r>
            <a:r>
              <a:rPr lang="en-CA" b="1" dirty="0" err="1"/>
              <a:t>sylabsio</a:t>
            </a:r>
            <a:r>
              <a:rPr lang="en-CA" b="1" dirty="0"/>
              <a:t>/</a:t>
            </a:r>
            <a:r>
              <a:rPr lang="en-CA" b="1" dirty="0" err="1"/>
              <a:t>lolcow</a:t>
            </a:r>
            <a:endParaRPr lang="en-CA" b="1" dirty="0"/>
          </a:p>
          <a:p>
            <a:r>
              <a:rPr lang="en-CA" dirty="0"/>
              <a:t>From a local </a:t>
            </a:r>
            <a:r>
              <a:rPr lang="en-CA" dirty="0" err="1"/>
              <a:t>Dockerfile</a:t>
            </a:r>
            <a:r>
              <a:rPr lang="en-CA" dirty="0"/>
              <a:t>/container (docker required):</a:t>
            </a:r>
          </a:p>
          <a:p>
            <a:pPr lvl="1"/>
            <a:r>
              <a:rPr lang="en-CA" dirty="0"/>
              <a:t>docker build -t snpeff-local5.1 -f Dockerfile-snpeff5.1 .</a:t>
            </a:r>
          </a:p>
          <a:p>
            <a:pPr lvl="1"/>
            <a:r>
              <a:rPr lang="en-CA" dirty="0"/>
              <a:t>docker save -o snpeff-local5.1.tar snpeff-local5.1</a:t>
            </a:r>
          </a:p>
          <a:p>
            <a:pPr lvl="1"/>
            <a:r>
              <a:rPr lang="en-CA" dirty="0" err="1"/>
              <a:t>apptainer</a:t>
            </a:r>
            <a:r>
              <a:rPr lang="en-CA" dirty="0"/>
              <a:t> build snpeff-local5.1.sif docker-archive://snpeff-local5.1.tar</a:t>
            </a:r>
          </a:p>
        </p:txBody>
      </p:sp>
      <p:sp>
        <p:nvSpPr>
          <p:cNvPr id="4" name="Slide Number Placeholder 3">
            <a:extLst>
              <a:ext uri="{FF2B5EF4-FFF2-40B4-BE49-F238E27FC236}">
                <a16:creationId xmlns:a16="http://schemas.microsoft.com/office/drawing/2014/main" id="{1CA223ED-5908-E927-FC06-BEE86DCD512F}"/>
              </a:ext>
            </a:extLst>
          </p:cNvPr>
          <p:cNvSpPr>
            <a:spLocks noGrp="1"/>
          </p:cNvSpPr>
          <p:nvPr>
            <p:ph type="sldNum" sz="quarter" idx="12"/>
          </p:nvPr>
        </p:nvSpPr>
        <p:spPr/>
        <p:txBody>
          <a:bodyPr/>
          <a:lstStyle/>
          <a:p>
            <a:fld id="{5C35FCF4-C3EF-BD43-82E0-05BC237DAD2A}" type="slidenum">
              <a:rPr lang="en-US" smtClean="0"/>
              <a:pPr/>
              <a:t>10</a:t>
            </a:fld>
            <a:endParaRPr lang="en-US" dirty="0"/>
          </a:p>
        </p:txBody>
      </p:sp>
    </p:spTree>
    <p:extLst>
      <p:ext uri="{BB962C8B-B14F-4D97-AF65-F5344CB8AC3E}">
        <p14:creationId xmlns:p14="http://schemas.microsoft.com/office/powerpoint/2010/main" val="1296267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D1E0-61B2-BCF4-D4F3-889A7C687BCF}"/>
              </a:ext>
            </a:extLst>
          </p:cNvPr>
          <p:cNvSpPr>
            <a:spLocks noGrp="1"/>
          </p:cNvSpPr>
          <p:nvPr>
            <p:ph type="title"/>
          </p:nvPr>
        </p:nvSpPr>
        <p:spPr/>
        <p:txBody>
          <a:bodyPr/>
          <a:lstStyle/>
          <a:p>
            <a:r>
              <a:rPr lang="en-US" dirty="0"/>
              <a:t>Take away message</a:t>
            </a:r>
          </a:p>
        </p:txBody>
      </p:sp>
      <p:sp>
        <p:nvSpPr>
          <p:cNvPr id="3" name="Content Placeholder 2">
            <a:extLst>
              <a:ext uri="{FF2B5EF4-FFF2-40B4-BE49-F238E27FC236}">
                <a16:creationId xmlns:a16="http://schemas.microsoft.com/office/drawing/2014/main" id="{7EC51D49-1C4C-2576-4C2B-4B6EFA0AB200}"/>
              </a:ext>
            </a:extLst>
          </p:cNvPr>
          <p:cNvSpPr>
            <a:spLocks noGrp="1"/>
          </p:cNvSpPr>
          <p:nvPr>
            <p:ph idx="1"/>
          </p:nvPr>
        </p:nvSpPr>
        <p:spPr/>
        <p:txBody>
          <a:bodyPr/>
          <a:lstStyle/>
          <a:p>
            <a:r>
              <a:rPr lang="en-US" dirty="0"/>
              <a:t>All things equal, containers will save you a huge amount of time since you can easily run complex software (That often would take some time to setup). Often with one command.</a:t>
            </a:r>
          </a:p>
        </p:txBody>
      </p:sp>
      <p:sp>
        <p:nvSpPr>
          <p:cNvPr id="4" name="Slide Number Placeholder 3">
            <a:extLst>
              <a:ext uri="{FF2B5EF4-FFF2-40B4-BE49-F238E27FC236}">
                <a16:creationId xmlns:a16="http://schemas.microsoft.com/office/drawing/2014/main" id="{7CF14486-E5D0-56A8-F2C7-B1F15147F354}"/>
              </a:ext>
            </a:extLst>
          </p:cNvPr>
          <p:cNvSpPr>
            <a:spLocks noGrp="1"/>
          </p:cNvSpPr>
          <p:nvPr>
            <p:ph type="sldNum" sz="quarter" idx="12"/>
          </p:nvPr>
        </p:nvSpPr>
        <p:spPr/>
        <p:txBody>
          <a:bodyPr/>
          <a:lstStyle/>
          <a:p>
            <a:fld id="{5C35FCF4-C3EF-BD43-82E0-05BC237DAD2A}" type="slidenum">
              <a:rPr lang="en-US" smtClean="0"/>
              <a:pPr/>
              <a:t>11</a:t>
            </a:fld>
            <a:endParaRPr lang="en-US" dirty="0"/>
          </a:p>
        </p:txBody>
      </p:sp>
    </p:spTree>
    <p:extLst>
      <p:ext uri="{BB962C8B-B14F-4D97-AF65-F5344CB8AC3E}">
        <p14:creationId xmlns:p14="http://schemas.microsoft.com/office/powerpoint/2010/main" val="4124065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F7E4-A46F-472E-7F39-F50DD881D8A7}"/>
              </a:ext>
            </a:extLst>
          </p:cNvPr>
          <p:cNvSpPr>
            <a:spLocks noGrp="1"/>
          </p:cNvSpPr>
          <p:nvPr>
            <p:ph type="title"/>
          </p:nvPr>
        </p:nvSpPr>
        <p:spPr/>
        <p:txBody>
          <a:bodyPr/>
          <a:lstStyle/>
          <a:p>
            <a:r>
              <a:rPr lang="en-US" dirty="0"/>
              <a:t>Structure of a definition file</a:t>
            </a:r>
          </a:p>
        </p:txBody>
      </p:sp>
      <p:sp>
        <p:nvSpPr>
          <p:cNvPr id="3" name="Content Placeholder 2">
            <a:extLst>
              <a:ext uri="{FF2B5EF4-FFF2-40B4-BE49-F238E27FC236}">
                <a16:creationId xmlns:a16="http://schemas.microsoft.com/office/drawing/2014/main" id="{06426276-3D97-E5DC-C1F4-20681D3D0A64}"/>
              </a:ext>
            </a:extLst>
          </p:cNvPr>
          <p:cNvSpPr>
            <a:spLocks noGrp="1"/>
          </p:cNvSpPr>
          <p:nvPr>
            <p:ph idx="1"/>
          </p:nvPr>
        </p:nvSpPr>
        <p:spPr>
          <a:xfrm>
            <a:off x="562628" y="1773195"/>
            <a:ext cx="6257272" cy="4115669"/>
          </a:xfrm>
        </p:spPr>
        <p:txBody>
          <a:bodyPr/>
          <a:lstStyle/>
          <a:p>
            <a:r>
              <a:rPr lang="en-CA" sz="2400" b="1" dirty="0"/>
              <a:t>Header</a:t>
            </a:r>
            <a:r>
              <a:rPr lang="en-CA" sz="2400" dirty="0"/>
              <a:t>: The Header describes the core operating system to build within the container. Here you will configure the base operating system features needed within the container. You can specify:</a:t>
            </a:r>
          </a:p>
          <a:p>
            <a:pPr lvl="1"/>
            <a:r>
              <a:rPr lang="en-CA" sz="2000" dirty="0"/>
              <a:t>Linux distribution</a:t>
            </a:r>
          </a:p>
          <a:p>
            <a:pPr lvl="1"/>
            <a:r>
              <a:rPr lang="en-CA" sz="2000" dirty="0"/>
              <a:t>The specific version</a:t>
            </a:r>
          </a:p>
          <a:p>
            <a:pPr lvl="1"/>
            <a:r>
              <a:rPr lang="en-CA" sz="2000" dirty="0"/>
              <a:t>Packages that must be part of the core install (borrowed from the host system).</a:t>
            </a:r>
          </a:p>
          <a:p>
            <a:r>
              <a:rPr lang="en-CA" sz="2400" b="1" dirty="0"/>
              <a:t>Sections</a:t>
            </a:r>
            <a:r>
              <a:rPr lang="en-CA" sz="2400" dirty="0"/>
              <a:t>: The rest of the definition is comprised of sections. Each section is defined by a % character followed by the name of the particular section. </a:t>
            </a:r>
          </a:p>
        </p:txBody>
      </p:sp>
      <p:sp>
        <p:nvSpPr>
          <p:cNvPr id="4" name="Slide Number Placeholder 3">
            <a:extLst>
              <a:ext uri="{FF2B5EF4-FFF2-40B4-BE49-F238E27FC236}">
                <a16:creationId xmlns:a16="http://schemas.microsoft.com/office/drawing/2014/main" id="{38821AB7-EBC0-55E8-E19B-275E3BF7E3B9}"/>
              </a:ext>
            </a:extLst>
          </p:cNvPr>
          <p:cNvSpPr>
            <a:spLocks noGrp="1"/>
          </p:cNvSpPr>
          <p:nvPr>
            <p:ph type="sldNum" sz="quarter" idx="12"/>
          </p:nvPr>
        </p:nvSpPr>
        <p:spPr/>
        <p:txBody>
          <a:bodyPr/>
          <a:lstStyle/>
          <a:p>
            <a:fld id="{5C35FCF4-C3EF-BD43-82E0-05BC237DAD2A}" type="slidenum">
              <a:rPr lang="en-US" smtClean="0"/>
              <a:pPr/>
              <a:t>12</a:t>
            </a:fld>
            <a:endParaRPr lang="en-US" dirty="0"/>
          </a:p>
        </p:txBody>
      </p:sp>
      <p:pic>
        <p:nvPicPr>
          <p:cNvPr id="6" name="Picture 5">
            <a:extLst>
              <a:ext uri="{FF2B5EF4-FFF2-40B4-BE49-F238E27FC236}">
                <a16:creationId xmlns:a16="http://schemas.microsoft.com/office/drawing/2014/main" id="{43807878-F25B-C1E7-FDB2-AE9CA39E84CF}"/>
              </a:ext>
            </a:extLst>
          </p:cNvPr>
          <p:cNvPicPr>
            <a:picLocks noChangeAspect="1"/>
          </p:cNvPicPr>
          <p:nvPr/>
        </p:nvPicPr>
        <p:blipFill>
          <a:blip r:embed="rId3"/>
          <a:stretch>
            <a:fillRect/>
          </a:stretch>
        </p:blipFill>
        <p:spPr>
          <a:xfrm>
            <a:off x="7298672" y="1398979"/>
            <a:ext cx="4330700" cy="4864100"/>
          </a:xfrm>
          <a:prstGeom prst="rect">
            <a:avLst/>
          </a:prstGeom>
        </p:spPr>
      </p:pic>
    </p:spTree>
    <p:extLst>
      <p:ext uri="{BB962C8B-B14F-4D97-AF65-F5344CB8AC3E}">
        <p14:creationId xmlns:p14="http://schemas.microsoft.com/office/powerpoint/2010/main" val="120250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035A-9FE5-B14A-FAA5-A14729D83656}"/>
              </a:ext>
            </a:extLst>
          </p:cNvPr>
          <p:cNvSpPr>
            <a:spLocks noGrp="1"/>
          </p:cNvSpPr>
          <p:nvPr>
            <p:ph type="title"/>
          </p:nvPr>
        </p:nvSpPr>
        <p:spPr/>
        <p:txBody>
          <a:bodyPr/>
          <a:lstStyle/>
          <a:p>
            <a:r>
              <a:rPr lang="en-US" dirty="0"/>
              <a:t>Definition file header</a:t>
            </a:r>
          </a:p>
        </p:txBody>
      </p:sp>
      <p:sp>
        <p:nvSpPr>
          <p:cNvPr id="3" name="Content Placeholder 2">
            <a:extLst>
              <a:ext uri="{FF2B5EF4-FFF2-40B4-BE49-F238E27FC236}">
                <a16:creationId xmlns:a16="http://schemas.microsoft.com/office/drawing/2014/main" id="{503159F7-22F3-0B6A-376A-A9FEDB6FF5C1}"/>
              </a:ext>
            </a:extLst>
          </p:cNvPr>
          <p:cNvSpPr>
            <a:spLocks noGrp="1"/>
          </p:cNvSpPr>
          <p:nvPr>
            <p:ph idx="1"/>
          </p:nvPr>
        </p:nvSpPr>
        <p:spPr>
          <a:xfrm>
            <a:off x="562628" y="1773195"/>
            <a:ext cx="6314422" cy="4115669"/>
          </a:xfrm>
        </p:spPr>
        <p:txBody>
          <a:bodyPr/>
          <a:lstStyle/>
          <a:p>
            <a:r>
              <a:rPr lang="en-CA" dirty="0"/>
              <a:t>The only keyword that is required for every type of build is </a:t>
            </a:r>
            <a:r>
              <a:rPr lang="en-CA" b="1" dirty="0"/>
              <a:t>Bootstrap</a:t>
            </a:r>
          </a:p>
          <a:p>
            <a:r>
              <a:rPr lang="en-CA" dirty="0"/>
              <a:t>Depending on the value other keywords might become valid such as </a:t>
            </a:r>
            <a:r>
              <a:rPr lang="en-CA" b="1" dirty="0"/>
              <a:t>from.</a:t>
            </a:r>
          </a:p>
          <a:p>
            <a:r>
              <a:rPr lang="en-CA" dirty="0"/>
              <a:t>Preferred Bootstraps agents:</a:t>
            </a:r>
          </a:p>
          <a:p>
            <a:pPr lvl="1"/>
            <a:r>
              <a:rPr lang="en-CA" dirty="0">
                <a:hlinkClick r:id="rId3"/>
              </a:rPr>
              <a:t>docker</a:t>
            </a:r>
            <a:r>
              <a:rPr lang="en-CA" dirty="0"/>
              <a:t> (images hosted on Docker Hub)</a:t>
            </a:r>
          </a:p>
          <a:p>
            <a:pPr lvl="1"/>
            <a:r>
              <a:rPr lang="en-CA" dirty="0">
                <a:hlinkClick r:id="rId4"/>
              </a:rPr>
              <a:t>oras</a:t>
            </a:r>
            <a:r>
              <a:rPr lang="en-CA" dirty="0"/>
              <a:t> (images from supported OCI registries)</a:t>
            </a:r>
          </a:p>
          <a:p>
            <a:pPr lvl="1"/>
            <a:r>
              <a:rPr lang="en-CA" dirty="0">
                <a:hlinkClick r:id="rId5"/>
              </a:rPr>
              <a:t>localimage</a:t>
            </a:r>
            <a:r>
              <a:rPr lang="en-CA" dirty="0"/>
              <a:t> (images saved on your machine)</a:t>
            </a:r>
          </a:p>
          <a:p>
            <a:pPr lvl="1"/>
            <a:r>
              <a:rPr lang="en-CA" dirty="0">
                <a:hlinkClick r:id="rId6"/>
              </a:rPr>
              <a:t>scratch</a:t>
            </a:r>
            <a:r>
              <a:rPr lang="en-CA" dirty="0"/>
              <a:t> (a flexible option for building a container from scratch)</a:t>
            </a:r>
          </a:p>
          <a:p>
            <a:endParaRPr lang="en-US" b="1" dirty="0"/>
          </a:p>
        </p:txBody>
      </p:sp>
      <p:sp>
        <p:nvSpPr>
          <p:cNvPr id="4" name="Slide Number Placeholder 3">
            <a:extLst>
              <a:ext uri="{FF2B5EF4-FFF2-40B4-BE49-F238E27FC236}">
                <a16:creationId xmlns:a16="http://schemas.microsoft.com/office/drawing/2014/main" id="{0DEC72D9-0C58-73E1-5134-D631F8A0E5D9}"/>
              </a:ext>
            </a:extLst>
          </p:cNvPr>
          <p:cNvSpPr>
            <a:spLocks noGrp="1"/>
          </p:cNvSpPr>
          <p:nvPr>
            <p:ph type="sldNum" sz="quarter" idx="12"/>
          </p:nvPr>
        </p:nvSpPr>
        <p:spPr/>
        <p:txBody>
          <a:bodyPr/>
          <a:lstStyle/>
          <a:p>
            <a:fld id="{5C35FCF4-C3EF-BD43-82E0-05BC237DAD2A}" type="slidenum">
              <a:rPr lang="en-US" smtClean="0"/>
              <a:pPr/>
              <a:t>13</a:t>
            </a:fld>
            <a:endParaRPr lang="en-US" dirty="0"/>
          </a:p>
        </p:txBody>
      </p:sp>
      <p:pic>
        <p:nvPicPr>
          <p:cNvPr id="5" name="Picture 4">
            <a:extLst>
              <a:ext uri="{FF2B5EF4-FFF2-40B4-BE49-F238E27FC236}">
                <a16:creationId xmlns:a16="http://schemas.microsoft.com/office/drawing/2014/main" id="{D62A319E-09E3-2AEB-D263-CDD0C09F86A0}"/>
              </a:ext>
            </a:extLst>
          </p:cNvPr>
          <p:cNvPicPr>
            <a:picLocks noChangeAspect="1"/>
          </p:cNvPicPr>
          <p:nvPr/>
        </p:nvPicPr>
        <p:blipFill>
          <a:blip r:embed="rId7"/>
          <a:stretch>
            <a:fillRect/>
          </a:stretch>
        </p:blipFill>
        <p:spPr>
          <a:xfrm>
            <a:off x="7298672" y="1398979"/>
            <a:ext cx="4330700" cy="4864100"/>
          </a:xfrm>
          <a:prstGeom prst="rect">
            <a:avLst/>
          </a:prstGeom>
        </p:spPr>
      </p:pic>
    </p:spTree>
    <p:extLst>
      <p:ext uri="{BB962C8B-B14F-4D97-AF65-F5344CB8AC3E}">
        <p14:creationId xmlns:p14="http://schemas.microsoft.com/office/powerpoint/2010/main" val="325810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DB1A-BB8F-C3AD-2243-D6C3ABAF199B}"/>
              </a:ext>
            </a:extLst>
          </p:cNvPr>
          <p:cNvSpPr>
            <a:spLocks noGrp="1"/>
          </p:cNvSpPr>
          <p:nvPr>
            <p:ph type="title"/>
          </p:nvPr>
        </p:nvSpPr>
        <p:spPr/>
        <p:txBody>
          <a:bodyPr>
            <a:normAutofit/>
          </a:bodyPr>
          <a:lstStyle/>
          <a:p>
            <a:r>
              <a:rPr lang="en-US" dirty="0"/>
              <a:t>Sections - </a:t>
            </a:r>
            <a:r>
              <a:rPr lang="en-CA" dirty="0"/>
              <a:t>%arguments</a:t>
            </a:r>
            <a:endParaRPr lang="en-US" dirty="0"/>
          </a:p>
        </p:txBody>
      </p:sp>
      <p:sp>
        <p:nvSpPr>
          <p:cNvPr id="3" name="Content Placeholder 2">
            <a:extLst>
              <a:ext uri="{FF2B5EF4-FFF2-40B4-BE49-F238E27FC236}">
                <a16:creationId xmlns:a16="http://schemas.microsoft.com/office/drawing/2014/main" id="{A1288A15-9149-624D-3154-C9F98DC4B642}"/>
              </a:ext>
            </a:extLst>
          </p:cNvPr>
          <p:cNvSpPr>
            <a:spLocks noGrp="1"/>
          </p:cNvSpPr>
          <p:nvPr>
            <p:ph idx="1"/>
          </p:nvPr>
        </p:nvSpPr>
        <p:spPr/>
        <p:txBody>
          <a:bodyPr/>
          <a:lstStyle/>
          <a:p>
            <a:r>
              <a:rPr lang="en-CA" dirty="0"/>
              <a:t>%arguments </a:t>
            </a:r>
          </a:p>
          <a:p>
            <a:pPr marL="457200" lvl="1" indent="0">
              <a:buNone/>
            </a:pPr>
            <a:r>
              <a:rPr lang="en-CA" dirty="0"/>
              <a:t>VERSION=22.04</a:t>
            </a:r>
          </a:p>
          <a:p>
            <a:r>
              <a:rPr lang="en-CA" dirty="0"/>
              <a:t>Anywhere else in the definition file that version is used it will be replaced by the numeric value</a:t>
            </a:r>
          </a:p>
          <a:p>
            <a:endParaRPr lang="en-CA" dirty="0"/>
          </a:p>
          <a:p>
            <a:endParaRPr lang="en-CA" dirty="0"/>
          </a:p>
          <a:p>
            <a:pPr marL="457200" lvl="1" indent="0">
              <a:buNone/>
            </a:pPr>
            <a:endParaRPr lang="en-CA" dirty="0"/>
          </a:p>
          <a:p>
            <a:pPr marL="457200" lvl="1" indent="0">
              <a:buNone/>
            </a:pPr>
            <a:endParaRPr lang="en-US" dirty="0"/>
          </a:p>
        </p:txBody>
      </p:sp>
      <p:sp>
        <p:nvSpPr>
          <p:cNvPr id="4" name="Slide Number Placeholder 3">
            <a:extLst>
              <a:ext uri="{FF2B5EF4-FFF2-40B4-BE49-F238E27FC236}">
                <a16:creationId xmlns:a16="http://schemas.microsoft.com/office/drawing/2014/main" id="{D54902A6-4971-0CAD-C889-7672E2DA45AF}"/>
              </a:ext>
            </a:extLst>
          </p:cNvPr>
          <p:cNvSpPr>
            <a:spLocks noGrp="1"/>
          </p:cNvSpPr>
          <p:nvPr>
            <p:ph type="sldNum" sz="quarter" idx="12"/>
          </p:nvPr>
        </p:nvSpPr>
        <p:spPr/>
        <p:txBody>
          <a:bodyPr/>
          <a:lstStyle/>
          <a:p>
            <a:fld id="{5C35FCF4-C3EF-BD43-82E0-05BC237DAD2A}" type="slidenum">
              <a:rPr lang="en-US" smtClean="0"/>
              <a:pPr/>
              <a:t>14</a:t>
            </a:fld>
            <a:endParaRPr lang="en-US" dirty="0"/>
          </a:p>
        </p:txBody>
      </p:sp>
    </p:spTree>
    <p:extLst>
      <p:ext uri="{BB962C8B-B14F-4D97-AF65-F5344CB8AC3E}">
        <p14:creationId xmlns:p14="http://schemas.microsoft.com/office/powerpoint/2010/main" val="54147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030C-51E3-71D7-2D66-1E0475FB80AC}"/>
              </a:ext>
            </a:extLst>
          </p:cNvPr>
          <p:cNvSpPr>
            <a:spLocks noGrp="1"/>
          </p:cNvSpPr>
          <p:nvPr>
            <p:ph type="title"/>
          </p:nvPr>
        </p:nvSpPr>
        <p:spPr/>
        <p:txBody>
          <a:bodyPr>
            <a:normAutofit/>
          </a:bodyPr>
          <a:lstStyle/>
          <a:p>
            <a:r>
              <a:rPr lang="en-US" dirty="0"/>
              <a:t>Sections - </a:t>
            </a:r>
            <a:r>
              <a:rPr lang="en-CA" dirty="0"/>
              <a:t>%environment</a:t>
            </a:r>
            <a:endParaRPr lang="en-US" dirty="0"/>
          </a:p>
        </p:txBody>
      </p:sp>
      <p:sp>
        <p:nvSpPr>
          <p:cNvPr id="3" name="Content Placeholder 2">
            <a:extLst>
              <a:ext uri="{FF2B5EF4-FFF2-40B4-BE49-F238E27FC236}">
                <a16:creationId xmlns:a16="http://schemas.microsoft.com/office/drawing/2014/main" id="{E0B301E6-8D14-4692-B8DE-E470AA0776DE}"/>
              </a:ext>
            </a:extLst>
          </p:cNvPr>
          <p:cNvSpPr>
            <a:spLocks noGrp="1"/>
          </p:cNvSpPr>
          <p:nvPr>
            <p:ph idx="1"/>
          </p:nvPr>
        </p:nvSpPr>
        <p:spPr/>
        <p:txBody>
          <a:bodyPr/>
          <a:lstStyle/>
          <a:p>
            <a:r>
              <a:rPr lang="en-CA" dirty="0"/>
              <a:t>%environment </a:t>
            </a:r>
          </a:p>
          <a:p>
            <a:pPr marL="457200" lvl="1" indent="0">
              <a:buNone/>
            </a:pPr>
            <a:r>
              <a:rPr lang="en-CA" dirty="0"/>
              <a:t>export LISTEN_PORT=54321 </a:t>
            </a:r>
          </a:p>
          <a:p>
            <a:r>
              <a:rPr lang="en-CA" dirty="0"/>
              <a:t>The %environment section allows you to define environment variables that will be set at runtime. </a:t>
            </a:r>
          </a:p>
          <a:p>
            <a:r>
              <a:rPr lang="en-CA" dirty="0"/>
              <a:t>Note: These variables are made available in the container at runtime, but not at build time.</a:t>
            </a:r>
          </a:p>
        </p:txBody>
      </p:sp>
      <p:sp>
        <p:nvSpPr>
          <p:cNvPr id="4" name="Slide Number Placeholder 3">
            <a:extLst>
              <a:ext uri="{FF2B5EF4-FFF2-40B4-BE49-F238E27FC236}">
                <a16:creationId xmlns:a16="http://schemas.microsoft.com/office/drawing/2014/main" id="{B83C8BFC-D832-9963-FF84-D3EBA016E689}"/>
              </a:ext>
            </a:extLst>
          </p:cNvPr>
          <p:cNvSpPr>
            <a:spLocks noGrp="1"/>
          </p:cNvSpPr>
          <p:nvPr>
            <p:ph type="sldNum" sz="quarter" idx="12"/>
          </p:nvPr>
        </p:nvSpPr>
        <p:spPr/>
        <p:txBody>
          <a:bodyPr/>
          <a:lstStyle/>
          <a:p>
            <a:fld id="{5C35FCF4-C3EF-BD43-82E0-05BC237DAD2A}" type="slidenum">
              <a:rPr lang="en-US" smtClean="0"/>
              <a:pPr/>
              <a:t>15</a:t>
            </a:fld>
            <a:endParaRPr lang="en-US" dirty="0"/>
          </a:p>
        </p:txBody>
      </p:sp>
    </p:spTree>
    <p:extLst>
      <p:ext uri="{BB962C8B-B14F-4D97-AF65-F5344CB8AC3E}">
        <p14:creationId xmlns:p14="http://schemas.microsoft.com/office/powerpoint/2010/main" val="668213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FE53-D834-DE32-6BC1-AE362CA4A272}"/>
              </a:ext>
            </a:extLst>
          </p:cNvPr>
          <p:cNvSpPr>
            <a:spLocks noGrp="1"/>
          </p:cNvSpPr>
          <p:nvPr>
            <p:ph type="title"/>
          </p:nvPr>
        </p:nvSpPr>
        <p:spPr/>
        <p:txBody>
          <a:bodyPr>
            <a:normAutofit/>
          </a:bodyPr>
          <a:lstStyle/>
          <a:p>
            <a:r>
              <a:rPr lang="en-US" dirty="0"/>
              <a:t>Sections - </a:t>
            </a:r>
            <a:r>
              <a:rPr lang="en-CA" dirty="0"/>
              <a:t>%files</a:t>
            </a:r>
            <a:endParaRPr lang="en-US" dirty="0"/>
          </a:p>
        </p:txBody>
      </p:sp>
      <p:sp>
        <p:nvSpPr>
          <p:cNvPr id="3" name="Content Placeholder 2">
            <a:extLst>
              <a:ext uri="{FF2B5EF4-FFF2-40B4-BE49-F238E27FC236}">
                <a16:creationId xmlns:a16="http://schemas.microsoft.com/office/drawing/2014/main" id="{183EB3FE-916A-7732-982A-B347A6BD80DB}"/>
              </a:ext>
            </a:extLst>
          </p:cNvPr>
          <p:cNvSpPr>
            <a:spLocks noGrp="1"/>
          </p:cNvSpPr>
          <p:nvPr>
            <p:ph idx="1"/>
          </p:nvPr>
        </p:nvSpPr>
        <p:spPr/>
        <p:txBody>
          <a:bodyPr/>
          <a:lstStyle/>
          <a:p>
            <a:r>
              <a:rPr lang="en-CA" dirty="0"/>
              <a:t>%files </a:t>
            </a:r>
          </a:p>
          <a:p>
            <a:pPr marL="457200" lvl="1" indent="0">
              <a:buNone/>
            </a:pPr>
            <a:r>
              <a:rPr lang="en-CA" dirty="0"/>
              <a:t>/file1 </a:t>
            </a:r>
          </a:p>
          <a:p>
            <a:pPr marL="457200" lvl="1" indent="0">
              <a:buNone/>
            </a:pPr>
            <a:r>
              <a:rPr lang="en-CA" dirty="0"/>
              <a:t>/file1 /opt</a:t>
            </a:r>
            <a:endParaRPr lang="en-US" dirty="0"/>
          </a:p>
          <a:p>
            <a:r>
              <a:rPr lang="en-US" dirty="0"/>
              <a:t>Files allow you to copy files from the host to the container. If the destination path is omitted the path will be the same</a:t>
            </a:r>
            <a:endParaRPr lang="en-CA" dirty="0"/>
          </a:p>
        </p:txBody>
      </p:sp>
      <p:sp>
        <p:nvSpPr>
          <p:cNvPr id="4" name="Slide Number Placeholder 3">
            <a:extLst>
              <a:ext uri="{FF2B5EF4-FFF2-40B4-BE49-F238E27FC236}">
                <a16:creationId xmlns:a16="http://schemas.microsoft.com/office/drawing/2014/main" id="{A04E0C0D-6EBF-A647-9908-5BF8F5055F5B}"/>
              </a:ext>
            </a:extLst>
          </p:cNvPr>
          <p:cNvSpPr>
            <a:spLocks noGrp="1"/>
          </p:cNvSpPr>
          <p:nvPr>
            <p:ph type="sldNum" sz="quarter" idx="12"/>
          </p:nvPr>
        </p:nvSpPr>
        <p:spPr/>
        <p:txBody>
          <a:bodyPr/>
          <a:lstStyle/>
          <a:p>
            <a:fld id="{5C35FCF4-C3EF-BD43-82E0-05BC237DAD2A}" type="slidenum">
              <a:rPr lang="en-US" smtClean="0"/>
              <a:pPr/>
              <a:t>16</a:t>
            </a:fld>
            <a:endParaRPr lang="en-US" dirty="0"/>
          </a:p>
        </p:txBody>
      </p:sp>
    </p:spTree>
    <p:extLst>
      <p:ext uri="{BB962C8B-B14F-4D97-AF65-F5344CB8AC3E}">
        <p14:creationId xmlns:p14="http://schemas.microsoft.com/office/powerpoint/2010/main" val="17292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A20E-AC44-7595-B947-7356C035AC59}"/>
              </a:ext>
            </a:extLst>
          </p:cNvPr>
          <p:cNvSpPr>
            <a:spLocks noGrp="1"/>
          </p:cNvSpPr>
          <p:nvPr>
            <p:ph type="title"/>
          </p:nvPr>
        </p:nvSpPr>
        <p:spPr/>
        <p:txBody>
          <a:bodyPr>
            <a:normAutofit/>
          </a:bodyPr>
          <a:lstStyle/>
          <a:p>
            <a:r>
              <a:rPr lang="en-US" dirty="0"/>
              <a:t>Sections - </a:t>
            </a:r>
            <a:r>
              <a:rPr lang="en-CA" dirty="0"/>
              <a:t>%post</a:t>
            </a:r>
            <a:endParaRPr lang="en-US" dirty="0"/>
          </a:p>
        </p:txBody>
      </p:sp>
      <p:sp>
        <p:nvSpPr>
          <p:cNvPr id="3" name="Content Placeholder 2">
            <a:extLst>
              <a:ext uri="{FF2B5EF4-FFF2-40B4-BE49-F238E27FC236}">
                <a16:creationId xmlns:a16="http://schemas.microsoft.com/office/drawing/2014/main" id="{238376F1-CAE7-1018-461D-C199403773E7}"/>
              </a:ext>
            </a:extLst>
          </p:cNvPr>
          <p:cNvSpPr>
            <a:spLocks noGrp="1"/>
          </p:cNvSpPr>
          <p:nvPr>
            <p:ph idx="1"/>
          </p:nvPr>
        </p:nvSpPr>
        <p:spPr/>
        <p:txBody>
          <a:bodyPr/>
          <a:lstStyle/>
          <a:p>
            <a:r>
              <a:rPr lang="en-CA" dirty="0"/>
              <a:t>%post </a:t>
            </a:r>
          </a:p>
          <a:p>
            <a:pPr marL="457200" lvl="1" indent="0">
              <a:buNone/>
            </a:pPr>
            <a:r>
              <a:rPr lang="en-CA" dirty="0"/>
              <a:t>apt-get update &amp;&amp; apt-get install –y</a:t>
            </a:r>
          </a:p>
          <a:p>
            <a:r>
              <a:rPr lang="en-CA" dirty="0"/>
              <a:t>This section is where you can download files from the internet with tools like git and </a:t>
            </a:r>
            <a:r>
              <a:rPr lang="en-CA" dirty="0" err="1"/>
              <a:t>wget</a:t>
            </a:r>
            <a:r>
              <a:rPr lang="en-CA" dirty="0"/>
              <a:t>, install new software and libraries, write configuration files, create new directories, etc.</a:t>
            </a:r>
          </a:p>
          <a:p>
            <a:r>
              <a:rPr lang="en-CA" dirty="0"/>
              <a:t>Remember that commands in the %post section run in a clean environment.</a:t>
            </a:r>
            <a:endParaRPr lang="en-US" dirty="0"/>
          </a:p>
        </p:txBody>
      </p:sp>
      <p:sp>
        <p:nvSpPr>
          <p:cNvPr id="4" name="Slide Number Placeholder 3">
            <a:extLst>
              <a:ext uri="{FF2B5EF4-FFF2-40B4-BE49-F238E27FC236}">
                <a16:creationId xmlns:a16="http://schemas.microsoft.com/office/drawing/2014/main" id="{B1B3DEDC-9D53-9955-FC21-3AA5191F249B}"/>
              </a:ext>
            </a:extLst>
          </p:cNvPr>
          <p:cNvSpPr>
            <a:spLocks noGrp="1"/>
          </p:cNvSpPr>
          <p:nvPr>
            <p:ph type="sldNum" sz="quarter" idx="12"/>
          </p:nvPr>
        </p:nvSpPr>
        <p:spPr/>
        <p:txBody>
          <a:bodyPr/>
          <a:lstStyle/>
          <a:p>
            <a:fld id="{5C35FCF4-C3EF-BD43-82E0-05BC237DAD2A}" type="slidenum">
              <a:rPr lang="en-US" smtClean="0"/>
              <a:pPr/>
              <a:t>17</a:t>
            </a:fld>
            <a:endParaRPr lang="en-US" dirty="0"/>
          </a:p>
        </p:txBody>
      </p:sp>
    </p:spTree>
    <p:extLst>
      <p:ext uri="{BB962C8B-B14F-4D97-AF65-F5344CB8AC3E}">
        <p14:creationId xmlns:p14="http://schemas.microsoft.com/office/powerpoint/2010/main" val="720643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E4F0-2FE3-6CDB-739A-A4D0FA560A37}"/>
              </a:ext>
            </a:extLst>
          </p:cNvPr>
          <p:cNvSpPr>
            <a:spLocks noGrp="1"/>
          </p:cNvSpPr>
          <p:nvPr>
            <p:ph type="title"/>
          </p:nvPr>
        </p:nvSpPr>
        <p:spPr/>
        <p:txBody>
          <a:bodyPr>
            <a:normAutofit/>
          </a:bodyPr>
          <a:lstStyle/>
          <a:p>
            <a:r>
              <a:rPr lang="en-US" dirty="0"/>
              <a:t>Sections - </a:t>
            </a:r>
            <a:r>
              <a:rPr lang="en-CA" dirty="0"/>
              <a:t>%</a:t>
            </a:r>
            <a:r>
              <a:rPr lang="en-CA" dirty="0" err="1"/>
              <a:t>runscript</a:t>
            </a:r>
            <a:endParaRPr lang="en-US" dirty="0"/>
          </a:p>
        </p:txBody>
      </p:sp>
      <p:sp>
        <p:nvSpPr>
          <p:cNvPr id="3" name="Content Placeholder 2">
            <a:extLst>
              <a:ext uri="{FF2B5EF4-FFF2-40B4-BE49-F238E27FC236}">
                <a16:creationId xmlns:a16="http://schemas.microsoft.com/office/drawing/2014/main" id="{01642762-A190-E097-4F65-9DD6A6535983}"/>
              </a:ext>
            </a:extLst>
          </p:cNvPr>
          <p:cNvSpPr>
            <a:spLocks noGrp="1"/>
          </p:cNvSpPr>
          <p:nvPr>
            <p:ph idx="1"/>
          </p:nvPr>
        </p:nvSpPr>
        <p:spPr/>
        <p:txBody>
          <a:bodyPr/>
          <a:lstStyle/>
          <a:p>
            <a:r>
              <a:rPr lang="en-CA" dirty="0"/>
              <a:t>%</a:t>
            </a:r>
            <a:r>
              <a:rPr lang="en-CA" dirty="0" err="1"/>
              <a:t>runscript</a:t>
            </a:r>
            <a:r>
              <a:rPr lang="en-CA" dirty="0"/>
              <a:t> </a:t>
            </a:r>
          </a:p>
          <a:p>
            <a:pPr marL="457200" lvl="1" indent="0">
              <a:buNone/>
            </a:pPr>
            <a:r>
              <a:rPr lang="en-CA" dirty="0"/>
              <a:t>echo "Container was created $NOW" </a:t>
            </a:r>
          </a:p>
          <a:p>
            <a:pPr marL="457200" lvl="1" indent="0">
              <a:buNone/>
            </a:pPr>
            <a:r>
              <a:rPr lang="en-CA" dirty="0"/>
              <a:t>echo "Arguments received: $*" </a:t>
            </a:r>
          </a:p>
          <a:p>
            <a:pPr marL="457200" lvl="1" indent="0">
              <a:buNone/>
            </a:pPr>
            <a:r>
              <a:rPr lang="en-CA" dirty="0"/>
              <a:t>exec echo "$@”</a:t>
            </a:r>
          </a:p>
          <a:p>
            <a:r>
              <a:rPr lang="en-CA" dirty="0"/>
              <a:t>When the container is invoked, arguments following the container name are passed to the </a:t>
            </a:r>
            <a:r>
              <a:rPr lang="en-CA" dirty="0" err="1"/>
              <a:t>runscript</a:t>
            </a:r>
            <a:r>
              <a:rPr lang="en-CA" dirty="0"/>
              <a:t>. This means that you can (and should) process arguments within your </a:t>
            </a:r>
            <a:r>
              <a:rPr lang="en-CA" dirty="0" err="1"/>
              <a:t>runscript</a:t>
            </a:r>
            <a:r>
              <a:rPr lang="en-CA" dirty="0"/>
              <a:t>.</a:t>
            </a:r>
            <a:endParaRPr lang="en-US" dirty="0"/>
          </a:p>
        </p:txBody>
      </p:sp>
      <p:sp>
        <p:nvSpPr>
          <p:cNvPr id="4" name="Slide Number Placeholder 3">
            <a:extLst>
              <a:ext uri="{FF2B5EF4-FFF2-40B4-BE49-F238E27FC236}">
                <a16:creationId xmlns:a16="http://schemas.microsoft.com/office/drawing/2014/main" id="{1F3745F1-8C4B-CD6C-7A94-EB71F8084D90}"/>
              </a:ext>
            </a:extLst>
          </p:cNvPr>
          <p:cNvSpPr>
            <a:spLocks noGrp="1"/>
          </p:cNvSpPr>
          <p:nvPr>
            <p:ph type="sldNum" sz="quarter" idx="12"/>
          </p:nvPr>
        </p:nvSpPr>
        <p:spPr/>
        <p:txBody>
          <a:bodyPr/>
          <a:lstStyle/>
          <a:p>
            <a:fld id="{5C35FCF4-C3EF-BD43-82E0-05BC237DAD2A}" type="slidenum">
              <a:rPr lang="en-US" smtClean="0"/>
              <a:pPr/>
              <a:t>18</a:t>
            </a:fld>
            <a:endParaRPr lang="en-US" dirty="0"/>
          </a:p>
        </p:txBody>
      </p:sp>
    </p:spTree>
    <p:extLst>
      <p:ext uri="{BB962C8B-B14F-4D97-AF65-F5344CB8AC3E}">
        <p14:creationId xmlns:p14="http://schemas.microsoft.com/office/powerpoint/2010/main" val="3304164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9ED0E-16E9-203C-4D1B-AEECF9E9A8D6}"/>
              </a:ext>
            </a:extLst>
          </p:cNvPr>
          <p:cNvSpPr>
            <a:spLocks noGrp="1"/>
          </p:cNvSpPr>
          <p:nvPr>
            <p:ph type="title"/>
          </p:nvPr>
        </p:nvSpPr>
        <p:spPr/>
        <p:txBody>
          <a:bodyPr>
            <a:normAutofit/>
          </a:bodyPr>
          <a:lstStyle/>
          <a:p>
            <a:r>
              <a:rPr lang="en-US" dirty="0"/>
              <a:t>Sections - </a:t>
            </a:r>
            <a:r>
              <a:rPr lang="en-CA" dirty="0"/>
              <a:t>%labels</a:t>
            </a:r>
            <a:endParaRPr lang="en-US" dirty="0"/>
          </a:p>
        </p:txBody>
      </p:sp>
      <p:sp>
        <p:nvSpPr>
          <p:cNvPr id="3" name="Content Placeholder 2">
            <a:extLst>
              <a:ext uri="{FF2B5EF4-FFF2-40B4-BE49-F238E27FC236}">
                <a16:creationId xmlns:a16="http://schemas.microsoft.com/office/drawing/2014/main" id="{ACBB0FF7-219C-0202-1526-65D4AFB34446}"/>
              </a:ext>
            </a:extLst>
          </p:cNvPr>
          <p:cNvSpPr>
            <a:spLocks noGrp="1"/>
          </p:cNvSpPr>
          <p:nvPr>
            <p:ph idx="1"/>
          </p:nvPr>
        </p:nvSpPr>
        <p:spPr/>
        <p:txBody>
          <a:bodyPr/>
          <a:lstStyle/>
          <a:p>
            <a:r>
              <a:rPr lang="en-CA" dirty="0"/>
              <a:t>%labels </a:t>
            </a:r>
          </a:p>
          <a:p>
            <a:pPr marL="457200" lvl="1" indent="0">
              <a:buNone/>
            </a:pPr>
            <a:r>
              <a:rPr lang="en-CA" dirty="0"/>
              <a:t>Author </a:t>
            </a:r>
            <a:r>
              <a:rPr lang="en-CA" dirty="0" err="1"/>
              <a:t>myuser@example.com</a:t>
            </a:r>
            <a:r>
              <a:rPr lang="en-CA" dirty="0"/>
              <a:t> </a:t>
            </a:r>
          </a:p>
          <a:p>
            <a:pPr marL="457200" lvl="1" indent="0">
              <a:buNone/>
            </a:pPr>
            <a:r>
              <a:rPr lang="en-CA" dirty="0"/>
              <a:t>Version v0.0.1 </a:t>
            </a:r>
          </a:p>
          <a:p>
            <a:pPr marL="457200" lvl="1" indent="0">
              <a:buNone/>
            </a:pPr>
            <a:r>
              <a:rPr lang="en-CA" dirty="0" err="1"/>
              <a:t>MyLabel</a:t>
            </a:r>
            <a:r>
              <a:rPr lang="en-CA" dirty="0"/>
              <a:t> Hello World</a:t>
            </a:r>
          </a:p>
          <a:p>
            <a:r>
              <a:rPr lang="en-CA" dirty="0"/>
              <a:t>The %labels section is used to add metadata to the file /.</a:t>
            </a:r>
            <a:r>
              <a:rPr lang="en-CA" dirty="0" err="1"/>
              <a:t>singularity.d</a:t>
            </a:r>
            <a:r>
              <a:rPr lang="en-CA" dirty="0"/>
              <a:t>/</a:t>
            </a:r>
            <a:r>
              <a:rPr lang="en-CA" dirty="0" err="1"/>
              <a:t>labels.json</a:t>
            </a:r>
            <a:r>
              <a:rPr lang="en-CA" dirty="0"/>
              <a:t> within your container. The general format is a name-value pair.</a:t>
            </a:r>
            <a:endParaRPr lang="en-US" dirty="0"/>
          </a:p>
          <a:p>
            <a:r>
              <a:rPr lang="en-CA" dirty="0"/>
              <a:t>Inspect the available labels on your image by running the following command:</a:t>
            </a:r>
          </a:p>
          <a:p>
            <a:pPr lvl="1"/>
            <a:r>
              <a:rPr lang="en-CA" dirty="0"/>
              <a:t>$ </a:t>
            </a:r>
            <a:r>
              <a:rPr lang="en-CA" b="1" dirty="0" err="1"/>
              <a:t>apptainer</a:t>
            </a:r>
            <a:r>
              <a:rPr lang="en-CA" b="1" dirty="0"/>
              <a:t> inspect</a:t>
            </a:r>
            <a:r>
              <a:rPr lang="en-CA" dirty="0"/>
              <a:t> </a:t>
            </a:r>
            <a:r>
              <a:rPr lang="en-CA" dirty="0" err="1"/>
              <a:t>my_container.sif</a:t>
            </a:r>
            <a:endParaRPr lang="en-CA" dirty="0"/>
          </a:p>
          <a:p>
            <a:endParaRPr lang="en-US" dirty="0"/>
          </a:p>
        </p:txBody>
      </p:sp>
      <p:sp>
        <p:nvSpPr>
          <p:cNvPr id="4" name="Slide Number Placeholder 3">
            <a:extLst>
              <a:ext uri="{FF2B5EF4-FFF2-40B4-BE49-F238E27FC236}">
                <a16:creationId xmlns:a16="http://schemas.microsoft.com/office/drawing/2014/main" id="{639AADE1-B8C3-ED4E-7A5A-5C3DB55EAA4D}"/>
              </a:ext>
            </a:extLst>
          </p:cNvPr>
          <p:cNvSpPr>
            <a:spLocks noGrp="1"/>
          </p:cNvSpPr>
          <p:nvPr>
            <p:ph type="sldNum" sz="quarter" idx="12"/>
          </p:nvPr>
        </p:nvSpPr>
        <p:spPr/>
        <p:txBody>
          <a:bodyPr/>
          <a:lstStyle/>
          <a:p>
            <a:fld id="{5C35FCF4-C3EF-BD43-82E0-05BC237DAD2A}" type="slidenum">
              <a:rPr lang="en-US" smtClean="0"/>
              <a:pPr/>
              <a:t>19</a:t>
            </a:fld>
            <a:endParaRPr lang="en-US" dirty="0"/>
          </a:p>
        </p:txBody>
      </p:sp>
    </p:spTree>
    <p:extLst>
      <p:ext uri="{BB962C8B-B14F-4D97-AF65-F5344CB8AC3E}">
        <p14:creationId xmlns:p14="http://schemas.microsoft.com/office/powerpoint/2010/main" val="360175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D96E-D6E1-5942-64DD-D1DB0CF11F6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D3DA769-AFD0-D3E2-C393-2F2D650E8939}"/>
              </a:ext>
            </a:extLst>
          </p:cNvPr>
          <p:cNvSpPr>
            <a:spLocks noGrp="1"/>
          </p:cNvSpPr>
          <p:nvPr>
            <p:ph idx="1"/>
          </p:nvPr>
        </p:nvSpPr>
        <p:spPr/>
        <p:txBody>
          <a:bodyPr/>
          <a:lstStyle/>
          <a:p>
            <a:r>
              <a:rPr lang="en-US" dirty="0"/>
              <a:t>A brief intro to containers.</a:t>
            </a:r>
          </a:p>
          <a:p>
            <a:r>
              <a:rPr lang="en-US" dirty="0"/>
              <a:t>Why should you build/use containers? </a:t>
            </a:r>
          </a:p>
          <a:p>
            <a:r>
              <a:rPr lang="en-US" dirty="0"/>
              <a:t>Container architectures</a:t>
            </a:r>
          </a:p>
          <a:p>
            <a:r>
              <a:rPr lang="en-US" dirty="0"/>
              <a:t>Building an </a:t>
            </a:r>
            <a:r>
              <a:rPr lang="en-US" dirty="0" err="1"/>
              <a:t>Apptainer</a:t>
            </a:r>
            <a:r>
              <a:rPr lang="en-US" dirty="0"/>
              <a:t> container:</a:t>
            </a:r>
          </a:p>
          <a:p>
            <a:pPr lvl="1"/>
            <a:r>
              <a:rPr lang="en-US" dirty="0"/>
              <a:t>Converting Docker containers</a:t>
            </a:r>
          </a:p>
          <a:p>
            <a:pPr lvl="1"/>
            <a:r>
              <a:rPr lang="en-US" dirty="0"/>
              <a:t>Using definition files</a:t>
            </a:r>
          </a:p>
          <a:p>
            <a:r>
              <a:rPr lang="en-US" dirty="0"/>
              <a:t>Securing and inspecting </a:t>
            </a:r>
            <a:r>
              <a:rPr lang="en-US" dirty="0" err="1"/>
              <a:t>Apptainer</a:t>
            </a:r>
            <a:r>
              <a:rPr lang="en-US" dirty="0"/>
              <a:t> containers.</a:t>
            </a:r>
          </a:p>
          <a:p>
            <a:endParaRPr lang="en-US" dirty="0"/>
          </a:p>
        </p:txBody>
      </p:sp>
      <p:sp>
        <p:nvSpPr>
          <p:cNvPr id="4" name="Slide Number Placeholder 3">
            <a:extLst>
              <a:ext uri="{FF2B5EF4-FFF2-40B4-BE49-F238E27FC236}">
                <a16:creationId xmlns:a16="http://schemas.microsoft.com/office/drawing/2014/main" id="{98850AB0-D079-8FD0-DB5B-FA02F2D510AB}"/>
              </a:ext>
            </a:extLst>
          </p:cNvPr>
          <p:cNvSpPr>
            <a:spLocks noGrp="1"/>
          </p:cNvSpPr>
          <p:nvPr>
            <p:ph type="sldNum" sz="quarter" idx="12"/>
          </p:nvPr>
        </p:nvSpPr>
        <p:spPr/>
        <p:txBody>
          <a:bodyPr/>
          <a:lstStyle/>
          <a:p>
            <a:fld id="{5C35FCF4-C3EF-BD43-82E0-05BC237DAD2A}" type="slidenum">
              <a:rPr lang="en-US" smtClean="0"/>
              <a:pPr/>
              <a:t>2</a:t>
            </a:fld>
            <a:endParaRPr lang="en-US" dirty="0"/>
          </a:p>
        </p:txBody>
      </p:sp>
    </p:spTree>
    <p:extLst>
      <p:ext uri="{BB962C8B-B14F-4D97-AF65-F5344CB8AC3E}">
        <p14:creationId xmlns:p14="http://schemas.microsoft.com/office/powerpoint/2010/main" val="2092318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80F3-E20E-CB16-4B5B-E83A634E4943}"/>
              </a:ext>
            </a:extLst>
          </p:cNvPr>
          <p:cNvSpPr>
            <a:spLocks noGrp="1"/>
          </p:cNvSpPr>
          <p:nvPr>
            <p:ph type="title"/>
          </p:nvPr>
        </p:nvSpPr>
        <p:spPr/>
        <p:txBody>
          <a:bodyPr/>
          <a:lstStyle/>
          <a:p>
            <a:r>
              <a:rPr lang="en-US" dirty="0"/>
              <a:t>Templating</a:t>
            </a:r>
          </a:p>
        </p:txBody>
      </p:sp>
      <p:sp>
        <p:nvSpPr>
          <p:cNvPr id="3" name="Content Placeholder 2">
            <a:extLst>
              <a:ext uri="{FF2B5EF4-FFF2-40B4-BE49-F238E27FC236}">
                <a16:creationId xmlns:a16="http://schemas.microsoft.com/office/drawing/2014/main" id="{78C0A4F4-58DA-463B-12B7-3020D2CB7422}"/>
              </a:ext>
            </a:extLst>
          </p:cNvPr>
          <p:cNvSpPr>
            <a:spLocks noGrp="1"/>
          </p:cNvSpPr>
          <p:nvPr>
            <p:ph idx="1"/>
          </p:nvPr>
        </p:nvSpPr>
        <p:spPr>
          <a:xfrm>
            <a:off x="562627" y="1773195"/>
            <a:ext cx="11023359" cy="4115669"/>
          </a:xfrm>
        </p:spPr>
        <p:txBody>
          <a:bodyPr/>
          <a:lstStyle/>
          <a:p>
            <a:r>
              <a:rPr lang="en-CA" dirty="0"/>
              <a:t>To use templating, include a {{ placeholder }} at the point in your definition file where you’d like the passed-in value to go.</a:t>
            </a:r>
          </a:p>
          <a:p>
            <a:pPr marL="457200" lvl="1" indent="0">
              <a:buNone/>
            </a:pPr>
            <a:r>
              <a:rPr lang="en-CA" dirty="0"/>
              <a:t>Bootstrap: docker </a:t>
            </a:r>
          </a:p>
          <a:p>
            <a:pPr marL="457200" lvl="1" indent="0">
              <a:buNone/>
            </a:pPr>
            <a:r>
              <a:rPr lang="en-CA" dirty="0"/>
              <a:t>From: ubuntu:22.04 </a:t>
            </a:r>
          </a:p>
          <a:p>
            <a:pPr marL="457200" lvl="1" indent="0">
              <a:buNone/>
            </a:pPr>
            <a:r>
              <a:rPr lang="en-CA" dirty="0"/>
              <a:t>Stage: build </a:t>
            </a:r>
          </a:p>
          <a:p>
            <a:pPr marL="457200" lvl="1" indent="0">
              <a:buNone/>
            </a:pPr>
            <a:r>
              <a:rPr lang="en-CA" dirty="0"/>
              <a:t>	%</a:t>
            </a:r>
            <a:r>
              <a:rPr lang="en-CA" dirty="0" err="1"/>
              <a:t>runscript</a:t>
            </a:r>
            <a:r>
              <a:rPr lang="en-CA" dirty="0"/>
              <a:t> echo {{ </a:t>
            </a:r>
            <a:r>
              <a:rPr lang="en-CA" dirty="0" err="1"/>
              <a:t>some_text</a:t>
            </a:r>
            <a:r>
              <a:rPr lang="en-CA" dirty="0"/>
              <a:t> }}</a:t>
            </a:r>
          </a:p>
          <a:p>
            <a:endParaRPr lang="en-CA" dirty="0"/>
          </a:p>
          <a:p>
            <a:r>
              <a:rPr lang="en-CA" sz="2200" dirty="0" err="1"/>
              <a:t>apptainer</a:t>
            </a:r>
            <a:r>
              <a:rPr lang="en-CA" sz="2200" dirty="0"/>
              <a:t> build --build-</a:t>
            </a:r>
            <a:r>
              <a:rPr lang="en-CA" sz="2200" dirty="0" err="1"/>
              <a:t>arg</a:t>
            </a:r>
            <a:r>
              <a:rPr lang="en-CA" sz="2200" dirty="0"/>
              <a:t> </a:t>
            </a:r>
            <a:r>
              <a:rPr lang="en-CA" sz="2200" dirty="0" err="1"/>
              <a:t>some_text</a:t>
            </a:r>
            <a:r>
              <a:rPr lang="en-CA" sz="2200" dirty="0"/>
              <a:t>="Hello world" ./</a:t>
            </a:r>
            <a:r>
              <a:rPr lang="en-CA" sz="2200" dirty="0" err="1"/>
              <a:t>my_container.sif</a:t>
            </a:r>
            <a:r>
              <a:rPr lang="en-CA" sz="2200" dirty="0"/>
              <a:t> ./</a:t>
            </a:r>
            <a:r>
              <a:rPr lang="en-CA" sz="2200" dirty="0" err="1"/>
              <a:t>my_container.def</a:t>
            </a:r>
            <a:endParaRPr lang="en-CA" sz="2200" dirty="0"/>
          </a:p>
          <a:p>
            <a:r>
              <a:rPr lang="en-CA" sz="2200" dirty="0" err="1"/>
              <a:t>apptainer</a:t>
            </a:r>
            <a:r>
              <a:rPr lang="en-CA" sz="2200" dirty="0"/>
              <a:t> build -F --build-</a:t>
            </a:r>
            <a:r>
              <a:rPr lang="en-CA" sz="2200" dirty="0" err="1"/>
              <a:t>arg</a:t>
            </a:r>
            <a:r>
              <a:rPr lang="en-CA" sz="2200" dirty="0"/>
              <a:t>-file ./</a:t>
            </a:r>
            <a:r>
              <a:rPr lang="en-CA" sz="2200" dirty="0" err="1"/>
              <a:t>my_args_file.txt</a:t>
            </a:r>
            <a:r>
              <a:rPr lang="en-CA" sz="2200" dirty="0"/>
              <a:t> ./</a:t>
            </a:r>
            <a:r>
              <a:rPr lang="en-CA" sz="2200" dirty="0" err="1"/>
              <a:t>my_container.sif</a:t>
            </a:r>
            <a:r>
              <a:rPr lang="en-CA" sz="2200" dirty="0"/>
              <a:t> ./</a:t>
            </a:r>
            <a:r>
              <a:rPr lang="en-CA" sz="2200" dirty="0" err="1"/>
              <a:t>my_container.def</a:t>
            </a:r>
            <a:endParaRPr lang="en-US" sz="2200" dirty="0"/>
          </a:p>
        </p:txBody>
      </p:sp>
      <p:sp>
        <p:nvSpPr>
          <p:cNvPr id="4" name="Slide Number Placeholder 3">
            <a:extLst>
              <a:ext uri="{FF2B5EF4-FFF2-40B4-BE49-F238E27FC236}">
                <a16:creationId xmlns:a16="http://schemas.microsoft.com/office/drawing/2014/main" id="{EC68AF37-8FC4-3FB9-6F67-918828B9F1E4}"/>
              </a:ext>
            </a:extLst>
          </p:cNvPr>
          <p:cNvSpPr>
            <a:spLocks noGrp="1"/>
          </p:cNvSpPr>
          <p:nvPr>
            <p:ph type="sldNum" sz="quarter" idx="12"/>
          </p:nvPr>
        </p:nvSpPr>
        <p:spPr/>
        <p:txBody>
          <a:bodyPr/>
          <a:lstStyle/>
          <a:p>
            <a:fld id="{5C35FCF4-C3EF-BD43-82E0-05BC237DAD2A}" type="slidenum">
              <a:rPr lang="en-US" smtClean="0"/>
              <a:pPr/>
              <a:t>20</a:t>
            </a:fld>
            <a:endParaRPr lang="en-US" dirty="0"/>
          </a:p>
        </p:txBody>
      </p:sp>
    </p:spTree>
    <p:extLst>
      <p:ext uri="{BB962C8B-B14F-4D97-AF65-F5344CB8AC3E}">
        <p14:creationId xmlns:p14="http://schemas.microsoft.com/office/powerpoint/2010/main" val="182577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5EA6-BE5C-33B0-0D1F-AD3C0B1D8DC3}"/>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2438F3EC-6110-52D3-D39A-BFB944DB40C4}"/>
              </a:ext>
            </a:extLst>
          </p:cNvPr>
          <p:cNvSpPr>
            <a:spLocks noGrp="1"/>
          </p:cNvSpPr>
          <p:nvPr>
            <p:ph idx="1"/>
          </p:nvPr>
        </p:nvSpPr>
        <p:spPr/>
        <p:txBody>
          <a:bodyPr/>
          <a:lstStyle/>
          <a:p>
            <a:r>
              <a:rPr lang="en-CA" sz="2400" dirty="0"/>
              <a:t>Always install packages, programs, data, and files into operating system locations (e.g. not /home, /</a:t>
            </a:r>
            <a:r>
              <a:rPr lang="en-CA" sz="2400" dirty="0" err="1"/>
              <a:t>tmp</a:t>
            </a:r>
            <a:r>
              <a:rPr lang="en-CA" sz="2400" dirty="0"/>
              <a:t> , or any other directories that might get commonly bind mounted to host directories).</a:t>
            </a:r>
          </a:p>
          <a:p>
            <a:r>
              <a:rPr lang="en-CA" sz="2400" dirty="0"/>
              <a:t>Document your container. If your </a:t>
            </a:r>
            <a:r>
              <a:rPr lang="en-CA" sz="2400" dirty="0" err="1"/>
              <a:t>runscript</a:t>
            </a:r>
            <a:r>
              <a:rPr lang="en-CA" sz="2400" dirty="0"/>
              <a:t> doesn’t supply help, write a %help section. A good container tells the user how to interact with it.</a:t>
            </a:r>
          </a:p>
          <a:p>
            <a:r>
              <a:rPr lang="en-CA" sz="2400" dirty="0"/>
              <a:t>If you require any special environment variables to be defined, add them to the %environment and %</a:t>
            </a:r>
            <a:r>
              <a:rPr lang="en-CA" sz="2400" dirty="0" err="1"/>
              <a:t>appenv</a:t>
            </a:r>
            <a:r>
              <a:rPr lang="en-CA" sz="2400" dirty="0"/>
              <a:t> sections of the definition file.</a:t>
            </a:r>
          </a:p>
          <a:p>
            <a:r>
              <a:rPr lang="en-CA" sz="2400" dirty="0"/>
              <a:t>Ensure that sensitive files like /</a:t>
            </a:r>
            <a:r>
              <a:rPr lang="en-CA" sz="2400" dirty="0" err="1"/>
              <a:t>etc</a:t>
            </a:r>
            <a:r>
              <a:rPr lang="en-CA" sz="2400" dirty="0"/>
              <a:t>/passwd, /</a:t>
            </a:r>
            <a:r>
              <a:rPr lang="en-CA" sz="2400" dirty="0" err="1"/>
              <a:t>etc</a:t>
            </a:r>
            <a:r>
              <a:rPr lang="en-CA" sz="2400" dirty="0"/>
              <a:t>/group, and /</a:t>
            </a:r>
            <a:r>
              <a:rPr lang="en-CA" sz="2400" dirty="0" err="1"/>
              <a:t>etc</a:t>
            </a:r>
            <a:r>
              <a:rPr lang="en-CA" sz="2400" dirty="0"/>
              <a:t>/shadow do not contain secrets.</a:t>
            </a:r>
          </a:p>
          <a:p>
            <a:endParaRPr lang="en-US" sz="2400" dirty="0"/>
          </a:p>
        </p:txBody>
      </p:sp>
      <p:sp>
        <p:nvSpPr>
          <p:cNvPr id="4" name="Slide Number Placeholder 3">
            <a:extLst>
              <a:ext uri="{FF2B5EF4-FFF2-40B4-BE49-F238E27FC236}">
                <a16:creationId xmlns:a16="http://schemas.microsoft.com/office/drawing/2014/main" id="{94CDE084-B696-B951-12D3-95358760083F}"/>
              </a:ext>
            </a:extLst>
          </p:cNvPr>
          <p:cNvSpPr>
            <a:spLocks noGrp="1"/>
          </p:cNvSpPr>
          <p:nvPr>
            <p:ph type="sldNum" sz="quarter" idx="12"/>
          </p:nvPr>
        </p:nvSpPr>
        <p:spPr/>
        <p:txBody>
          <a:bodyPr/>
          <a:lstStyle/>
          <a:p>
            <a:fld id="{5C35FCF4-C3EF-BD43-82E0-05BC237DAD2A}" type="slidenum">
              <a:rPr lang="en-US" smtClean="0"/>
              <a:pPr/>
              <a:t>21</a:t>
            </a:fld>
            <a:endParaRPr lang="en-US" dirty="0"/>
          </a:p>
        </p:txBody>
      </p:sp>
    </p:spTree>
    <p:extLst>
      <p:ext uri="{BB962C8B-B14F-4D97-AF65-F5344CB8AC3E}">
        <p14:creationId xmlns:p14="http://schemas.microsoft.com/office/powerpoint/2010/main" val="27138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97F5-50B9-D9DC-16D1-FF1B95B87920}"/>
              </a:ext>
            </a:extLst>
          </p:cNvPr>
          <p:cNvSpPr>
            <a:spLocks noGrp="1"/>
          </p:cNvSpPr>
          <p:nvPr>
            <p:ph type="title"/>
          </p:nvPr>
        </p:nvSpPr>
        <p:spPr/>
        <p:txBody>
          <a:bodyPr/>
          <a:lstStyle/>
          <a:p>
            <a:r>
              <a:rPr lang="en-US" dirty="0"/>
              <a:t>Sharing resources with the container</a:t>
            </a:r>
          </a:p>
        </p:txBody>
      </p:sp>
      <p:sp>
        <p:nvSpPr>
          <p:cNvPr id="3" name="Content Placeholder 2">
            <a:extLst>
              <a:ext uri="{FF2B5EF4-FFF2-40B4-BE49-F238E27FC236}">
                <a16:creationId xmlns:a16="http://schemas.microsoft.com/office/drawing/2014/main" id="{ABB0FF05-4875-8AB3-6E2A-5286F2FEC7C0}"/>
              </a:ext>
            </a:extLst>
          </p:cNvPr>
          <p:cNvSpPr>
            <a:spLocks noGrp="1"/>
          </p:cNvSpPr>
          <p:nvPr>
            <p:ph idx="1"/>
          </p:nvPr>
        </p:nvSpPr>
        <p:spPr/>
        <p:txBody>
          <a:bodyPr/>
          <a:lstStyle/>
          <a:p>
            <a:r>
              <a:rPr lang="en-CA" b="1" dirty="0"/>
              <a:t>System-defined bind paths</a:t>
            </a:r>
          </a:p>
          <a:p>
            <a:pPr lvl="1"/>
            <a:r>
              <a:rPr lang="en-CA" dirty="0"/>
              <a:t>The user’s home directory ($HOME)</a:t>
            </a:r>
          </a:p>
          <a:p>
            <a:pPr lvl="1"/>
            <a:r>
              <a:rPr lang="en-CA" dirty="0"/>
              <a:t>The current working directory (CWD), unless its path contains </a:t>
            </a:r>
            <a:r>
              <a:rPr lang="en-CA" dirty="0" err="1"/>
              <a:t>symlinks</a:t>
            </a:r>
            <a:r>
              <a:rPr lang="en-CA" dirty="0"/>
              <a:t> resolving to different locations on the host vs inside the container.</a:t>
            </a:r>
          </a:p>
          <a:p>
            <a:pPr lvl="1"/>
            <a:r>
              <a:rPr lang="en-CA" dirty="0"/>
              <a:t>/dev</a:t>
            </a:r>
          </a:p>
          <a:p>
            <a:pPr lvl="1"/>
            <a:r>
              <a:rPr lang="en-CA" dirty="0"/>
              <a:t>/</a:t>
            </a:r>
            <a:r>
              <a:rPr lang="en-CA" dirty="0" err="1"/>
              <a:t>etc</a:t>
            </a:r>
            <a:r>
              <a:rPr lang="en-CA" dirty="0"/>
              <a:t>/hosts</a:t>
            </a:r>
          </a:p>
          <a:p>
            <a:pPr lvl="1"/>
            <a:r>
              <a:rPr lang="en-CA" dirty="0"/>
              <a:t>/</a:t>
            </a:r>
            <a:r>
              <a:rPr lang="en-CA" dirty="0" err="1"/>
              <a:t>etc</a:t>
            </a:r>
            <a:r>
              <a:rPr lang="en-CA" dirty="0"/>
              <a:t>/</a:t>
            </a:r>
            <a:r>
              <a:rPr lang="en-CA" dirty="0" err="1"/>
              <a:t>localtime</a:t>
            </a:r>
            <a:endParaRPr lang="en-CA" dirty="0"/>
          </a:p>
          <a:p>
            <a:pPr lvl="1"/>
            <a:r>
              <a:rPr lang="en-CA" dirty="0"/>
              <a:t>/proc</a:t>
            </a:r>
          </a:p>
          <a:p>
            <a:pPr lvl="1"/>
            <a:r>
              <a:rPr lang="en-CA" dirty="0"/>
              <a:t>/sys</a:t>
            </a:r>
          </a:p>
          <a:p>
            <a:pPr lvl="1"/>
            <a:r>
              <a:rPr lang="en-CA" dirty="0"/>
              <a:t>/</a:t>
            </a:r>
            <a:r>
              <a:rPr lang="en-CA" dirty="0" err="1"/>
              <a:t>tmp</a:t>
            </a:r>
            <a:endParaRPr lang="en-CA" dirty="0"/>
          </a:p>
          <a:p>
            <a:pPr lvl="1"/>
            <a:r>
              <a:rPr lang="en-CA" dirty="0"/>
              <a:t>/var/</a:t>
            </a:r>
            <a:r>
              <a:rPr lang="en-CA" dirty="0" err="1"/>
              <a:t>tmp</a:t>
            </a:r>
            <a:endParaRPr lang="en-CA" dirty="0"/>
          </a:p>
          <a:p>
            <a:pPr marL="0" indent="0">
              <a:buNone/>
            </a:pPr>
            <a:endParaRPr lang="en-US" dirty="0"/>
          </a:p>
        </p:txBody>
      </p:sp>
      <p:sp>
        <p:nvSpPr>
          <p:cNvPr id="4" name="Slide Number Placeholder 3">
            <a:extLst>
              <a:ext uri="{FF2B5EF4-FFF2-40B4-BE49-F238E27FC236}">
                <a16:creationId xmlns:a16="http://schemas.microsoft.com/office/drawing/2014/main" id="{5C097808-1504-E19A-FE40-2A977CAF2092}"/>
              </a:ext>
            </a:extLst>
          </p:cNvPr>
          <p:cNvSpPr>
            <a:spLocks noGrp="1"/>
          </p:cNvSpPr>
          <p:nvPr>
            <p:ph type="sldNum" sz="quarter" idx="12"/>
          </p:nvPr>
        </p:nvSpPr>
        <p:spPr/>
        <p:txBody>
          <a:bodyPr/>
          <a:lstStyle/>
          <a:p>
            <a:fld id="{5C35FCF4-C3EF-BD43-82E0-05BC237DAD2A}" type="slidenum">
              <a:rPr lang="en-US" smtClean="0"/>
              <a:pPr/>
              <a:t>22</a:t>
            </a:fld>
            <a:endParaRPr lang="en-US" dirty="0"/>
          </a:p>
        </p:txBody>
      </p:sp>
    </p:spTree>
    <p:extLst>
      <p:ext uri="{BB962C8B-B14F-4D97-AF65-F5344CB8AC3E}">
        <p14:creationId xmlns:p14="http://schemas.microsoft.com/office/powerpoint/2010/main" val="236092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E79F-6C79-EEB4-8222-F1E8524FEB8D}"/>
              </a:ext>
            </a:extLst>
          </p:cNvPr>
          <p:cNvSpPr>
            <a:spLocks noGrp="1"/>
          </p:cNvSpPr>
          <p:nvPr>
            <p:ph type="title"/>
          </p:nvPr>
        </p:nvSpPr>
        <p:spPr/>
        <p:txBody>
          <a:bodyPr/>
          <a:lstStyle/>
          <a:p>
            <a:r>
              <a:rPr lang="en-US" dirty="0"/>
              <a:t>Sharing resources with the container - </a:t>
            </a:r>
            <a:r>
              <a:rPr lang="en-US" dirty="0" err="1"/>
              <a:t>cont</a:t>
            </a:r>
            <a:endParaRPr lang="en-US" dirty="0"/>
          </a:p>
        </p:txBody>
      </p:sp>
      <p:sp>
        <p:nvSpPr>
          <p:cNvPr id="3" name="Content Placeholder 2">
            <a:extLst>
              <a:ext uri="{FF2B5EF4-FFF2-40B4-BE49-F238E27FC236}">
                <a16:creationId xmlns:a16="http://schemas.microsoft.com/office/drawing/2014/main" id="{7AB1077E-1093-E5D5-1FDF-F53B9419F791}"/>
              </a:ext>
            </a:extLst>
          </p:cNvPr>
          <p:cNvSpPr>
            <a:spLocks noGrp="1"/>
          </p:cNvSpPr>
          <p:nvPr>
            <p:ph idx="1"/>
          </p:nvPr>
        </p:nvSpPr>
        <p:spPr/>
        <p:txBody>
          <a:bodyPr/>
          <a:lstStyle/>
          <a:p>
            <a:r>
              <a:rPr lang="en-CA" b="1" dirty="0"/>
              <a:t>User-defined bind paths</a:t>
            </a:r>
          </a:p>
          <a:p>
            <a:r>
              <a:rPr lang="en-CA" dirty="0"/>
              <a:t>$ </a:t>
            </a:r>
            <a:r>
              <a:rPr lang="en-CA" dirty="0" err="1"/>
              <a:t>apptainer</a:t>
            </a:r>
            <a:r>
              <a:rPr lang="en-CA" dirty="0"/>
              <a:t> exec --bind /data:/</a:t>
            </a:r>
            <a:r>
              <a:rPr lang="en-CA" dirty="0" err="1"/>
              <a:t>mnt</a:t>
            </a:r>
            <a:r>
              <a:rPr lang="en-CA" dirty="0"/>
              <a:t> </a:t>
            </a:r>
            <a:r>
              <a:rPr lang="en-CA" dirty="0" err="1"/>
              <a:t>my_container.sif</a:t>
            </a:r>
            <a:r>
              <a:rPr lang="en-CA" dirty="0"/>
              <a:t> ls /</a:t>
            </a:r>
            <a:r>
              <a:rPr lang="en-CA" dirty="0" err="1"/>
              <a:t>mnt</a:t>
            </a:r>
            <a:endParaRPr lang="en-CA" dirty="0"/>
          </a:p>
          <a:p>
            <a:r>
              <a:rPr lang="en-CA" dirty="0"/>
              <a:t>$ </a:t>
            </a:r>
            <a:r>
              <a:rPr lang="en-CA" dirty="0" err="1"/>
              <a:t>apptainer</a:t>
            </a:r>
            <a:r>
              <a:rPr lang="en-CA" dirty="0"/>
              <a:t> shell --bind /opt,/data:/</a:t>
            </a:r>
            <a:r>
              <a:rPr lang="en-CA" dirty="0" err="1"/>
              <a:t>mnt</a:t>
            </a:r>
            <a:r>
              <a:rPr lang="en-CA" dirty="0"/>
              <a:t> </a:t>
            </a:r>
            <a:r>
              <a:rPr lang="en-CA" dirty="0" err="1"/>
              <a:t>my_container.sif</a:t>
            </a:r>
            <a:endParaRPr lang="en-US" dirty="0"/>
          </a:p>
        </p:txBody>
      </p:sp>
      <p:sp>
        <p:nvSpPr>
          <p:cNvPr id="4" name="Slide Number Placeholder 3">
            <a:extLst>
              <a:ext uri="{FF2B5EF4-FFF2-40B4-BE49-F238E27FC236}">
                <a16:creationId xmlns:a16="http://schemas.microsoft.com/office/drawing/2014/main" id="{5F87F1C1-D94B-FC28-CF63-967B118544FD}"/>
              </a:ext>
            </a:extLst>
          </p:cNvPr>
          <p:cNvSpPr>
            <a:spLocks noGrp="1"/>
          </p:cNvSpPr>
          <p:nvPr>
            <p:ph type="sldNum" sz="quarter" idx="12"/>
          </p:nvPr>
        </p:nvSpPr>
        <p:spPr/>
        <p:txBody>
          <a:bodyPr/>
          <a:lstStyle/>
          <a:p>
            <a:fld id="{5C35FCF4-C3EF-BD43-82E0-05BC237DAD2A}" type="slidenum">
              <a:rPr lang="en-US" smtClean="0"/>
              <a:pPr/>
              <a:t>23</a:t>
            </a:fld>
            <a:endParaRPr lang="en-US" dirty="0"/>
          </a:p>
        </p:txBody>
      </p:sp>
    </p:spTree>
    <p:extLst>
      <p:ext uri="{BB962C8B-B14F-4D97-AF65-F5344CB8AC3E}">
        <p14:creationId xmlns:p14="http://schemas.microsoft.com/office/powerpoint/2010/main" val="280022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D3D6-BEF5-C481-7AE2-8B01A7E5B720}"/>
              </a:ext>
            </a:extLst>
          </p:cNvPr>
          <p:cNvSpPr>
            <a:spLocks noGrp="1"/>
          </p:cNvSpPr>
          <p:nvPr>
            <p:ph type="title"/>
          </p:nvPr>
        </p:nvSpPr>
        <p:spPr/>
        <p:txBody>
          <a:bodyPr/>
          <a:lstStyle/>
          <a:p>
            <a:r>
              <a:rPr lang="en-US" dirty="0"/>
              <a:t>Running containers</a:t>
            </a:r>
          </a:p>
        </p:txBody>
      </p:sp>
      <p:sp>
        <p:nvSpPr>
          <p:cNvPr id="3" name="Content Placeholder 2">
            <a:extLst>
              <a:ext uri="{FF2B5EF4-FFF2-40B4-BE49-F238E27FC236}">
                <a16:creationId xmlns:a16="http://schemas.microsoft.com/office/drawing/2014/main" id="{5C0B26CC-6C6E-027F-4E0E-2641EF2FEC3A}"/>
              </a:ext>
            </a:extLst>
          </p:cNvPr>
          <p:cNvSpPr>
            <a:spLocks noGrp="1"/>
          </p:cNvSpPr>
          <p:nvPr>
            <p:ph idx="1"/>
          </p:nvPr>
        </p:nvSpPr>
        <p:spPr>
          <a:xfrm>
            <a:off x="562628" y="1497366"/>
            <a:ext cx="9724372" cy="4115669"/>
          </a:xfrm>
        </p:spPr>
        <p:txBody>
          <a:bodyPr/>
          <a:lstStyle/>
          <a:p>
            <a:r>
              <a:rPr lang="en-CA" sz="2400" b="1" dirty="0" err="1"/>
              <a:t>apptainer</a:t>
            </a:r>
            <a:r>
              <a:rPr lang="en-CA" sz="2400" b="1" dirty="0"/>
              <a:t> run …</a:t>
            </a:r>
            <a:r>
              <a:rPr lang="en-CA" sz="2400" dirty="0"/>
              <a:t>: This command will launch an </a:t>
            </a:r>
            <a:r>
              <a:rPr lang="en-CA" sz="2400" dirty="0" err="1"/>
              <a:t>Apptainer</a:t>
            </a:r>
            <a:r>
              <a:rPr lang="en-CA" sz="2400" dirty="0"/>
              <a:t> container and execute a </a:t>
            </a:r>
            <a:r>
              <a:rPr lang="en-CA" sz="2400" b="1" dirty="0" err="1"/>
              <a:t>runscript</a:t>
            </a:r>
            <a:r>
              <a:rPr lang="en-CA" sz="2400" dirty="0"/>
              <a:t> if one is defined for that container.</a:t>
            </a:r>
          </a:p>
          <a:p>
            <a:r>
              <a:rPr lang="en-CA" sz="2400" b="1" dirty="0" err="1"/>
              <a:t>apptainer</a:t>
            </a:r>
            <a:r>
              <a:rPr lang="en-CA" sz="2400" b="1" dirty="0"/>
              <a:t> shell …</a:t>
            </a:r>
            <a:r>
              <a:rPr lang="en-CA" sz="2400" dirty="0"/>
              <a:t>: Run a </a:t>
            </a:r>
            <a:r>
              <a:rPr lang="en-CA" sz="2400" b="1" dirty="0"/>
              <a:t>shell</a:t>
            </a:r>
            <a:r>
              <a:rPr lang="en-CA" sz="2400" dirty="0"/>
              <a:t> within a container</a:t>
            </a:r>
          </a:p>
          <a:p>
            <a:r>
              <a:rPr lang="en-CA" sz="2400" b="1" dirty="0" err="1"/>
              <a:t>apptainer</a:t>
            </a:r>
            <a:r>
              <a:rPr lang="en-CA" sz="2400" b="1" dirty="0"/>
              <a:t> exec …</a:t>
            </a:r>
            <a:r>
              <a:rPr lang="en-CA" sz="2400" dirty="0"/>
              <a:t>: Run a </a:t>
            </a:r>
            <a:r>
              <a:rPr lang="en-CA" sz="2400" b="1" dirty="0"/>
              <a:t>command</a:t>
            </a:r>
            <a:r>
              <a:rPr lang="en-CA" sz="2400" dirty="0"/>
              <a:t> within a container </a:t>
            </a:r>
          </a:p>
          <a:p>
            <a:r>
              <a:rPr lang="en-CA" sz="2400" b="1" dirty="0" err="1"/>
              <a:t>apptainer</a:t>
            </a:r>
            <a:r>
              <a:rPr lang="en-CA" sz="2400" b="1" dirty="0"/>
              <a:t> instance run …</a:t>
            </a:r>
            <a:r>
              <a:rPr lang="en-CA" sz="2400" dirty="0"/>
              <a:t>: The instance run command allows you to create a new named instance from an existing container image that will begin </a:t>
            </a:r>
            <a:r>
              <a:rPr lang="en-CA" sz="2400" dirty="0">
                <a:solidFill>
                  <a:srgbClr val="FF0000"/>
                </a:solidFill>
              </a:rPr>
              <a:t>running in the background</a:t>
            </a:r>
            <a:r>
              <a:rPr lang="en-CA" sz="2400" dirty="0"/>
              <a:t>. If a </a:t>
            </a:r>
            <a:r>
              <a:rPr lang="en-CA" sz="2400" b="1" dirty="0" err="1"/>
              <a:t>runscript</a:t>
            </a:r>
            <a:r>
              <a:rPr lang="en-CA" sz="2400" dirty="0"/>
              <a:t> is defined in the container metadata the commands in that script will be executed with the instance run command as well. You can optionally pass arguments to </a:t>
            </a:r>
            <a:r>
              <a:rPr lang="en-CA" sz="2400" b="1" dirty="0" err="1"/>
              <a:t>runscript</a:t>
            </a:r>
            <a:r>
              <a:rPr lang="en-CA" sz="2400" dirty="0"/>
              <a:t>.</a:t>
            </a:r>
          </a:p>
          <a:p>
            <a:r>
              <a:rPr lang="en-CA" sz="2400" b="1" dirty="0" err="1"/>
              <a:t>apptainer</a:t>
            </a:r>
            <a:r>
              <a:rPr lang="en-CA" sz="2400" b="1" dirty="0"/>
              <a:t> instance start …</a:t>
            </a:r>
            <a:r>
              <a:rPr lang="en-CA" sz="2400" dirty="0"/>
              <a:t>: The instance start command allows you to create a new named instance from an existing container image that will begin </a:t>
            </a:r>
            <a:r>
              <a:rPr lang="en-CA" sz="2400" dirty="0">
                <a:solidFill>
                  <a:srgbClr val="FF0000"/>
                </a:solidFill>
              </a:rPr>
              <a:t>running in the background</a:t>
            </a:r>
            <a:r>
              <a:rPr lang="en-CA" sz="2400" dirty="0"/>
              <a:t>. If a </a:t>
            </a:r>
            <a:r>
              <a:rPr lang="en-CA" sz="2400" b="1" dirty="0" err="1"/>
              <a:t>startscript</a:t>
            </a:r>
            <a:r>
              <a:rPr lang="en-CA" sz="2400" dirty="0"/>
              <a:t> is defined in the container metadata the commands in that script will be executed with the instance start command as well. You can optionally pass arguments to </a:t>
            </a:r>
            <a:r>
              <a:rPr lang="en-CA" sz="2400" b="1" dirty="0" err="1"/>
              <a:t>startscript</a:t>
            </a:r>
            <a:r>
              <a:rPr lang="en-CA" sz="2400" dirty="0"/>
              <a:t>.</a:t>
            </a:r>
            <a:endParaRPr lang="en-US" sz="2400" dirty="0"/>
          </a:p>
        </p:txBody>
      </p:sp>
      <p:sp>
        <p:nvSpPr>
          <p:cNvPr id="4" name="Slide Number Placeholder 3">
            <a:extLst>
              <a:ext uri="{FF2B5EF4-FFF2-40B4-BE49-F238E27FC236}">
                <a16:creationId xmlns:a16="http://schemas.microsoft.com/office/drawing/2014/main" id="{22598D12-A66B-1713-0761-8C31721EF80F}"/>
              </a:ext>
            </a:extLst>
          </p:cNvPr>
          <p:cNvSpPr>
            <a:spLocks noGrp="1"/>
          </p:cNvSpPr>
          <p:nvPr>
            <p:ph type="sldNum" sz="quarter" idx="12"/>
          </p:nvPr>
        </p:nvSpPr>
        <p:spPr/>
        <p:txBody>
          <a:bodyPr/>
          <a:lstStyle/>
          <a:p>
            <a:fld id="{5C35FCF4-C3EF-BD43-82E0-05BC237DAD2A}" type="slidenum">
              <a:rPr lang="en-US" smtClean="0"/>
              <a:pPr/>
              <a:t>24</a:t>
            </a:fld>
            <a:endParaRPr lang="en-US" dirty="0"/>
          </a:p>
        </p:txBody>
      </p:sp>
    </p:spTree>
    <p:extLst>
      <p:ext uri="{BB962C8B-B14F-4D97-AF65-F5344CB8AC3E}">
        <p14:creationId xmlns:p14="http://schemas.microsoft.com/office/powerpoint/2010/main" val="261544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2279-6CAB-EC19-910C-DA315AB6693B}"/>
              </a:ext>
            </a:extLst>
          </p:cNvPr>
          <p:cNvSpPr>
            <a:spLocks noGrp="1"/>
          </p:cNvSpPr>
          <p:nvPr>
            <p:ph type="title"/>
          </p:nvPr>
        </p:nvSpPr>
        <p:spPr/>
        <p:txBody>
          <a:bodyPr/>
          <a:lstStyle/>
          <a:p>
            <a:r>
              <a:rPr lang="en-US" dirty="0"/>
              <a:t>Inspecting containers</a:t>
            </a:r>
          </a:p>
        </p:txBody>
      </p:sp>
      <p:sp>
        <p:nvSpPr>
          <p:cNvPr id="3" name="Content Placeholder 2">
            <a:extLst>
              <a:ext uri="{FF2B5EF4-FFF2-40B4-BE49-F238E27FC236}">
                <a16:creationId xmlns:a16="http://schemas.microsoft.com/office/drawing/2014/main" id="{DC82693D-06F7-0495-CB2A-272C38F13358}"/>
              </a:ext>
            </a:extLst>
          </p:cNvPr>
          <p:cNvSpPr>
            <a:spLocks noGrp="1"/>
          </p:cNvSpPr>
          <p:nvPr>
            <p:ph idx="1"/>
          </p:nvPr>
        </p:nvSpPr>
        <p:spPr/>
        <p:txBody>
          <a:bodyPr/>
          <a:lstStyle/>
          <a:p>
            <a:r>
              <a:rPr lang="en-US" b="1" dirty="0" err="1"/>
              <a:t>apptainer</a:t>
            </a:r>
            <a:r>
              <a:rPr lang="en-US" b="1" dirty="0"/>
              <a:t> inspect -d</a:t>
            </a:r>
            <a:r>
              <a:rPr lang="en-US" dirty="0"/>
              <a:t> </a:t>
            </a:r>
            <a:r>
              <a:rPr lang="en-US" dirty="0" err="1"/>
              <a:t>my_container.sif</a:t>
            </a:r>
            <a:endParaRPr lang="en-US" dirty="0"/>
          </a:p>
          <a:p>
            <a:r>
              <a:rPr lang="en-US" b="1" dirty="0" err="1"/>
              <a:t>apptainer</a:t>
            </a:r>
            <a:r>
              <a:rPr lang="en-US" b="1" dirty="0"/>
              <a:t> inspect -e</a:t>
            </a:r>
            <a:r>
              <a:rPr lang="en-US" dirty="0"/>
              <a:t> </a:t>
            </a:r>
            <a:r>
              <a:rPr lang="en-US" dirty="0" err="1"/>
              <a:t>my_container.sif</a:t>
            </a:r>
            <a:endParaRPr lang="en-US" dirty="0"/>
          </a:p>
          <a:p>
            <a:r>
              <a:rPr lang="en-US" b="1" dirty="0" err="1"/>
              <a:t>apptainer</a:t>
            </a:r>
            <a:r>
              <a:rPr lang="en-US" b="1" dirty="0"/>
              <a:t> inspect -r</a:t>
            </a:r>
            <a:r>
              <a:rPr lang="en-US" dirty="0"/>
              <a:t> </a:t>
            </a:r>
            <a:r>
              <a:rPr lang="en-US" dirty="0" err="1"/>
              <a:t>my_container.sif</a:t>
            </a:r>
            <a:endParaRPr lang="en-US" dirty="0"/>
          </a:p>
          <a:p>
            <a:endParaRPr lang="en-US" dirty="0"/>
          </a:p>
        </p:txBody>
      </p:sp>
      <p:sp>
        <p:nvSpPr>
          <p:cNvPr id="4" name="Slide Number Placeholder 3">
            <a:extLst>
              <a:ext uri="{FF2B5EF4-FFF2-40B4-BE49-F238E27FC236}">
                <a16:creationId xmlns:a16="http://schemas.microsoft.com/office/drawing/2014/main" id="{48C35762-C5E0-60C6-4AE4-BBDD907EE523}"/>
              </a:ext>
            </a:extLst>
          </p:cNvPr>
          <p:cNvSpPr>
            <a:spLocks noGrp="1"/>
          </p:cNvSpPr>
          <p:nvPr>
            <p:ph type="sldNum" sz="quarter" idx="12"/>
          </p:nvPr>
        </p:nvSpPr>
        <p:spPr/>
        <p:txBody>
          <a:bodyPr/>
          <a:lstStyle/>
          <a:p>
            <a:fld id="{5C35FCF4-C3EF-BD43-82E0-05BC237DAD2A}" type="slidenum">
              <a:rPr lang="en-US" smtClean="0"/>
              <a:pPr/>
              <a:t>25</a:t>
            </a:fld>
            <a:endParaRPr lang="en-US" dirty="0"/>
          </a:p>
        </p:txBody>
      </p:sp>
    </p:spTree>
    <p:extLst>
      <p:ext uri="{BB962C8B-B14F-4D97-AF65-F5344CB8AC3E}">
        <p14:creationId xmlns:p14="http://schemas.microsoft.com/office/powerpoint/2010/main" val="3581704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70BA-4ABD-B636-DF2B-6384E74A1F9C}"/>
              </a:ext>
            </a:extLst>
          </p:cNvPr>
          <p:cNvSpPr>
            <a:spLocks noGrp="1"/>
          </p:cNvSpPr>
          <p:nvPr>
            <p:ph type="title"/>
          </p:nvPr>
        </p:nvSpPr>
        <p:spPr/>
        <p:txBody>
          <a:bodyPr/>
          <a:lstStyle/>
          <a:p>
            <a:r>
              <a:rPr lang="en-US" dirty="0"/>
              <a:t>Tips for running containers</a:t>
            </a:r>
          </a:p>
        </p:txBody>
      </p:sp>
      <p:sp>
        <p:nvSpPr>
          <p:cNvPr id="3" name="Content Placeholder 2">
            <a:extLst>
              <a:ext uri="{FF2B5EF4-FFF2-40B4-BE49-F238E27FC236}">
                <a16:creationId xmlns:a16="http://schemas.microsoft.com/office/drawing/2014/main" id="{1F1C4321-3C72-B6D2-055D-CED0E616035E}"/>
              </a:ext>
            </a:extLst>
          </p:cNvPr>
          <p:cNvSpPr>
            <a:spLocks noGrp="1"/>
          </p:cNvSpPr>
          <p:nvPr>
            <p:ph idx="1"/>
          </p:nvPr>
        </p:nvSpPr>
        <p:spPr/>
        <p:txBody>
          <a:bodyPr/>
          <a:lstStyle/>
          <a:p>
            <a:r>
              <a:rPr lang="en-CA" dirty="0"/>
              <a:t>Always use one of the -C, -c, or -e options.</a:t>
            </a:r>
          </a:p>
          <a:p>
            <a:pPr lvl="1"/>
            <a:r>
              <a:rPr lang="en-CA" dirty="0"/>
              <a:t>-C: hides filesystems, PID, IPC, and environment</a:t>
            </a:r>
          </a:p>
          <a:p>
            <a:r>
              <a:rPr lang="en-CA" dirty="0"/>
              <a:t>Prefer to use this option, if possible.</a:t>
            </a:r>
          </a:p>
          <a:p>
            <a:r>
              <a:rPr lang="en-CA" dirty="0"/>
              <a:t>Requires explicitly bind mounting all paths needed and explicitly passing desired environment</a:t>
            </a:r>
          </a:p>
          <a:p>
            <a:r>
              <a:rPr lang="en-CA" dirty="0"/>
              <a:t>variables to the container (or they cannot be seen).</a:t>
            </a:r>
          </a:p>
          <a:p>
            <a:pPr lvl="1"/>
            <a:r>
              <a:rPr lang="en-CA" dirty="0"/>
              <a:t>-c: uses minimal /dev, shared-with-host directories will appear empty, e.g., /</a:t>
            </a:r>
            <a:r>
              <a:rPr lang="en-CA" dirty="0" err="1"/>
              <a:t>tmp</a:t>
            </a:r>
            <a:r>
              <a:rPr lang="en-CA" dirty="0"/>
              <a:t> unless</a:t>
            </a:r>
          </a:p>
          <a:p>
            <a:r>
              <a:rPr lang="en-CA" dirty="0"/>
              <a:t>explicitly bind mounted</a:t>
            </a:r>
          </a:p>
          <a:p>
            <a:pPr lvl="1"/>
            <a:r>
              <a:rPr lang="en-CA" dirty="0"/>
              <a:t>-e: clean environment before running container</a:t>
            </a:r>
          </a:p>
          <a:p>
            <a:endParaRPr lang="en-US" dirty="0"/>
          </a:p>
        </p:txBody>
      </p:sp>
      <p:sp>
        <p:nvSpPr>
          <p:cNvPr id="4" name="Slide Number Placeholder 3">
            <a:extLst>
              <a:ext uri="{FF2B5EF4-FFF2-40B4-BE49-F238E27FC236}">
                <a16:creationId xmlns:a16="http://schemas.microsoft.com/office/drawing/2014/main" id="{475FA846-4572-C01F-407A-C3569DD7225D}"/>
              </a:ext>
            </a:extLst>
          </p:cNvPr>
          <p:cNvSpPr>
            <a:spLocks noGrp="1"/>
          </p:cNvSpPr>
          <p:nvPr>
            <p:ph type="sldNum" sz="quarter" idx="12"/>
          </p:nvPr>
        </p:nvSpPr>
        <p:spPr/>
        <p:txBody>
          <a:bodyPr/>
          <a:lstStyle/>
          <a:p>
            <a:fld id="{5C35FCF4-C3EF-BD43-82E0-05BC237DAD2A}" type="slidenum">
              <a:rPr lang="en-US" smtClean="0"/>
              <a:pPr/>
              <a:t>26</a:t>
            </a:fld>
            <a:endParaRPr lang="en-US" dirty="0"/>
          </a:p>
        </p:txBody>
      </p:sp>
    </p:spTree>
    <p:extLst>
      <p:ext uri="{BB962C8B-B14F-4D97-AF65-F5344CB8AC3E}">
        <p14:creationId xmlns:p14="http://schemas.microsoft.com/office/powerpoint/2010/main" val="156469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4FD-BE58-B78D-C2E8-42CC0BE0268C}"/>
              </a:ext>
            </a:extLst>
          </p:cNvPr>
          <p:cNvSpPr>
            <a:spLocks noGrp="1"/>
          </p:cNvSpPr>
          <p:nvPr>
            <p:ph type="title"/>
          </p:nvPr>
        </p:nvSpPr>
        <p:spPr/>
        <p:txBody>
          <a:bodyPr>
            <a:normAutofit/>
          </a:bodyPr>
          <a:lstStyle/>
          <a:p>
            <a:r>
              <a:rPr lang="en-US" dirty="0"/>
              <a:t>Security in containers</a:t>
            </a:r>
          </a:p>
        </p:txBody>
      </p:sp>
      <p:sp>
        <p:nvSpPr>
          <p:cNvPr id="3" name="Content Placeholder 2">
            <a:extLst>
              <a:ext uri="{FF2B5EF4-FFF2-40B4-BE49-F238E27FC236}">
                <a16:creationId xmlns:a16="http://schemas.microsoft.com/office/drawing/2014/main" id="{721DF498-0BFB-498C-7FAE-FD7CB6C6B2B6}"/>
              </a:ext>
            </a:extLst>
          </p:cNvPr>
          <p:cNvSpPr>
            <a:spLocks noGrp="1"/>
          </p:cNvSpPr>
          <p:nvPr>
            <p:ph idx="1"/>
          </p:nvPr>
        </p:nvSpPr>
        <p:spPr/>
        <p:txBody>
          <a:bodyPr/>
          <a:lstStyle/>
          <a:p>
            <a:r>
              <a:rPr lang="en-CA" dirty="0"/>
              <a:t>Encrypting with a passphrase interactively</a:t>
            </a:r>
          </a:p>
          <a:p>
            <a:pPr lvl="1"/>
            <a:r>
              <a:rPr lang="en-CA" dirty="0" err="1"/>
              <a:t>apptainer</a:t>
            </a:r>
            <a:r>
              <a:rPr lang="en-CA" dirty="0"/>
              <a:t> build --passphrase </a:t>
            </a:r>
            <a:r>
              <a:rPr lang="en-CA" dirty="0" err="1"/>
              <a:t>encrypted.sif</a:t>
            </a:r>
            <a:r>
              <a:rPr lang="en-CA" dirty="0"/>
              <a:t> </a:t>
            </a:r>
            <a:r>
              <a:rPr lang="en-CA" dirty="0" err="1"/>
              <a:t>encrypted.def</a:t>
            </a:r>
            <a:endParaRPr lang="en-CA" dirty="0"/>
          </a:p>
          <a:p>
            <a:r>
              <a:rPr lang="en-CA" dirty="0"/>
              <a:t>Using an environment variable </a:t>
            </a:r>
          </a:p>
          <a:p>
            <a:pPr lvl="1"/>
            <a:r>
              <a:rPr lang="en-CA" dirty="0"/>
              <a:t>APPTAINER_ENCRYPTION_PASSPHRASE=&lt;secret&gt; </a:t>
            </a:r>
            <a:r>
              <a:rPr lang="en-CA" dirty="0" err="1"/>
              <a:t>apptainer</a:t>
            </a:r>
            <a:r>
              <a:rPr lang="en-CA" dirty="0"/>
              <a:t> build --encrypt </a:t>
            </a:r>
            <a:r>
              <a:rPr lang="en-CA" dirty="0" err="1"/>
              <a:t>encrypted.sif</a:t>
            </a:r>
            <a:r>
              <a:rPr lang="en-CA" dirty="0"/>
              <a:t> </a:t>
            </a:r>
            <a:r>
              <a:rPr lang="en-CA" dirty="0" err="1"/>
              <a:t>encrypted.def</a:t>
            </a:r>
            <a:endParaRPr lang="en-CA" dirty="0"/>
          </a:p>
          <a:p>
            <a:r>
              <a:rPr lang="en-CA" dirty="0"/>
              <a:t>To run, shell, or exec an encrypted image, credentials to decrypt the image need to be supplied at runtime either in a key-file or a plaintext passphrase.</a:t>
            </a:r>
            <a:endParaRPr lang="en-US" dirty="0"/>
          </a:p>
        </p:txBody>
      </p:sp>
      <p:sp>
        <p:nvSpPr>
          <p:cNvPr id="4" name="Slide Number Placeholder 3">
            <a:extLst>
              <a:ext uri="{FF2B5EF4-FFF2-40B4-BE49-F238E27FC236}">
                <a16:creationId xmlns:a16="http://schemas.microsoft.com/office/drawing/2014/main" id="{960904E2-7BB0-8510-F51C-2C810F061C78}"/>
              </a:ext>
            </a:extLst>
          </p:cNvPr>
          <p:cNvSpPr>
            <a:spLocks noGrp="1"/>
          </p:cNvSpPr>
          <p:nvPr>
            <p:ph type="sldNum" sz="quarter" idx="12"/>
          </p:nvPr>
        </p:nvSpPr>
        <p:spPr/>
        <p:txBody>
          <a:bodyPr/>
          <a:lstStyle/>
          <a:p>
            <a:fld id="{5C35FCF4-C3EF-BD43-82E0-05BC237DAD2A}" type="slidenum">
              <a:rPr lang="en-US" smtClean="0"/>
              <a:pPr/>
              <a:t>27</a:t>
            </a:fld>
            <a:endParaRPr lang="en-US" dirty="0"/>
          </a:p>
        </p:txBody>
      </p:sp>
    </p:spTree>
    <p:extLst>
      <p:ext uri="{BB962C8B-B14F-4D97-AF65-F5344CB8AC3E}">
        <p14:creationId xmlns:p14="http://schemas.microsoft.com/office/powerpoint/2010/main" val="3284895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069B-B050-7B5E-FD00-6444DC6B5FF6}"/>
              </a:ext>
            </a:extLst>
          </p:cNvPr>
          <p:cNvSpPr>
            <a:spLocks noGrp="1"/>
          </p:cNvSpPr>
          <p:nvPr>
            <p:ph type="title"/>
          </p:nvPr>
        </p:nvSpPr>
        <p:spPr/>
        <p:txBody>
          <a:bodyPr/>
          <a:lstStyle/>
          <a:p>
            <a:r>
              <a:rPr lang="en-US" dirty="0"/>
              <a:t>Signing containers and verification</a:t>
            </a:r>
          </a:p>
        </p:txBody>
      </p:sp>
      <p:sp>
        <p:nvSpPr>
          <p:cNvPr id="3" name="Content Placeholder 2">
            <a:extLst>
              <a:ext uri="{FF2B5EF4-FFF2-40B4-BE49-F238E27FC236}">
                <a16:creationId xmlns:a16="http://schemas.microsoft.com/office/drawing/2014/main" id="{2DB64707-AA79-EA8A-8871-6F083ADFAB0E}"/>
              </a:ext>
            </a:extLst>
          </p:cNvPr>
          <p:cNvSpPr>
            <a:spLocks noGrp="1"/>
          </p:cNvSpPr>
          <p:nvPr>
            <p:ph idx="1"/>
          </p:nvPr>
        </p:nvSpPr>
        <p:spPr/>
        <p:txBody>
          <a:bodyPr/>
          <a:lstStyle/>
          <a:p>
            <a:r>
              <a:rPr lang="en-US" b="1" dirty="0" err="1"/>
              <a:t>apptainer</a:t>
            </a:r>
            <a:r>
              <a:rPr lang="en-US" b="1" dirty="0"/>
              <a:t> key </a:t>
            </a:r>
            <a:r>
              <a:rPr lang="en-US" b="1" dirty="0" err="1"/>
              <a:t>newpair</a:t>
            </a:r>
            <a:endParaRPr lang="en-US" b="1" dirty="0"/>
          </a:p>
          <a:p>
            <a:r>
              <a:rPr lang="en-US" b="1" dirty="0" err="1"/>
              <a:t>apptainer</a:t>
            </a:r>
            <a:r>
              <a:rPr lang="en-US" b="1" dirty="0"/>
              <a:t> key list</a:t>
            </a:r>
          </a:p>
          <a:p>
            <a:endParaRPr lang="en-US" dirty="0"/>
          </a:p>
          <a:p>
            <a:r>
              <a:rPr lang="en-US" b="1" dirty="0" err="1"/>
              <a:t>apptainer</a:t>
            </a:r>
            <a:r>
              <a:rPr lang="en-US" b="1" dirty="0"/>
              <a:t> key export</a:t>
            </a:r>
            <a:r>
              <a:rPr lang="en-US" dirty="0"/>
              <a:t> &lt;path/to/key&gt;</a:t>
            </a:r>
          </a:p>
          <a:p>
            <a:r>
              <a:rPr lang="en-US" b="1" dirty="0" err="1"/>
              <a:t>apptainer</a:t>
            </a:r>
            <a:r>
              <a:rPr lang="en-US" b="1" dirty="0"/>
              <a:t> key import</a:t>
            </a:r>
            <a:r>
              <a:rPr lang="en-US" dirty="0"/>
              <a:t> &lt;path/to/key&gt; (on remote system)</a:t>
            </a:r>
          </a:p>
          <a:p>
            <a:endParaRPr lang="en-US" dirty="0"/>
          </a:p>
          <a:p>
            <a:r>
              <a:rPr lang="en-US" b="1" dirty="0" err="1"/>
              <a:t>apptainer</a:t>
            </a:r>
            <a:r>
              <a:rPr lang="en-US" b="1" dirty="0"/>
              <a:t> sign</a:t>
            </a:r>
            <a:r>
              <a:rPr lang="en-US" dirty="0"/>
              <a:t> </a:t>
            </a:r>
            <a:r>
              <a:rPr lang="en-US" dirty="0" err="1"/>
              <a:t>my_container.sif</a:t>
            </a:r>
            <a:endParaRPr lang="en-US" dirty="0"/>
          </a:p>
          <a:p>
            <a:r>
              <a:rPr lang="en-US" b="1" dirty="0" err="1"/>
              <a:t>apptainer</a:t>
            </a:r>
            <a:r>
              <a:rPr lang="en-US" b="1" dirty="0"/>
              <a:t> verify</a:t>
            </a:r>
            <a:r>
              <a:rPr lang="en-US" dirty="0"/>
              <a:t> </a:t>
            </a:r>
            <a:r>
              <a:rPr lang="en-US" dirty="0" err="1"/>
              <a:t>my_container.sif</a:t>
            </a:r>
            <a:endParaRPr lang="en-US" dirty="0"/>
          </a:p>
          <a:p>
            <a:endParaRPr lang="en-US" dirty="0"/>
          </a:p>
        </p:txBody>
      </p:sp>
      <p:sp>
        <p:nvSpPr>
          <p:cNvPr id="4" name="Slide Number Placeholder 3">
            <a:extLst>
              <a:ext uri="{FF2B5EF4-FFF2-40B4-BE49-F238E27FC236}">
                <a16:creationId xmlns:a16="http://schemas.microsoft.com/office/drawing/2014/main" id="{2EB09C3D-EC2E-2AEC-7158-10444AE703E0}"/>
              </a:ext>
            </a:extLst>
          </p:cNvPr>
          <p:cNvSpPr>
            <a:spLocks noGrp="1"/>
          </p:cNvSpPr>
          <p:nvPr>
            <p:ph type="sldNum" sz="quarter" idx="12"/>
          </p:nvPr>
        </p:nvSpPr>
        <p:spPr/>
        <p:txBody>
          <a:bodyPr/>
          <a:lstStyle/>
          <a:p>
            <a:fld id="{5C35FCF4-C3EF-BD43-82E0-05BC237DAD2A}" type="slidenum">
              <a:rPr lang="en-US" smtClean="0"/>
              <a:pPr/>
              <a:t>28</a:t>
            </a:fld>
            <a:endParaRPr lang="en-US" dirty="0"/>
          </a:p>
        </p:txBody>
      </p:sp>
    </p:spTree>
    <p:extLst>
      <p:ext uri="{BB962C8B-B14F-4D97-AF65-F5344CB8AC3E}">
        <p14:creationId xmlns:p14="http://schemas.microsoft.com/office/powerpoint/2010/main" val="14209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86FC-BD2D-AD12-099F-8A553543AE34}"/>
              </a:ext>
            </a:extLst>
          </p:cNvPr>
          <p:cNvSpPr>
            <a:spLocks noGrp="1"/>
          </p:cNvSpPr>
          <p:nvPr>
            <p:ph type="title"/>
          </p:nvPr>
        </p:nvSpPr>
        <p:spPr/>
        <p:txBody>
          <a:bodyPr/>
          <a:lstStyle/>
          <a:p>
            <a:r>
              <a:rPr lang="en-US" dirty="0"/>
              <a:t>Introduction to containers</a:t>
            </a:r>
          </a:p>
        </p:txBody>
      </p:sp>
      <p:sp>
        <p:nvSpPr>
          <p:cNvPr id="3" name="Content Placeholder 2">
            <a:extLst>
              <a:ext uri="{FF2B5EF4-FFF2-40B4-BE49-F238E27FC236}">
                <a16:creationId xmlns:a16="http://schemas.microsoft.com/office/drawing/2014/main" id="{F3A811FF-807F-7885-D295-F127BF70D181}"/>
              </a:ext>
            </a:extLst>
          </p:cNvPr>
          <p:cNvSpPr>
            <a:spLocks noGrp="1"/>
          </p:cNvSpPr>
          <p:nvPr>
            <p:ph idx="1"/>
          </p:nvPr>
        </p:nvSpPr>
        <p:spPr/>
        <p:txBody>
          <a:bodyPr/>
          <a:lstStyle/>
          <a:p>
            <a:r>
              <a:rPr lang="en-CA" dirty="0"/>
              <a:t>Containers allow to virtualize the operating system with very little overhead.</a:t>
            </a:r>
          </a:p>
          <a:p>
            <a:r>
              <a:rPr lang="en-CA" dirty="0"/>
              <a:t>A container is </a:t>
            </a:r>
            <a:r>
              <a:rPr lang="en-CA" b="1" dirty="0"/>
              <a:t>not</a:t>
            </a:r>
            <a:r>
              <a:rPr lang="en-CA" dirty="0"/>
              <a:t> a virtual machine.</a:t>
            </a:r>
          </a:p>
          <a:p>
            <a:r>
              <a:rPr lang="en-CA" dirty="0"/>
              <a:t>Programs inside a container must run using the same operating system.</a:t>
            </a:r>
          </a:p>
          <a:p>
            <a:endParaRPr lang="en-CA" dirty="0"/>
          </a:p>
          <a:p>
            <a:endParaRPr lang="en-US" dirty="0"/>
          </a:p>
        </p:txBody>
      </p:sp>
      <p:sp>
        <p:nvSpPr>
          <p:cNvPr id="4" name="Slide Number Placeholder 3">
            <a:extLst>
              <a:ext uri="{FF2B5EF4-FFF2-40B4-BE49-F238E27FC236}">
                <a16:creationId xmlns:a16="http://schemas.microsoft.com/office/drawing/2014/main" id="{20C9E002-4E66-7A58-53C3-DFF7DF9569B2}"/>
              </a:ext>
            </a:extLst>
          </p:cNvPr>
          <p:cNvSpPr>
            <a:spLocks noGrp="1"/>
          </p:cNvSpPr>
          <p:nvPr>
            <p:ph type="sldNum" sz="quarter" idx="12"/>
          </p:nvPr>
        </p:nvSpPr>
        <p:spPr/>
        <p:txBody>
          <a:bodyPr/>
          <a:lstStyle/>
          <a:p>
            <a:fld id="{5C35FCF4-C3EF-BD43-82E0-05BC237DAD2A}" type="slidenum">
              <a:rPr lang="en-US" smtClean="0"/>
              <a:pPr/>
              <a:t>3</a:t>
            </a:fld>
            <a:endParaRPr lang="en-US" dirty="0"/>
          </a:p>
        </p:txBody>
      </p:sp>
    </p:spTree>
    <p:extLst>
      <p:ext uri="{BB962C8B-B14F-4D97-AF65-F5344CB8AC3E}">
        <p14:creationId xmlns:p14="http://schemas.microsoft.com/office/powerpoint/2010/main" val="158879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F6C3-5E0B-DD9A-4A25-2FC07CA71B9D}"/>
              </a:ext>
            </a:extLst>
          </p:cNvPr>
          <p:cNvSpPr>
            <a:spLocks noGrp="1"/>
          </p:cNvSpPr>
          <p:nvPr>
            <p:ph type="title"/>
          </p:nvPr>
        </p:nvSpPr>
        <p:spPr/>
        <p:txBody>
          <a:bodyPr/>
          <a:lstStyle/>
          <a:p>
            <a:r>
              <a:rPr lang="en-US" dirty="0"/>
              <a:t>Why should you use containers?</a:t>
            </a:r>
          </a:p>
        </p:txBody>
      </p:sp>
      <p:sp>
        <p:nvSpPr>
          <p:cNvPr id="3" name="Content Placeholder 2">
            <a:extLst>
              <a:ext uri="{FF2B5EF4-FFF2-40B4-BE49-F238E27FC236}">
                <a16:creationId xmlns:a16="http://schemas.microsoft.com/office/drawing/2014/main" id="{C4A938A3-C16A-4C06-E88B-0E60D92C731A}"/>
              </a:ext>
            </a:extLst>
          </p:cNvPr>
          <p:cNvSpPr>
            <a:spLocks noGrp="1"/>
          </p:cNvSpPr>
          <p:nvPr>
            <p:ph idx="1"/>
          </p:nvPr>
        </p:nvSpPr>
        <p:spPr/>
        <p:txBody>
          <a:bodyPr/>
          <a:lstStyle/>
          <a:p>
            <a:r>
              <a:rPr lang="en-US" dirty="0"/>
              <a:t>Reproducibility/Reusability</a:t>
            </a:r>
          </a:p>
          <a:p>
            <a:r>
              <a:rPr lang="en-US" dirty="0"/>
              <a:t>Containers allow to package software with all its necessary components.</a:t>
            </a:r>
          </a:p>
          <a:p>
            <a:r>
              <a:rPr lang="en-US" dirty="0"/>
              <a:t>Encapsulating the code and environment -&gt; Reusable and Interoperable Code. </a:t>
            </a:r>
          </a:p>
          <a:p>
            <a:r>
              <a:rPr lang="en-US" dirty="0"/>
              <a:t>Avoid the ”Hey it works in my machine.”</a:t>
            </a:r>
          </a:p>
        </p:txBody>
      </p:sp>
      <p:sp>
        <p:nvSpPr>
          <p:cNvPr id="4" name="Slide Number Placeholder 3">
            <a:extLst>
              <a:ext uri="{FF2B5EF4-FFF2-40B4-BE49-F238E27FC236}">
                <a16:creationId xmlns:a16="http://schemas.microsoft.com/office/drawing/2014/main" id="{978F4B1E-17FF-BB14-B977-AC626115F7CC}"/>
              </a:ext>
            </a:extLst>
          </p:cNvPr>
          <p:cNvSpPr>
            <a:spLocks noGrp="1"/>
          </p:cNvSpPr>
          <p:nvPr>
            <p:ph type="sldNum" sz="quarter" idx="12"/>
          </p:nvPr>
        </p:nvSpPr>
        <p:spPr/>
        <p:txBody>
          <a:bodyPr/>
          <a:lstStyle/>
          <a:p>
            <a:fld id="{5C35FCF4-C3EF-BD43-82E0-05BC237DAD2A}" type="slidenum">
              <a:rPr lang="en-US" smtClean="0"/>
              <a:pPr/>
              <a:t>4</a:t>
            </a:fld>
            <a:endParaRPr lang="en-US" dirty="0"/>
          </a:p>
        </p:txBody>
      </p:sp>
      <p:sp>
        <p:nvSpPr>
          <p:cNvPr id="6" name="TextBox 5">
            <a:extLst>
              <a:ext uri="{FF2B5EF4-FFF2-40B4-BE49-F238E27FC236}">
                <a16:creationId xmlns:a16="http://schemas.microsoft.com/office/drawing/2014/main" id="{EA9B8612-3A5E-0F8C-134F-4290D25FC959}"/>
              </a:ext>
            </a:extLst>
          </p:cNvPr>
          <p:cNvSpPr txBox="1"/>
          <p:nvPr/>
        </p:nvSpPr>
        <p:spPr>
          <a:xfrm>
            <a:off x="562628" y="6164693"/>
            <a:ext cx="6094206" cy="369332"/>
          </a:xfrm>
          <a:prstGeom prst="rect">
            <a:avLst/>
          </a:prstGeom>
          <a:noFill/>
        </p:spPr>
        <p:txBody>
          <a:bodyPr wrap="square">
            <a:spAutoFit/>
          </a:bodyPr>
          <a:lstStyle/>
          <a:p>
            <a:r>
              <a:rPr lang="en-US" dirty="0"/>
              <a:t>https://</a:t>
            </a:r>
            <a:r>
              <a:rPr lang="en-US" dirty="0" err="1"/>
              <a:t>www.go-fair.org</a:t>
            </a:r>
            <a:r>
              <a:rPr lang="en-US" dirty="0"/>
              <a:t>/fair-principles/</a:t>
            </a:r>
          </a:p>
        </p:txBody>
      </p:sp>
    </p:spTree>
    <p:extLst>
      <p:ext uri="{BB962C8B-B14F-4D97-AF65-F5344CB8AC3E}">
        <p14:creationId xmlns:p14="http://schemas.microsoft.com/office/powerpoint/2010/main" val="118134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6B0C-3C9A-49D8-DFBD-15F7CC7EE8E3}"/>
              </a:ext>
            </a:extLst>
          </p:cNvPr>
          <p:cNvSpPr>
            <a:spLocks noGrp="1"/>
          </p:cNvSpPr>
          <p:nvPr>
            <p:ph type="title"/>
          </p:nvPr>
        </p:nvSpPr>
        <p:spPr/>
        <p:txBody>
          <a:bodyPr/>
          <a:lstStyle/>
          <a:p>
            <a:r>
              <a:rPr lang="en-US" dirty="0"/>
              <a:t>Container frameworks</a:t>
            </a:r>
          </a:p>
        </p:txBody>
      </p:sp>
      <p:sp>
        <p:nvSpPr>
          <p:cNvPr id="3" name="Content Placeholder 2">
            <a:extLst>
              <a:ext uri="{FF2B5EF4-FFF2-40B4-BE49-F238E27FC236}">
                <a16:creationId xmlns:a16="http://schemas.microsoft.com/office/drawing/2014/main" id="{591A6A84-9194-D9D9-2BA9-AB3E4122579D}"/>
              </a:ext>
            </a:extLst>
          </p:cNvPr>
          <p:cNvSpPr>
            <a:spLocks noGrp="1"/>
          </p:cNvSpPr>
          <p:nvPr>
            <p:ph idx="1"/>
          </p:nvPr>
        </p:nvSpPr>
        <p:spPr/>
        <p:txBody>
          <a:bodyPr/>
          <a:lstStyle/>
          <a:p>
            <a:r>
              <a:rPr lang="en-US" dirty="0"/>
              <a:t>Docker</a:t>
            </a:r>
          </a:p>
          <a:p>
            <a:r>
              <a:rPr lang="en-US" dirty="0" err="1"/>
              <a:t>Podman</a:t>
            </a:r>
            <a:endParaRPr lang="en-US" dirty="0"/>
          </a:p>
          <a:p>
            <a:r>
              <a:rPr lang="en-US" b="1" dirty="0" err="1"/>
              <a:t>Apptainer</a:t>
            </a:r>
            <a:endParaRPr lang="en-US" b="1" dirty="0"/>
          </a:p>
        </p:txBody>
      </p:sp>
      <p:sp>
        <p:nvSpPr>
          <p:cNvPr id="4" name="Slide Number Placeholder 3">
            <a:extLst>
              <a:ext uri="{FF2B5EF4-FFF2-40B4-BE49-F238E27FC236}">
                <a16:creationId xmlns:a16="http://schemas.microsoft.com/office/drawing/2014/main" id="{AE686943-B2D5-1611-CDC5-E20DAE78EDD7}"/>
              </a:ext>
            </a:extLst>
          </p:cNvPr>
          <p:cNvSpPr>
            <a:spLocks noGrp="1"/>
          </p:cNvSpPr>
          <p:nvPr>
            <p:ph type="sldNum" sz="quarter" idx="12"/>
          </p:nvPr>
        </p:nvSpPr>
        <p:spPr/>
        <p:txBody>
          <a:bodyPr/>
          <a:lstStyle/>
          <a:p>
            <a:fld id="{5C35FCF4-C3EF-BD43-82E0-05BC237DAD2A}" type="slidenum">
              <a:rPr lang="en-US" smtClean="0"/>
              <a:pPr/>
              <a:t>5</a:t>
            </a:fld>
            <a:endParaRPr lang="en-US" dirty="0"/>
          </a:p>
        </p:txBody>
      </p:sp>
    </p:spTree>
    <p:extLst>
      <p:ext uri="{BB962C8B-B14F-4D97-AF65-F5344CB8AC3E}">
        <p14:creationId xmlns:p14="http://schemas.microsoft.com/office/powerpoint/2010/main" val="300522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7395-061C-3AA9-70D6-D4DF036C9DD7}"/>
              </a:ext>
            </a:extLst>
          </p:cNvPr>
          <p:cNvSpPr>
            <a:spLocks noGrp="1"/>
          </p:cNvSpPr>
          <p:nvPr>
            <p:ph type="title"/>
          </p:nvPr>
        </p:nvSpPr>
        <p:spPr/>
        <p:txBody>
          <a:bodyPr/>
          <a:lstStyle/>
          <a:p>
            <a:r>
              <a:rPr lang="en-US" dirty="0" err="1"/>
              <a:t>Apptainer</a:t>
            </a:r>
            <a:r>
              <a:rPr lang="en-US" dirty="0"/>
              <a:t> containers</a:t>
            </a:r>
          </a:p>
        </p:txBody>
      </p:sp>
      <p:sp>
        <p:nvSpPr>
          <p:cNvPr id="3" name="Content Placeholder 2">
            <a:extLst>
              <a:ext uri="{FF2B5EF4-FFF2-40B4-BE49-F238E27FC236}">
                <a16:creationId xmlns:a16="http://schemas.microsoft.com/office/drawing/2014/main" id="{1DD8CA37-BD59-7264-5EAF-795548D49635}"/>
              </a:ext>
            </a:extLst>
          </p:cNvPr>
          <p:cNvSpPr>
            <a:spLocks noGrp="1"/>
          </p:cNvSpPr>
          <p:nvPr>
            <p:ph idx="1"/>
          </p:nvPr>
        </p:nvSpPr>
        <p:spPr/>
        <p:txBody>
          <a:bodyPr/>
          <a:lstStyle/>
          <a:p>
            <a:r>
              <a:rPr lang="en-CA" sz="2400" dirty="0"/>
              <a:t>Was designed to enable containers to be used securely on multi-user HPC systems without requiring special permissions</a:t>
            </a:r>
          </a:p>
          <a:p>
            <a:r>
              <a:rPr lang="en-CA" sz="2400" dirty="0"/>
              <a:t>Highly portable. As easy as sharing a file.</a:t>
            </a:r>
          </a:p>
          <a:p>
            <a:r>
              <a:rPr lang="en-US" sz="2400" dirty="0"/>
              <a:t>In a similar fashion to </a:t>
            </a:r>
            <a:r>
              <a:rPr lang="en-US" sz="2400" dirty="0" err="1"/>
              <a:t>Dockerfiles</a:t>
            </a:r>
            <a:r>
              <a:rPr lang="en-US" sz="2400" dirty="0"/>
              <a:t>, </a:t>
            </a:r>
            <a:r>
              <a:rPr lang="en-US" sz="2400" dirty="0" err="1"/>
              <a:t>Apptainer</a:t>
            </a:r>
            <a:r>
              <a:rPr lang="en-US" sz="2400" dirty="0"/>
              <a:t> containers make use of a definition file to build containers.</a:t>
            </a:r>
          </a:p>
          <a:p>
            <a:r>
              <a:rPr lang="en-US" sz="2400" dirty="0"/>
              <a:t>Can make use of existing containers by converting Docker containers to </a:t>
            </a:r>
            <a:r>
              <a:rPr lang="en-US" sz="2400" dirty="0" err="1"/>
              <a:t>Apptainer</a:t>
            </a:r>
            <a:r>
              <a:rPr lang="en-US" sz="2400" dirty="0"/>
              <a:t>. </a:t>
            </a:r>
          </a:p>
          <a:p>
            <a:r>
              <a:rPr lang="en-US" sz="2400" dirty="0"/>
              <a:t>Very secure</a:t>
            </a:r>
          </a:p>
        </p:txBody>
      </p:sp>
      <p:sp>
        <p:nvSpPr>
          <p:cNvPr id="4" name="Slide Number Placeholder 3">
            <a:extLst>
              <a:ext uri="{FF2B5EF4-FFF2-40B4-BE49-F238E27FC236}">
                <a16:creationId xmlns:a16="http://schemas.microsoft.com/office/drawing/2014/main" id="{0E411333-3BB3-0FCD-3F46-52172025D920}"/>
              </a:ext>
            </a:extLst>
          </p:cNvPr>
          <p:cNvSpPr>
            <a:spLocks noGrp="1"/>
          </p:cNvSpPr>
          <p:nvPr>
            <p:ph type="sldNum" sz="quarter" idx="12"/>
          </p:nvPr>
        </p:nvSpPr>
        <p:spPr/>
        <p:txBody>
          <a:bodyPr/>
          <a:lstStyle/>
          <a:p>
            <a:fld id="{5C35FCF4-C3EF-BD43-82E0-05BC237DAD2A}" type="slidenum">
              <a:rPr lang="en-US" smtClean="0"/>
              <a:pPr/>
              <a:t>6</a:t>
            </a:fld>
            <a:endParaRPr lang="en-US" dirty="0"/>
          </a:p>
        </p:txBody>
      </p:sp>
    </p:spTree>
    <p:extLst>
      <p:ext uri="{BB962C8B-B14F-4D97-AF65-F5344CB8AC3E}">
        <p14:creationId xmlns:p14="http://schemas.microsoft.com/office/powerpoint/2010/main" val="400144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0977-872F-6F33-71A4-510A5D1F3881}"/>
              </a:ext>
            </a:extLst>
          </p:cNvPr>
          <p:cNvSpPr>
            <a:spLocks noGrp="1"/>
          </p:cNvSpPr>
          <p:nvPr>
            <p:ph type="title"/>
          </p:nvPr>
        </p:nvSpPr>
        <p:spPr/>
        <p:txBody>
          <a:bodyPr/>
          <a:lstStyle/>
          <a:p>
            <a:r>
              <a:rPr lang="en-US" dirty="0" err="1"/>
              <a:t>Apptainer</a:t>
            </a:r>
            <a:r>
              <a:rPr lang="en-US" dirty="0"/>
              <a:t> Image Format</a:t>
            </a:r>
          </a:p>
        </p:txBody>
      </p:sp>
      <p:sp>
        <p:nvSpPr>
          <p:cNvPr id="3" name="Content Placeholder 2">
            <a:extLst>
              <a:ext uri="{FF2B5EF4-FFF2-40B4-BE49-F238E27FC236}">
                <a16:creationId xmlns:a16="http://schemas.microsoft.com/office/drawing/2014/main" id="{D3F894B0-24D0-9D72-CBD6-6B3BD827E7BD}"/>
              </a:ext>
            </a:extLst>
          </p:cNvPr>
          <p:cNvSpPr>
            <a:spLocks noGrp="1"/>
          </p:cNvSpPr>
          <p:nvPr>
            <p:ph idx="1"/>
          </p:nvPr>
        </p:nvSpPr>
        <p:spPr/>
        <p:txBody>
          <a:bodyPr/>
          <a:lstStyle/>
          <a:p>
            <a:r>
              <a:rPr lang="en-CA" dirty="0" err="1"/>
              <a:t>Apptainer</a:t>
            </a:r>
            <a:r>
              <a:rPr lang="en-CA" dirty="0"/>
              <a:t> uses the </a:t>
            </a:r>
            <a:r>
              <a:rPr lang="en-CA" b="1" dirty="0"/>
              <a:t>Singularity Image Format </a:t>
            </a:r>
            <a:r>
              <a:rPr lang="en-CA" dirty="0"/>
              <a:t>(SIF) as its default container format. </a:t>
            </a:r>
          </a:p>
          <a:p>
            <a:r>
              <a:rPr lang="en-CA" dirty="0"/>
              <a:t>A SIF container is a single file, which makes it easy to manage and distribute. Can be signed to prevent tampering.</a:t>
            </a:r>
            <a:endParaRPr lang="en-US" dirty="0"/>
          </a:p>
        </p:txBody>
      </p:sp>
      <p:sp>
        <p:nvSpPr>
          <p:cNvPr id="4" name="Slide Number Placeholder 3">
            <a:extLst>
              <a:ext uri="{FF2B5EF4-FFF2-40B4-BE49-F238E27FC236}">
                <a16:creationId xmlns:a16="http://schemas.microsoft.com/office/drawing/2014/main" id="{2C074587-8201-008E-1BA1-C222DEA96BE1}"/>
              </a:ext>
            </a:extLst>
          </p:cNvPr>
          <p:cNvSpPr>
            <a:spLocks noGrp="1"/>
          </p:cNvSpPr>
          <p:nvPr>
            <p:ph type="sldNum" sz="quarter" idx="12"/>
          </p:nvPr>
        </p:nvSpPr>
        <p:spPr/>
        <p:txBody>
          <a:bodyPr/>
          <a:lstStyle/>
          <a:p>
            <a:fld id="{5C35FCF4-C3EF-BD43-82E0-05BC237DAD2A}" type="slidenum">
              <a:rPr lang="en-US" smtClean="0"/>
              <a:pPr/>
              <a:t>7</a:t>
            </a:fld>
            <a:endParaRPr lang="en-US" dirty="0"/>
          </a:p>
        </p:txBody>
      </p:sp>
    </p:spTree>
    <p:extLst>
      <p:ext uri="{BB962C8B-B14F-4D97-AF65-F5344CB8AC3E}">
        <p14:creationId xmlns:p14="http://schemas.microsoft.com/office/powerpoint/2010/main" val="354154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76AD-67FB-32A3-7EF9-EA3BD93550A1}"/>
              </a:ext>
            </a:extLst>
          </p:cNvPr>
          <p:cNvSpPr>
            <a:spLocks noGrp="1"/>
          </p:cNvSpPr>
          <p:nvPr>
            <p:ph type="title"/>
          </p:nvPr>
        </p:nvSpPr>
        <p:spPr/>
        <p:txBody>
          <a:bodyPr/>
          <a:lstStyle/>
          <a:p>
            <a:r>
              <a:rPr lang="en-US" dirty="0"/>
              <a:t>Building an </a:t>
            </a:r>
            <a:r>
              <a:rPr lang="en-US" dirty="0" err="1"/>
              <a:t>Apptainer</a:t>
            </a:r>
            <a:r>
              <a:rPr lang="en-US" dirty="0"/>
              <a:t> container</a:t>
            </a:r>
          </a:p>
        </p:txBody>
      </p:sp>
      <p:sp>
        <p:nvSpPr>
          <p:cNvPr id="3" name="Content Placeholder 2">
            <a:extLst>
              <a:ext uri="{FF2B5EF4-FFF2-40B4-BE49-F238E27FC236}">
                <a16:creationId xmlns:a16="http://schemas.microsoft.com/office/drawing/2014/main" id="{EDDCBF78-A1EE-A120-1F8A-7BACAF5CB465}"/>
              </a:ext>
            </a:extLst>
          </p:cNvPr>
          <p:cNvSpPr>
            <a:spLocks noGrp="1"/>
          </p:cNvSpPr>
          <p:nvPr>
            <p:ph idx="1"/>
          </p:nvPr>
        </p:nvSpPr>
        <p:spPr/>
        <p:txBody>
          <a:bodyPr/>
          <a:lstStyle/>
          <a:p>
            <a:r>
              <a:rPr lang="en-US" dirty="0"/>
              <a:t>From an existing Docker container.</a:t>
            </a:r>
          </a:p>
          <a:p>
            <a:r>
              <a:rPr lang="en-US" dirty="0"/>
              <a:t>From a definition file</a:t>
            </a:r>
          </a:p>
        </p:txBody>
      </p:sp>
      <p:sp>
        <p:nvSpPr>
          <p:cNvPr id="4" name="Slide Number Placeholder 3">
            <a:extLst>
              <a:ext uri="{FF2B5EF4-FFF2-40B4-BE49-F238E27FC236}">
                <a16:creationId xmlns:a16="http://schemas.microsoft.com/office/drawing/2014/main" id="{7A182296-A4E4-237A-4ABB-EE3C49AE7C0B}"/>
              </a:ext>
            </a:extLst>
          </p:cNvPr>
          <p:cNvSpPr>
            <a:spLocks noGrp="1"/>
          </p:cNvSpPr>
          <p:nvPr>
            <p:ph type="sldNum" sz="quarter" idx="12"/>
          </p:nvPr>
        </p:nvSpPr>
        <p:spPr/>
        <p:txBody>
          <a:bodyPr/>
          <a:lstStyle/>
          <a:p>
            <a:fld id="{5C35FCF4-C3EF-BD43-82E0-05BC237DAD2A}" type="slidenum">
              <a:rPr lang="en-US" smtClean="0"/>
              <a:pPr/>
              <a:t>8</a:t>
            </a:fld>
            <a:endParaRPr lang="en-US" dirty="0"/>
          </a:p>
        </p:txBody>
      </p:sp>
    </p:spTree>
    <p:extLst>
      <p:ext uri="{BB962C8B-B14F-4D97-AF65-F5344CB8AC3E}">
        <p14:creationId xmlns:p14="http://schemas.microsoft.com/office/powerpoint/2010/main" val="280736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5EB8-7849-B90E-8C8D-465B7ADC29A6}"/>
              </a:ext>
            </a:extLst>
          </p:cNvPr>
          <p:cNvSpPr>
            <a:spLocks noGrp="1"/>
          </p:cNvSpPr>
          <p:nvPr>
            <p:ph type="title"/>
          </p:nvPr>
        </p:nvSpPr>
        <p:spPr/>
        <p:txBody>
          <a:bodyPr/>
          <a:lstStyle/>
          <a:p>
            <a:r>
              <a:rPr lang="en-US" dirty="0"/>
              <a:t>Let’s build a container</a:t>
            </a:r>
          </a:p>
        </p:txBody>
      </p:sp>
      <p:sp>
        <p:nvSpPr>
          <p:cNvPr id="3" name="Content Placeholder 2">
            <a:extLst>
              <a:ext uri="{FF2B5EF4-FFF2-40B4-BE49-F238E27FC236}">
                <a16:creationId xmlns:a16="http://schemas.microsoft.com/office/drawing/2014/main" id="{0AC57E13-BA94-B39E-0281-1D83FF7502C9}"/>
              </a:ext>
            </a:extLst>
          </p:cNvPr>
          <p:cNvSpPr>
            <a:spLocks noGrp="1"/>
          </p:cNvSpPr>
          <p:nvPr>
            <p:ph idx="1"/>
          </p:nvPr>
        </p:nvSpPr>
        <p:spPr/>
        <p:txBody>
          <a:bodyPr/>
          <a:lstStyle/>
          <a:p>
            <a:r>
              <a:rPr lang="en-US" dirty="0"/>
              <a:t>https://</a:t>
            </a:r>
            <a:r>
              <a:rPr lang="en-US" dirty="0" err="1"/>
              <a:t>github.com</a:t>
            </a:r>
            <a:r>
              <a:rPr lang="en-US" dirty="0"/>
              <a:t>/peterg1t/</a:t>
            </a:r>
            <a:r>
              <a:rPr lang="en-US" dirty="0" err="1"/>
              <a:t>apptainer</a:t>
            </a:r>
            <a:r>
              <a:rPr lang="en-US" dirty="0"/>
              <a:t>-minimal</a:t>
            </a:r>
          </a:p>
        </p:txBody>
      </p:sp>
      <p:sp>
        <p:nvSpPr>
          <p:cNvPr id="4" name="Slide Number Placeholder 3">
            <a:extLst>
              <a:ext uri="{FF2B5EF4-FFF2-40B4-BE49-F238E27FC236}">
                <a16:creationId xmlns:a16="http://schemas.microsoft.com/office/drawing/2014/main" id="{44F86412-ACC6-5EC6-EE9D-CD5262ACC145}"/>
              </a:ext>
            </a:extLst>
          </p:cNvPr>
          <p:cNvSpPr>
            <a:spLocks noGrp="1"/>
          </p:cNvSpPr>
          <p:nvPr>
            <p:ph type="sldNum" sz="quarter" idx="12"/>
          </p:nvPr>
        </p:nvSpPr>
        <p:spPr/>
        <p:txBody>
          <a:bodyPr/>
          <a:lstStyle/>
          <a:p>
            <a:fld id="{5C35FCF4-C3EF-BD43-82E0-05BC237DAD2A}" type="slidenum">
              <a:rPr lang="en-US" smtClean="0"/>
              <a:pPr/>
              <a:t>9</a:t>
            </a:fld>
            <a:endParaRPr lang="en-US" dirty="0"/>
          </a:p>
        </p:txBody>
      </p:sp>
    </p:spTree>
    <p:extLst>
      <p:ext uri="{BB962C8B-B14F-4D97-AF65-F5344CB8AC3E}">
        <p14:creationId xmlns:p14="http://schemas.microsoft.com/office/powerpoint/2010/main" val="3233833412"/>
      </p:ext>
    </p:extLst>
  </p:cSld>
  <p:clrMapOvr>
    <a:masterClrMapping/>
  </p:clrMapOvr>
</p:sld>
</file>

<file path=ppt/theme/theme1.xml><?xml version="1.0" encoding="utf-8"?>
<a:theme xmlns:a="http://schemas.openxmlformats.org/drawingml/2006/main" name="Office Theme">
  <a:themeElements>
    <a:clrScheme name="UCalgary">
      <a:dk1>
        <a:srgbClr val="000000"/>
      </a:dk1>
      <a:lt1>
        <a:srgbClr val="FFFFFF"/>
      </a:lt1>
      <a:dk2>
        <a:srgbClr val="8C857B"/>
      </a:dk2>
      <a:lt2>
        <a:srgbClr val="C3BFB6"/>
      </a:lt2>
      <a:accent1>
        <a:srgbClr val="D6001C"/>
      </a:accent1>
      <a:accent2>
        <a:srgbClr val="FFA300"/>
      </a:accent2>
      <a:accent3>
        <a:srgbClr val="FF671F"/>
      </a:accent3>
      <a:accent4>
        <a:srgbClr val="B5BD00"/>
      </a:accent4>
      <a:accent5>
        <a:srgbClr val="CE0058"/>
      </a:accent5>
      <a:accent6>
        <a:srgbClr val="A6192E"/>
      </a:accent6>
      <a:hlink>
        <a:srgbClr val="D6001C"/>
      </a:hlink>
      <a:folHlink>
        <a:srgbClr val="8C857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urish - Widescreen" id="{E253C8E3-840A-9844-87C5-02C1112C89A0}" vid="{363EC958-8FB5-FA4F-98D2-A0FADBBCF5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D735855909F14FB6250141B48BB436" ma:contentTypeVersion="0" ma:contentTypeDescription="Create a new document." ma:contentTypeScope="" ma:versionID="2668d068a3d15d27978d94907a5ce0c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138259-B6CD-44D7-A052-3E3A39B4F678}">
  <ds:schemaRefs>
    <ds:schemaRef ds:uri="http://schemas.microsoft.com/sharepoint/v3/contenttype/forms"/>
  </ds:schemaRefs>
</ds:datastoreItem>
</file>

<file path=customXml/itemProps2.xml><?xml version="1.0" encoding="utf-8"?>
<ds:datastoreItem xmlns:ds="http://schemas.openxmlformats.org/officeDocument/2006/customXml" ds:itemID="{F6B082F3-D39D-4FDC-94C3-349297922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99568D1-9CD6-4DD2-BE7F-4D4E9CED01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119937</TotalTime>
  <Words>2345</Words>
  <Application>Microsoft Macintosh PowerPoint</Application>
  <PresentationFormat>Widescreen</PresentationFormat>
  <Paragraphs>228</Paragraphs>
  <Slides>28</Slides>
  <Notes>14</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Apptainer</vt:lpstr>
      <vt:lpstr>Outline</vt:lpstr>
      <vt:lpstr>Introduction to containers</vt:lpstr>
      <vt:lpstr>Why should you use containers?</vt:lpstr>
      <vt:lpstr>Container frameworks</vt:lpstr>
      <vt:lpstr>Apptainer containers</vt:lpstr>
      <vt:lpstr>Apptainer Image Format</vt:lpstr>
      <vt:lpstr>Building an Apptainer container</vt:lpstr>
      <vt:lpstr>Let’s build a container</vt:lpstr>
      <vt:lpstr>Building an Apptainer container</vt:lpstr>
      <vt:lpstr>Take away message</vt:lpstr>
      <vt:lpstr>Structure of a definition file</vt:lpstr>
      <vt:lpstr>Definition file header</vt:lpstr>
      <vt:lpstr>Sections - %arguments</vt:lpstr>
      <vt:lpstr>Sections - %environment</vt:lpstr>
      <vt:lpstr>Sections - %files</vt:lpstr>
      <vt:lpstr>Sections - %post</vt:lpstr>
      <vt:lpstr>Sections - %runscript</vt:lpstr>
      <vt:lpstr>Sections - %labels</vt:lpstr>
      <vt:lpstr>Templating</vt:lpstr>
      <vt:lpstr>Tips</vt:lpstr>
      <vt:lpstr>Sharing resources with the container</vt:lpstr>
      <vt:lpstr>Sharing resources with the container - cont</vt:lpstr>
      <vt:lpstr>Running containers</vt:lpstr>
      <vt:lpstr>Inspecting containers</vt:lpstr>
      <vt:lpstr>Tips for running containers</vt:lpstr>
      <vt:lpstr>Security in containers</vt:lpstr>
      <vt:lpstr>Signing containers and verification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Brooke Bentham</dc:creator>
  <cp:lastModifiedBy>Pedro Martinez Fernandez</cp:lastModifiedBy>
  <cp:revision>918</cp:revision>
  <dcterms:created xsi:type="dcterms:W3CDTF">2018-02-28T16:41:54Z</dcterms:created>
  <dcterms:modified xsi:type="dcterms:W3CDTF">2025-08-25T22:11:45Z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0x010100D3D735855909F14FB6250141B48BB436</vt:lpwstr>
  </property>
</Properties>
</file>