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4.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9"/>
  </p:notesMasterIdLst>
  <p:sldIdLst>
    <p:sldId id="256" r:id="rId2"/>
    <p:sldId id="264" r:id="rId3"/>
    <p:sldId id="257" r:id="rId4"/>
    <p:sldId id="261" r:id="rId5"/>
    <p:sldId id="258" r:id="rId6"/>
    <p:sldId id="265"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6"/>
    <p:restoredTop sz="94719"/>
  </p:normalViewPr>
  <p:slideViewPr>
    <p:cSldViewPr snapToGrid="0">
      <p:cViewPr>
        <p:scale>
          <a:sx n="144" d="100"/>
          <a:sy n="144" d="100"/>
        </p:scale>
        <p:origin x="48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peterguan/Downloads/Final%20Task-vgsales_clean.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eterguan/Downloads/Final%20Task-vgsales_clean.xls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eterguan/Downloads/Final%20Task-vgsales_clean.xlsx.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Task-vgsales_clean.xlsx.xlsx]Line Chart!PivotTable4</c:name>
    <c:fmtId val="4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t>
            </a:r>
            <a:r>
              <a:rPr lang="en-US" baseline="0"/>
              <a:t> of Global Sales by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'Line Chart'!$B$3</c:f>
              <c:strCache>
                <c:ptCount val="1"/>
                <c:pt idx="0">
                  <c:v>North American Sales</c:v>
                </c:pt>
              </c:strCache>
            </c:strRef>
          </c:tx>
          <c:spPr>
            <a:ln w="28575" cap="rnd">
              <a:solidFill>
                <a:schemeClr val="accent1"/>
              </a:solidFill>
              <a:round/>
            </a:ln>
            <a:effectLst/>
          </c:spPr>
          <c:marker>
            <c:symbol val="none"/>
          </c:marker>
          <c:cat>
            <c:strRef>
              <c:f>'Line Chart'!$A$4:$A$38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'Line Chart'!$B$4:$B$38</c:f>
              <c:numCache>
                <c:formatCode>0%</c:formatCode>
                <c:ptCount val="34"/>
                <c:pt idx="0">
                  <c:v>0.46217986896962471</c:v>
                </c:pt>
                <c:pt idx="1">
                  <c:v>0.66084193804606817</c:v>
                </c:pt>
                <c:pt idx="2">
                  <c:v>0.625324434556915</c:v>
                </c:pt>
                <c:pt idx="3">
                  <c:v>0.33719989209603451</c:v>
                </c:pt>
                <c:pt idx="4">
                  <c:v>0.38914443422263129</c:v>
                </c:pt>
                <c:pt idx="5">
                  <c:v>0.50550614146548067</c:v>
                </c:pt>
                <c:pt idx="6">
                  <c:v>0.61470388019060584</c:v>
                </c:pt>
                <c:pt idx="7">
                  <c:v>0.51548896537760691</c:v>
                </c:pt>
                <c:pt idx="8">
                  <c:v>0.39590443686006821</c:v>
                </c:pt>
                <c:pt idx="9">
                  <c:v>0.44472163865546227</c:v>
                </c:pt>
                <c:pt idx="10">
                  <c:v>0.32883862548934323</c:v>
                </c:pt>
                <c:pt idx="11">
                  <c:v>0.35556397625363134</c:v>
                </c:pt>
                <c:pt idx="12">
                  <c:v>0.28169333787311357</c:v>
                </c:pt>
                <c:pt idx="13">
                  <c:v>0.4356515189555612</c:v>
                </c:pt>
                <c:pt idx="14">
                  <c:v>0.47143994427306202</c:v>
                </c:pt>
                <c:pt idx="15">
                  <c:v>0.5004873864389604</c:v>
                </c:pt>
                <c:pt idx="16">
                  <c:v>0.50169140764914222</c:v>
                </c:pt>
                <c:pt idx="17">
                  <c:v>0.46879341139114866</c:v>
                </c:pt>
                <c:pt idx="18">
                  <c:v>0.52487404591667686</c:v>
                </c:pt>
                <c:pt idx="19">
                  <c:v>0.54659688511327142</c:v>
                </c:pt>
                <c:pt idx="20">
                  <c:v>0.54098085790135886</c:v>
                </c:pt>
                <c:pt idx="21">
                  <c:v>0.53084829839498493</c:v>
                </c:pt>
                <c:pt idx="22">
                  <c:v>0.52748184545810706</c:v>
                </c:pt>
                <c:pt idx="23">
                  <c:v>0.50499001996008597</c:v>
                </c:pt>
                <c:pt idx="24">
                  <c:v>0.51019407157922558</c:v>
                </c:pt>
                <c:pt idx="25">
                  <c:v>0.51689954405059801</c:v>
                </c:pt>
                <c:pt idx="26">
                  <c:v>0.50741239892183521</c:v>
                </c:pt>
                <c:pt idx="27">
                  <c:v>0.50626508028954598</c:v>
                </c:pt>
                <c:pt idx="28">
                  <c:v>0.46717959650381308</c:v>
                </c:pt>
                <c:pt idx="29">
                  <c:v>0.42625295703361599</c:v>
                </c:pt>
                <c:pt idx="30">
                  <c:v>0.41987466427932141</c:v>
                </c:pt>
                <c:pt idx="31">
                  <c:v>0.39154428126390978</c:v>
                </c:pt>
                <c:pt idx="32">
                  <c:v>0.38882166086825259</c:v>
                </c:pt>
                <c:pt idx="33">
                  <c:v>0.3194698999013118</c:v>
                </c:pt>
              </c:numCache>
            </c:numRef>
          </c:val>
          <c:smooth val="0"/>
          <c:extLst>
            <c:ext xmlns:c16="http://schemas.microsoft.com/office/drawing/2014/chart" uri="{C3380CC4-5D6E-409C-BE32-E72D297353CC}">
              <c16:uniqueId val="{00000000-AB93-394D-B06D-B338F4895E10}"/>
            </c:ext>
          </c:extLst>
        </c:ser>
        <c:ser>
          <c:idx val="1"/>
          <c:order val="1"/>
          <c:tx>
            <c:strRef>
              <c:f>'Line Chart'!$C$3</c:f>
              <c:strCache>
                <c:ptCount val="1"/>
                <c:pt idx="0">
                  <c:v>Europe sales</c:v>
                </c:pt>
              </c:strCache>
            </c:strRef>
          </c:tx>
          <c:spPr>
            <a:ln w="28575" cap="rnd">
              <a:solidFill>
                <a:schemeClr val="accent2"/>
              </a:solidFill>
              <a:round/>
            </a:ln>
            <a:effectLst/>
          </c:spPr>
          <c:marker>
            <c:symbol val="none"/>
          </c:marker>
          <c:cat>
            <c:strRef>
              <c:f>'Line Chart'!$A$4:$A$38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'Line Chart'!$C$4:$C$38</c:f>
              <c:numCache>
                <c:formatCode>0%</c:formatCode>
                <c:ptCount val="34"/>
                <c:pt idx="0">
                  <c:v>4.7647409172126273E-2</c:v>
                </c:pt>
                <c:pt idx="1">
                  <c:v>4.1699761715647321E-2</c:v>
                </c:pt>
                <c:pt idx="2">
                  <c:v>8.7875417130144601E-2</c:v>
                </c:pt>
                <c:pt idx="3">
                  <c:v>7.6611815484219067E-2</c:v>
                </c:pt>
                <c:pt idx="4">
                  <c:v>6.4857405703771867E-2</c:v>
                </c:pt>
                <c:pt idx="5">
                  <c:v>0.13955950868276157</c:v>
                </c:pt>
                <c:pt idx="6">
                  <c:v>0.11490810074880871</c:v>
                </c:pt>
                <c:pt idx="7">
                  <c:v>0.15448471350475804</c:v>
                </c:pt>
                <c:pt idx="8">
                  <c:v>0.12255662426310887</c:v>
                </c:pt>
                <c:pt idx="9">
                  <c:v>0.1537552521008404</c:v>
                </c:pt>
                <c:pt idx="10">
                  <c:v>0.10113092648977816</c:v>
                </c:pt>
                <c:pt idx="11">
                  <c:v>0.18794998105342922</c:v>
                </c:pt>
                <c:pt idx="12">
                  <c:v>0.16910679832028142</c:v>
                </c:pt>
                <c:pt idx="13">
                  <c:v>0.23730856138589002</c:v>
                </c:pt>
                <c:pt idx="14">
                  <c:v>0.24042193253059982</c:v>
                </c:pt>
                <c:pt idx="15">
                  <c:v>0.26084922213124428</c:v>
                </c:pt>
                <c:pt idx="16">
                  <c:v>0.24941298205117995</c:v>
                </c:pt>
                <c:pt idx="17">
                  <c:v>0.26170867235562595</c:v>
                </c:pt>
                <c:pt idx="18">
                  <c:v>0.28627025070142126</c:v>
                </c:pt>
                <c:pt idx="19">
                  <c:v>0.27745752427184667</c:v>
                </c:pt>
                <c:pt idx="20">
                  <c:v>0.29009361464300853</c:v>
                </c:pt>
                <c:pt idx="21">
                  <c:v>0.25594428942787123</c:v>
                </c:pt>
                <c:pt idx="22">
                  <c:v>0.26512153759186208</c:v>
                </c:pt>
                <c:pt idx="23">
                  <c:v>0.24804237678489569</c:v>
                </c:pt>
                <c:pt idx="24">
                  <c:v>0.2626587969851078</c:v>
                </c:pt>
                <c:pt idx="25">
                  <c:v>0.27165759670539952</c:v>
                </c:pt>
                <c:pt idx="26">
                  <c:v>0.28712189278227218</c:v>
                </c:pt>
                <c:pt idx="27">
                  <c:v>0.29433397121225008</c:v>
                </c:pt>
                <c:pt idx="28">
                  <c:v>0.32450241283746073</c:v>
                </c:pt>
                <c:pt idx="29">
                  <c:v>0.326731583869727</c:v>
                </c:pt>
                <c:pt idx="30">
                  <c:v>0.34168904804536099</c:v>
                </c:pt>
                <c:pt idx="31">
                  <c:v>0.37279335410176734</c:v>
                </c:pt>
                <c:pt idx="32">
                  <c:v>0.3694978066858296</c:v>
                </c:pt>
                <c:pt idx="33">
                  <c:v>0.37727336810940426</c:v>
                </c:pt>
              </c:numCache>
            </c:numRef>
          </c:val>
          <c:smooth val="0"/>
          <c:extLst>
            <c:ext xmlns:c16="http://schemas.microsoft.com/office/drawing/2014/chart" uri="{C3380CC4-5D6E-409C-BE32-E72D297353CC}">
              <c16:uniqueId val="{00000001-AB93-394D-B06D-B338F4895E10}"/>
            </c:ext>
          </c:extLst>
        </c:ser>
        <c:ser>
          <c:idx val="2"/>
          <c:order val="2"/>
          <c:tx>
            <c:strRef>
              <c:f>'Line Chart'!$D$3</c:f>
              <c:strCache>
                <c:ptCount val="1"/>
                <c:pt idx="0">
                  <c:v>Japan Sales</c:v>
                </c:pt>
              </c:strCache>
            </c:strRef>
          </c:tx>
          <c:spPr>
            <a:ln w="28575" cap="rnd">
              <a:solidFill>
                <a:schemeClr val="accent3"/>
              </a:solidFill>
              <a:round/>
            </a:ln>
            <a:effectLst/>
          </c:spPr>
          <c:marker>
            <c:symbol val="none"/>
          </c:marker>
          <c:cat>
            <c:strRef>
              <c:f>'Line Chart'!$A$4:$A$38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'Line Chart'!$D$4:$D$38</c:f>
              <c:numCache>
                <c:formatCode>0%</c:formatCode>
                <c:ptCount val="34"/>
                <c:pt idx="0">
                  <c:v>0.48243001786777834</c:v>
                </c:pt>
                <c:pt idx="1">
                  <c:v>0.28335980937251776</c:v>
                </c:pt>
                <c:pt idx="2">
                  <c:v>0.26992955135335556</c:v>
                </c:pt>
                <c:pt idx="3">
                  <c:v>0.53439438899379543</c:v>
                </c:pt>
                <c:pt idx="4">
                  <c:v>0.5349586016559339</c:v>
                </c:pt>
                <c:pt idx="5">
                  <c:v>0.33375688267683179</c:v>
                </c:pt>
                <c:pt idx="6">
                  <c:v>0.24996596324029954</c:v>
                </c:pt>
                <c:pt idx="7">
                  <c:v>0.30127556185462656</c:v>
                </c:pt>
                <c:pt idx="8">
                  <c:v>0.45857896369841761</c:v>
                </c:pt>
                <c:pt idx="9">
                  <c:v>0.37959558823529421</c:v>
                </c:pt>
                <c:pt idx="10">
                  <c:v>0.55089169204001764</c:v>
                </c:pt>
                <c:pt idx="11">
                  <c:v>0.42932929139825693</c:v>
                </c:pt>
                <c:pt idx="12">
                  <c:v>0.51923731699012665</c:v>
                </c:pt>
                <c:pt idx="13">
                  <c:v>0.28842580969118747</c:v>
                </c:pt>
                <c:pt idx="14">
                  <c:v>0.24315852323614259</c:v>
                </c:pt>
                <c:pt idx="15">
                  <c:v>0.19511053924435634</c:v>
                </c:pt>
                <c:pt idx="16">
                  <c:v>0.20830182672026093</c:v>
                </c:pt>
                <c:pt idx="17">
                  <c:v>0.21219487993649533</c:v>
                </c:pt>
                <c:pt idx="18">
                  <c:v>0.12025220985307901</c:v>
                </c:pt>
                <c:pt idx="19">
                  <c:v>0.10558252427184517</c:v>
                </c:pt>
                <c:pt idx="20">
                  <c:v>9.5570769875646597E-2</c:v>
                </c:pt>
                <c:pt idx="21">
                  <c:v>9.9329851422575485E-2</c:v>
                </c:pt>
                <c:pt idx="22">
                  <c:v>0.11801539331217178</c:v>
                </c:pt>
                <c:pt idx="23">
                  <c:v>0.14150545063718936</c:v>
                </c:pt>
                <c:pt idx="24">
                  <c:v>9.8638065497115512E-2</c:v>
                </c:pt>
                <c:pt idx="25">
                  <c:v>8.8807177526107478E-2</c:v>
                </c:pt>
                <c:pt idx="26">
                  <c:v>9.2737346510932128E-2</c:v>
                </c:pt>
                <c:pt idx="27">
                  <c:v>9.9059821948582621E-2</c:v>
                </c:pt>
                <c:pt idx="28">
                  <c:v>0.10279268978081056</c:v>
                </c:pt>
                <c:pt idx="29">
                  <c:v>0.14232271551961373</c:v>
                </c:pt>
                <c:pt idx="30">
                  <c:v>0.12921515965383534</c:v>
                </c:pt>
                <c:pt idx="31">
                  <c:v>0.11707461800919836</c:v>
                </c:pt>
                <c:pt idx="32">
                  <c:v>0.12751474814702932</c:v>
                </c:pt>
                <c:pt idx="33">
                  <c:v>0.19314817425630851</c:v>
                </c:pt>
              </c:numCache>
            </c:numRef>
          </c:val>
          <c:smooth val="0"/>
          <c:extLst>
            <c:ext xmlns:c16="http://schemas.microsoft.com/office/drawing/2014/chart" uri="{C3380CC4-5D6E-409C-BE32-E72D297353CC}">
              <c16:uniqueId val="{00000002-AB93-394D-B06D-B338F4895E10}"/>
            </c:ext>
          </c:extLst>
        </c:ser>
        <c:dLbls>
          <c:showLegendKey val="0"/>
          <c:showVal val="0"/>
          <c:showCatName val="0"/>
          <c:showSerName val="0"/>
          <c:showPercent val="0"/>
          <c:showBubbleSize val="0"/>
        </c:dLbls>
        <c:smooth val="0"/>
        <c:axId val="307930240"/>
        <c:axId val="307931952"/>
      </c:lineChart>
      <c:catAx>
        <c:axId val="307930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7931952"/>
        <c:crosses val="autoZero"/>
        <c:auto val="1"/>
        <c:lblAlgn val="ctr"/>
        <c:lblOffset val="100"/>
        <c:noMultiLvlLbl val="0"/>
      </c:catAx>
      <c:valAx>
        <c:axId val="307931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t>
                </a:r>
                <a:r>
                  <a:rPr lang="en-US" baseline="0"/>
                  <a:t> of Global Sales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793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Task-vgsales_clean.xlsx.xlsx]Sheet3!PivotTable3</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t>
            </a:r>
            <a:r>
              <a:rPr lang="en-US" baseline="0"/>
              <a:t> of Units Sold (in millions) in 2016</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Action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Sheet3!$B$5:$B$6</c:f>
              <c:numCache>
                <c:formatCode>General</c:formatCode>
                <c:ptCount val="1"/>
                <c:pt idx="0">
                  <c:v>119</c:v>
                </c:pt>
              </c:numCache>
            </c:numRef>
          </c:val>
          <c:extLst>
            <c:ext xmlns:c16="http://schemas.microsoft.com/office/drawing/2014/chart" uri="{C3380CC4-5D6E-409C-BE32-E72D297353CC}">
              <c16:uniqueId val="{00000000-EB1D-5347-A127-CC4851E3CC56}"/>
            </c:ext>
          </c:extLst>
        </c:ser>
        <c:ser>
          <c:idx val="1"/>
          <c:order val="1"/>
          <c:tx>
            <c:strRef>
              <c:f>Sheet3!$C$3:$C$4</c:f>
              <c:strCache>
                <c:ptCount val="1"/>
                <c:pt idx="0">
                  <c:v>Adventure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Sheet3!$C$5:$C$6</c:f>
              <c:numCache>
                <c:formatCode>General</c:formatCode>
                <c:ptCount val="1"/>
                <c:pt idx="0">
                  <c:v>33</c:v>
                </c:pt>
              </c:numCache>
            </c:numRef>
          </c:val>
          <c:extLst>
            <c:ext xmlns:c16="http://schemas.microsoft.com/office/drawing/2014/chart" uri="{C3380CC4-5D6E-409C-BE32-E72D297353CC}">
              <c16:uniqueId val="{00000001-EB1D-5347-A127-CC4851E3CC56}"/>
            </c:ext>
          </c:extLst>
        </c:ser>
        <c:ser>
          <c:idx val="2"/>
          <c:order val="2"/>
          <c:tx>
            <c:strRef>
              <c:f>Sheet3!$D$3:$D$4</c:f>
              <c:strCache>
                <c:ptCount val="1"/>
                <c:pt idx="0">
                  <c:v>Fighting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Sheet3!$D$5:$D$6</c:f>
              <c:numCache>
                <c:formatCode>General</c:formatCode>
                <c:ptCount val="1"/>
                <c:pt idx="0">
                  <c:v>14</c:v>
                </c:pt>
              </c:numCache>
            </c:numRef>
          </c:val>
          <c:extLst>
            <c:ext xmlns:c16="http://schemas.microsoft.com/office/drawing/2014/chart" uri="{C3380CC4-5D6E-409C-BE32-E72D297353CC}">
              <c16:uniqueId val="{00000002-EB1D-5347-A127-CC4851E3CC56}"/>
            </c:ext>
          </c:extLst>
        </c:ser>
        <c:ser>
          <c:idx val="3"/>
          <c:order val="3"/>
          <c:tx>
            <c:strRef>
              <c:f>Sheet3!$E$3:$E$4</c:f>
              <c:strCache>
                <c:ptCount val="1"/>
                <c:pt idx="0">
                  <c:v>Platform</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Sheet3!$E$5:$E$6</c:f>
              <c:numCache>
                <c:formatCode>General</c:formatCode>
                <c:ptCount val="1"/>
                <c:pt idx="0">
                  <c:v>10</c:v>
                </c:pt>
              </c:numCache>
            </c:numRef>
          </c:val>
          <c:extLst>
            <c:ext xmlns:c16="http://schemas.microsoft.com/office/drawing/2014/chart" uri="{C3380CC4-5D6E-409C-BE32-E72D297353CC}">
              <c16:uniqueId val="{00000003-EB1D-5347-A127-CC4851E3CC56}"/>
            </c:ext>
          </c:extLst>
        </c:ser>
        <c:ser>
          <c:idx val="4"/>
          <c:order val="4"/>
          <c:tx>
            <c:strRef>
              <c:f>Sheet3!$F$3:$F$4</c:f>
              <c:strCache>
                <c:ptCount val="1"/>
                <c:pt idx="0">
                  <c:v>Racing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Sheet3!$F$5:$F$6</c:f>
              <c:numCache>
                <c:formatCode>General</c:formatCode>
                <c:ptCount val="1"/>
                <c:pt idx="0">
                  <c:v>20</c:v>
                </c:pt>
              </c:numCache>
            </c:numRef>
          </c:val>
          <c:extLst>
            <c:ext xmlns:c16="http://schemas.microsoft.com/office/drawing/2014/chart" uri="{C3380CC4-5D6E-409C-BE32-E72D297353CC}">
              <c16:uniqueId val="{00000004-EB1D-5347-A127-CC4851E3CC56}"/>
            </c:ext>
          </c:extLst>
        </c:ser>
        <c:ser>
          <c:idx val="5"/>
          <c:order val="5"/>
          <c:tx>
            <c:strRef>
              <c:f>Sheet3!$G$3:$G$4</c:f>
              <c:strCache>
                <c:ptCount val="1"/>
                <c:pt idx="0">
                  <c:v>Role-Playing</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Sheet3!$G$5:$G$6</c:f>
              <c:numCache>
                <c:formatCode>General</c:formatCode>
                <c:ptCount val="1"/>
                <c:pt idx="0">
                  <c:v>40</c:v>
                </c:pt>
              </c:numCache>
            </c:numRef>
          </c:val>
          <c:extLst>
            <c:ext xmlns:c16="http://schemas.microsoft.com/office/drawing/2014/chart" uri="{C3380CC4-5D6E-409C-BE32-E72D297353CC}">
              <c16:uniqueId val="{00000005-EB1D-5347-A127-CC4851E3CC56}"/>
            </c:ext>
          </c:extLst>
        </c:ser>
        <c:ser>
          <c:idx val="6"/>
          <c:order val="6"/>
          <c:tx>
            <c:strRef>
              <c:f>Sheet3!$H$3:$H$4</c:f>
              <c:strCache>
                <c:ptCount val="1"/>
                <c:pt idx="0">
                  <c:v>Shooter</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Sheet3!$H$5:$H$6</c:f>
              <c:numCache>
                <c:formatCode>General</c:formatCode>
                <c:ptCount val="1"/>
                <c:pt idx="0">
                  <c:v>32</c:v>
                </c:pt>
              </c:numCache>
            </c:numRef>
          </c:val>
          <c:extLst>
            <c:ext xmlns:c16="http://schemas.microsoft.com/office/drawing/2014/chart" uri="{C3380CC4-5D6E-409C-BE32-E72D297353CC}">
              <c16:uniqueId val="{00000006-EB1D-5347-A127-CC4851E3CC56}"/>
            </c:ext>
          </c:extLst>
        </c:ser>
        <c:ser>
          <c:idx val="7"/>
          <c:order val="7"/>
          <c:tx>
            <c:strRef>
              <c:f>Sheet3!$I$3:$I$4</c:f>
              <c:strCache>
                <c:ptCount val="1"/>
                <c:pt idx="0">
                  <c:v>Simulation</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Sheet3!$I$5:$I$6</c:f>
              <c:numCache>
                <c:formatCode>General</c:formatCode>
                <c:ptCount val="1"/>
                <c:pt idx="0">
                  <c:v>9</c:v>
                </c:pt>
              </c:numCache>
            </c:numRef>
          </c:val>
          <c:extLst>
            <c:ext xmlns:c16="http://schemas.microsoft.com/office/drawing/2014/chart" uri="{C3380CC4-5D6E-409C-BE32-E72D297353CC}">
              <c16:uniqueId val="{00000007-EB1D-5347-A127-CC4851E3CC56}"/>
            </c:ext>
          </c:extLst>
        </c:ser>
        <c:ser>
          <c:idx val="8"/>
          <c:order val="8"/>
          <c:tx>
            <c:strRef>
              <c:f>Sheet3!$J$3:$J$4</c:f>
              <c:strCache>
                <c:ptCount val="1"/>
                <c:pt idx="0">
                  <c:v>Sports</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Sheet3!$J$5:$J$6</c:f>
              <c:numCache>
                <c:formatCode>General</c:formatCode>
                <c:ptCount val="1"/>
                <c:pt idx="0">
                  <c:v>38</c:v>
                </c:pt>
              </c:numCache>
            </c:numRef>
          </c:val>
          <c:extLst>
            <c:ext xmlns:c16="http://schemas.microsoft.com/office/drawing/2014/chart" uri="{C3380CC4-5D6E-409C-BE32-E72D297353CC}">
              <c16:uniqueId val="{00000008-EB1D-5347-A127-CC4851E3CC56}"/>
            </c:ext>
          </c:extLst>
        </c:ser>
        <c:ser>
          <c:idx val="9"/>
          <c:order val="9"/>
          <c:tx>
            <c:strRef>
              <c:f>Sheet3!$K$3:$K$4</c:f>
              <c:strCache>
                <c:ptCount val="1"/>
                <c:pt idx="0">
                  <c:v>Strategy</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Sheet3!$A$5:$A$6</c:f>
              <c:strCache>
                <c:ptCount val="1"/>
                <c:pt idx="0">
                  <c:v>2016</c:v>
                </c:pt>
              </c:strCache>
            </c:strRef>
          </c:cat>
          <c:val>
            <c:numRef>
              <c:f>Sheet3!$K$5:$K$6</c:f>
              <c:numCache>
                <c:formatCode>General</c:formatCode>
                <c:ptCount val="1"/>
                <c:pt idx="0">
                  <c:v>10</c:v>
                </c:pt>
              </c:numCache>
            </c:numRef>
          </c:val>
          <c:extLst>
            <c:ext xmlns:c16="http://schemas.microsoft.com/office/drawing/2014/chart" uri="{C3380CC4-5D6E-409C-BE32-E72D297353CC}">
              <c16:uniqueId val="{00000009-EB1D-5347-A127-CC4851E3CC56}"/>
            </c:ext>
          </c:extLst>
        </c:ser>
        <c:dLbls>
          <c:dLblPos val="outEnd"/>
          <c:showLegendKey val="0"/>
          <c:showVal val="1"/>
          <c:showCatName val="0"/>
          <c:showSerName val="0"/>
          <c:showPercent val="0"/>
          <c:showBubbleSize val="0"/>
        </c:dLbls>
        <c:gapWidth val="219"/>
        <c:overlap val="-27"/>
        <c:axId val="391253743"/>
        <c:axId val="391544831"/>
      </c:barChart>
      <c:catAx>
        <c:axId val="391253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544831"/>
        <c:crosses val="autoZero"/>
        <c:auto val="1"/>
        <c:lblAlgn val="ctr"/>
        <c:lblOffset val="100"/>
        <c:noMultiLvlLbl val="0"/>
      </c:catAx>
      <c:valAx>
        <c:axId val="391544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of Units Sold (in millions)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2537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Task-vgsales_clean.xlsx.xlsx]Sheet4!PivotTable2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North</a:t>
            </a:r>
            <a:r>
              <a:rPr lang="en-US" baseline="0"/>
              <a:t> America Sales by Genre in 2016</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s>
    <c:plotArea>
      <c:layout/>
      <c:pieChart>
        <c:varyColors val="1"/>
        <c:ser>
          <c:idx val="0"/>
          <c:order val="0"/>
          <c:tx>
            <c:strRef>
              <c:f>Sheet4!$B$3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1C-D147-9F85-06DFA17946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61C-D147-9F85-06DFA17946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1C-D147-9F85-06DFA17946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1C-D147-9F85-06DFA179463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1C-D147-9F85-06DFA179463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1C-D147-9F85-06DFA179463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1C-D147-9F85-06DFA179463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61C-D147-9F85-06DFA179463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261C-D147-9F85-06DFA179463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261C-D147-9F85-06DFA179463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261C-D147-9F85-06DFA1794634}"/>
              </c:ext>
            </c:extLst>
          </c:dPt>
          <c:dLbls>
            <c:dLbl>
              <c:idx val="3"/>
              <c:layout>
                <c:manualLayout>
                  <c:x val="-3.717797506499559E-3"/>
                  <c:y val="-2.115702699624160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61C-D147-9F85-06DFA1794634}"/>
                </c:ext>
              </c:extLst>
            </c:dLbl>
            <c:dLbl>
              <c:idx val="4"/>
              <c:dLblPos val="outEnd"/>
              <c:showLegendKey val="0"/>
              <c:showVal val="0"/>
              <c:showCatName val="1"/>
              <c:showSerName val="0"/>
              <c:showPercent val="1"/>
              <c:showBubbleSize val="0"/>
              <c:extLst>
                <c:ext xmlns:c15="http://schemas.microsoft.com/office/drawing/2012/chart" uri="{CE6537A1-D6FC-4f65-9D91-7224C49458BB}">
                  <c15:layout>
                    <c:manualLayout>
                      <c:w val="0.10032769311250202"/>
                      <c:h val="7.4615170129776281E-2"/>
                    </c:manualLayout>
                  </c15:layout>
                </c:ext>
                <c:ext xmlns:c16="http://schemas.microsoft.com/office/drawing/2014/chart" uri="{C3380CC4-5D6E-409C-BE32-E72D297353CC}">
                  <c16:uniqueId val="{00000009-261C-D147-9F85-06DFA1794634}"/>
                </c:ext>
              </c:extLst>
            </c:dLbl>
            <c:dLbl>
              <c:idx val="6"/>
              <c:layout>
                <c:manualLayout>
                  <c:x val="-3.3460177558496097E-2"/>
                  <c:y val="-1.9393717375343329E-1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61C-D147-9F85-06DFA179463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Sheet4!$A$4:$A$15</c:f>
              <c:strCache>
                <c:ptCount val="11"/>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strCache>
            </c:strRef>
          </c:cat>
          <c:val>
            <c:numRef>
              <c:f>Sheet4!$B$4:$B$15</c:f>
              <c:numCache>
                <c:formatCode>General</c:formatCode>
                <c:ptCount val="11"/>
                <c:pt idx="0">
                  <c:v>5.870000000000001</c:v>
                </c:pt>
                <c:pt idx="1">
                  <c:v>0.34</c:v>
                </c:pt>
                <c:pt idx="2">
                  <c:v>1.6</c:v>
                </c:pt>
                <c:pt idx="3">
                  <c:v>0.22</c:v>
                </c:pt>
                <c:pt idx="4">
                  <c:v>0.79</c:v>
                </c:pt>
                <c:pt idx="5">
                  <c:v>0.33</c:v>
                </c:pt>
                <c:pt idx="6">
                  <c:v>1.3900000000000001</c:v>
                </c:pt>
                <c:pt idx="7">
                  <c:v>7.4400000000000013</c:v>
                </c:pt>
                <c:pt idx="8">
                  <c:v>0</c:v>
                </c:pt>
                <c:pt idx="9">
                  <c:v>4.57</c:v>
                </c:pt>
                <c:pt idx="10">
                  <c:v>0.11</c:v>
                </c:pt>
              </c:numCache>
            </c:numRef>
          </c:val>
          <c:extLst>
            <c:ext xmlns:c16="http://schemas.microsoft.com/office/drawing/2014/chart" uri="{C3380CC4-5D6E-409C-BE32-E72D297353CC}">
              <c16:uniqueId val="{00000016-261C-D147-9F85-06DFA1794634}"/>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97D81-CE43-A14F-95C7-A81BFC7057F2}" type="datetimeFigureOut">
              <a:rPr lang="en-US" smtClean="0"/>
              <a:t>6/25/24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82896-0745-A541-86B6-A87217A45863}" type="slidenum">
              <a:rPr lang="en-US" smtClean="0"/>
              <a:t>‹#›</a:t>
            </a:fld>
            <a:endParaRPr lang="en-US"/>
          </a:p>
        </p:txBody>
      </p:sp>
    </p:spTree>
    <p:extLst>
      <p:ext uri="{BB962C8B-B14F-4D97-AF65-F5344CB8AC3E}">
        <p14:creationId xmlns:p14="http://schemas.microsoft.com/office/powerpoint/2010/main" val="102820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DFE82896-0745-A541-86B6-A87217A45863}" type="slidenum">
              <a:rPr lang="en-US" smtClean="0"/>
              <a:t>7</a:t>
            </a:fld>
            <a:endParaRPr lang="en-US"/>
          </a:p>
        </p:txBody>
      </p:sp>
    </p:spTree>
    <p:extLst>
      <p:ext uri="{BB962C8B-B14F-4D97-AF65-F5344CB8AC3E}">
        <p14:creationId xmlns:p14="http://schemas.microsoft.com/office/powerpoint/2010/main" val="254431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379AF9-E2B7-D548-9CAF-FD43ED48B2C3}"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281683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79AF9-E2B7-D548-9CAF-FD43ED48B2C3}"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297820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79AF9-E2B7-D548-9CAF-FD43ED48B2C3}"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268030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79AF9-E2B7-D548-9CAF-FD43ED48B2C3}"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42354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79AF9-E2B7-D548-9CAF-FD43ED48B2C3}" type="datetimeFigureOut">
              <a:rPr lang="en-US" smtClean="0"/>
              <a:t>6/25/24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233469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379AF9-E2B7-D548-9CAF-FD43ED48B2C3}" type="datetimeFigureOut">
              <a:rPr lang="en-US" smtClean="0"/>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116555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379AF9-E2B7-D548-9CAF-FD43ED48B2C3}" type="datetimeFigureOut">
              <a:rPr lang="en-US" smtClean="0"/>
              <a:t>6/25/24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335791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379AF9-E2B7-D548-9CAF-FD43ED48B2C3}" type="datetimeFigureOut">
              <a:rPr lang="en-US" smtClean="0"/>
              <a:t>6/25/24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415991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79AF9-E2B7-D548-9CAF-FD43ED48B2C3}" type="datetimeFigureOut">
              <a:rPr lang="en-US" smtClean="0"/>
              <a:t>6/25/24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202339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379AF9-E2B7-D548-9CAF-FD43ED48B2C3}" type="datetimeFigureOut">
              <a:rPr lang="en-US" smtClean="0"/>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391962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379AF9-E2B7-D548-9CAF-FD43ED48B2C3}" type="datetimeFigureOut">
              <a:rPr lang="en-US" smtClean="0"/>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1D99E-FBE1-1E43-B286-83495C86976C}" type="slidenum">
              <a:rPr lang="en-US" smtClean="0"/>
              <a:t>‹#›</a:t>
            </a:fld>
            <a:endParaRPr lang="en-US"/>
          </a:p>
        </p:txBody>
      </p:sp>
    </p:spTree>
    <p:extLst>
      <p:ext uri="{BB962C8B-B14F-4D97-AF65-F5344CB8AC3E}">
        <p14:creationId xmlns:p14="http://schemas.microsoft.com/office/powerpoint/2010/main" val="31083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379AF9-E2B7-D548-9CAF-FD43ED48B2C3}" type="datetimeFigureOut">
              <a:rPr lang="en-US" smtClean="0"/>
              <a:t>6/25/24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E1D99E-FBE1-1E43-B286-83495C86976C}" type="slidenum">
              <a:rPr lang="en-US" smtClean="0"/>
              <a:t>‹#›</a:t>
            </a:fld>
            <a:endParaRPr lang="en-US"/>
          </a:p>
        </p:txBody>
      </p:sp>
    </p:spTree>
    <p:extLst>
      <p:ext uri="{BB962C8B-B14F-4D97-AF65-F5344CB8AC3E}">
        <p14:creationId xmlns:p14="http://schemas.microsoft.com/office/powerpoint/2010/main" val="4934787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3463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DEA5-46BC-7E1B-8B1D-B9945C22BE77}"/>
              </a:ext>
            </a:extLst>
          </p:cNvPr>
          <p:cNvSpPr>
            <a:spLocks noGrp="1"/>
          </p:cNvSpPr>
          <p:nvPr>
            <p:ph type="ctrTitle"/>
          </p:nvPr>
        </p:nvSpPr>
        <p:spPr/>
        <p:txBody>
          <a:bodyPr/>
          <a:lstStyle/>
          <a:p>
            <a:r>
              <a:rPr lang="en-US" b="1" dirty="0" err="1">
                <a:latin typeface="Helvetica" pitchFamily="2" charset="0"/>
              </a:rPr>
              <a:t>GameCo</a:t>
            </a:r>
            <a:r>
              <a:rPr lang="en-US" b="1" dirty="0">
                <a:latin typeface="Helvetica" pitchFamily="2" charset="0"/>
              </a:rPr>
              <a:t> 2017 Analysis</a:t>
            </a:r>
          </a:p>
        </p:txBody>
      </p:sp>
      <p:sp>
        <p:nvSpPr>
          <p:cNvPr id="3" name="Subtitle 2">
            <a:extLst>
              <a:ext uri="{FF2B5EF4-FFF2-40B4-BE49-F238E27FC236}">
                <a16:creationId xmlns:a16="http://schemas.microsoft.com/office/drawing/2014/main" id="{47987930-2315-05C4-28B3-A6AB86E5FC82}"/>
              </a:ext>
            </a:extLst>
          </p:cNvPr>
          <p:cNvSpPr>
            <a:spLocks noGrp="1"/>
          </p:cNvSpPr>
          <p:nvPr>
            <p:ph type="subTitle" idx="1"/>
          </p:nvPr>
        </p:nvSpPr>
        <p:spPr/>
        <p:txBody>
          <a:bodyPr/>
          <a:lstStyle/>
          <a:p>
            <a:r>
              <a:rPr lang="en-US" dirty="0">
                <a:latin typeface="Helvetica" pitchFamily="2" charset="0"/>
              </a:rPr>
              <a:t>Jia Sing Guan</a:t>
            </a:r>
          </a:p>
        </p:txBody>
      </p:sp>
    </p:spTree>
    <p:extLst>
      <p:ext uri="{BB962C8B-B14F-4D97-AF65-F5344CB8AC3E}">
        <p14:creationId xmlns:p14="http://schemas.microsoft.com/office/powerpoint/2010/main" val="16629978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4EB8-7EC9-6480-7DBD-A520F1229CFF}"/>
              </a:ext>
            </a:extLst>
          </p:cNvPr>
          <p:cNvSpPr>
            <a:spLocks noGrp="1"/>
          </p:cNvSpPr>
          <p:nvPr>
            <p:ph type="title"/>
          </p:nvPr>
        </p:nvSpPr>
        <p:spPr/>
        <p:txBody>
          <a:bodyPr>
            <a:normAutofit/>
          </a:bodyPr>
          <a:lstStyle/>
          <a:p>
            <a:r>
              <a:rPr lang="en-US" sz="4000" b="1" dirty="0">
                <a:latin typeface="Helvetica" pitchFamily="2" charset="0"/>
              </a:rPr>
              <a:t>Agenda</a:t>
            </a:r>
          </a:p>
        </p:txBody>
      </p:sp>
      <p:sp>
        <p:nvSpPr>
          <p:cNvPr id="3" name="Content Placeholder 2">
            <a:extLst>
              <a:ext uri="{FF2B5EF4-FFF2-40B4-BE49-F238E27FC236}">
                <a16:creationId xmlns:a16="http://schemas.microsoft.com/office/drawing/2014/main" id="{B990E263-94E4-3649-72BC-1427ED79B03F}"/>
              </a:ext>
            </a:extLst>
          </p:cNvPr>
          <p:cNvSpPr>
            <a:spLocks noGrp="1"/>
          </p:cNvSpPr>
          <p:nvPr>
            <p:ph idx="1"/>
          </p:nvPr>
        </p:nvSpPr>
        <p:spPr/>
        <p:txBody>
          <a:bodyPr>
            <a:normAutofit/>
          </a:bodyPr>
          <a:lstStyle/>
          <a:p>
            <a:r>
              <a:rPr lang="en-US" sz="2400" dirty="0">
                <a:latin typeface="Helvetica" pitchFamily="2" charset="0"/>
              </a:rPr>
              <a:t>Current Market Understanding</a:t>
            </a:r>
          </a:p>
          <a:p>
            <a:r>
              <a:rPr lang="en-US" sz="2400" dirty="0">
                <a:latin typeface="Helvetica" pitchFamily="2" charset="0"/>
              </a:rPr>
              <a:t>Percent of Global Sales by Year</a:t>
            </a:r>
          </a:p>
          <a:p>
            <a:r>
              <a:rPr lang="en-US" sz="2400" dirty="0">
                <a:latin typeface="Helvetica" pitchFamily="2" charset="0"/>
              </a:rPr>
              <a:t># of Units Sold (in millions) by Genre in 2016</a:t>
            </a:r>
          </a:p>
          <a:p>
            <a:r>
              <a:rPr lang="en-US" sz="2400" dirty="0">
                <a:latin typeface="Helvetica" pitchFamily="2" charset="0"/>
              </a:rPr>
              <a:t>North America Sales by by Genre in 2016</a:t>
            </a:r>
          </a:p>
          <a:p>
            <a:r>
              <a:rPr lang="en-US" sz="2400" dirty="0">
                <a:latin typeface="Helvetica" pitchFamily="2" charset="0"/>
              </a:rPr>
              <a:t>Revised Understanding &amp; Recommendation</a:t>
            </a:r>
          </a:p>
        </p:txBody>
      </p:sp>
    </p:spTree>
    <p:extLst>
      <p:ext uri="{BB962C8B-B14F-4D97-AF65-F5344CB8AC3E}">
        <p14:creationId xmlns:p14="http://schemas.microsoft.com/office/powerpoint/2010/main" val="323717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C86D-3C98-A01D-993D-A3A3A687913D}"/>
              </a:ext>
            </a:extLst>
          </p:cNvPr>
          <p:cNvSpPr>
            <a:spLocks noGrp="1"/>
          </p:cNvSpPr>
          <p:nvPr>
            <p:ph type="title"/>
          </p:nvPr>
        </p:nvSpPr>
        <p:spPr/>
        <p:txBody>
          <a:bodyPr>
            <a:normAutofit/>
          </a:bodyPr>
          <a:lstStyle/>
          <a:p>
            <a:r>
              <a:rPr lang="en-US" sz="4000" b="1" dirty="0">
                <a:latin typeface="Helvetica" pitchFamily="2" charset="0"/>
              </a:rPr>
              <a:t>Current Market Understanding</a:t>
            </a:r>
          </a:p>
        </p:txBody>
      </p:sp>
      <p:sp>
        <p:nvSpPr>
          <p:cNvPr id="3" name="Content Placeholder 2">
            <a:extLst>
              <a:ext uri="{FF2B5EF4-FFF2-40B4-BE49-F238E27FC236}">
                <a16:creationId xmlns:a16="http://schemas.microsoft.com/office/drawing/2014/main" id="{06BA65AD-EE4D-AD57-4259-01F469464A3F}"/>
              </a:ext>
            </a:extLst>
          </p:cNvPr>
          <p:cNvSpPr>
            <a:spLocks noGrp="1"/>
          </p:cNvSpPr>
          <p:nvPr>
            <p:ph idx="1"/>
          </p:nvPr>
        </p:nvSpPr>
        <p:spPr/>
        <p:txBody>
          <a:bodyPr>
            <a:normAutofit/>
          </a:bodyPr>
          <a:lstStyle/>
          <a:p>
            <a:r>
              <a:rPr lang="en-US" sz="2400" dirty="0" err="1">
                <a:latin typeface="Helvetica" pitchFamily="2" charset="0"/>
              </a:rPr>
              <a:t>GameCo’s</a:t>
            </a:r>
            <a:r>
              <a:rPr lang="en-US" sz="2400" dirty="0">
                <a:latin typeface="Helvetica" pitchFamily="2" charset="0"/>
              </a:rPr>
              <a:t> current understanding of their sales in their top three regions (North America, Europe, and Japan) assumes they have stayed the same over time; with North America and Europe increasing, and Japan, decreasing. </a:t>
            </a:r>
          </a:p>
        </p:txBody>
      </p:sp>
    </p:spTree>
    <p:extLst>
      <p:ext uri="{BB962C8B-B14F-4D97-AF65-F5344CB8AC3E}">
        <p14:creationId xmlns:p14="http://schemas.microsoft.com/office/powerpoint/2010/main" val="15755607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535F-9976-A81D-513B-F67042F12601}"/>
              </a:ext>
            </a:extLst>
          </p:cNvPr>
          <p:cNvSpPr>
            <a:spLocks noGrp="1"/>
          </p:cNvSpPr>
          <p:nvPr>
            <p:ph type="title"/>
          </p:nvPr>
        </p:nvSpPr>
        <p:spPr/>
        <p:txBody>
          <a:bodyPr>
            <a:normAutofit/>
          </a:bodyPr>
          <a:lstStyle/>
          <a:p>
            <a:r>
              <a:rPr lang="en-US" sz="4000" b="1" dirty="0">
                <a:latin typeface="Helvetica" pitchFamily="2" charset="0"/>
              </a:rPr>
              <a:t>Percent of Global Sales by Year</a:t>
            </a:r>
          </a:p>
        </p:txBody>
      </p:sp>
      <p:graphicFrame>
        <p:nvGraphicFramePr>
          <p:cNvPr id="6" name="Content Placeholder 5">
            <a:extLst>
              <a:ext uri="{FF2B5EF4-FFF2-40B4-BE49-F238E27FC236}">
                <a16:creationId xmlns:a16="http://schemas.microsoft.com/office/drawing/2014/main" id="{9EB4F39A-D3F9-737E-2C05-C7943AC0FF5F}"/>
              </a:ext>
            </a:extLst>
          </p:cNvPr>
          <p:cNvGraphicFramePr>
            <a:graphicFrameLocks noGrp="1"/>
          </p:cNvGraphicFramePr>
          <p:nvPr>
            <p:ph idx="1"/>
            <p:extLst>
              <p:ext uri="{D42A27DB-BD31-4B8C-83A1-F6EECF244321}">
                <p14:modId xmlns:p14="http://schemas.microsoft.com/office/powerpoint/2010/main" val="2752035633"/>
              </p:ext>
            </p:extLst>
          </p:nvPr>
        </p:nvGraphicFramePr>
        <p:xfrm>
          <a:off x="838200" y="1825625"/>
          <a:ext cx="6392333" cy="436350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695973A-3971-B815-F26E-797CF51E8902}"/>
              </a:ext>
            </a:extLst>
          </p:cNvPr>
          <p:cNvSpPr txBox="1"/>
          <p:nvPr/>
        </p:nvSpPr>
        <p:spPr>
          <a:xfrm>
            <a:off x="7399866" y="1825625"/>
            <a:ext cx="3953934" cy="1754326"/>
          </a:xfrm>
          <a:prstGeom prst="rect">
            <a:avLst/>
          </a:prstGeom>
          <a:noFill/>
        </p:spPr>
        <p:txBody>
          <a:bodyPr wrap="square" rtlCol="0">
            <a:spAutoFit/>
          </a:bodyPr>
          <a:lstStyle/>
          <a:p>
            <a:r>
              <a:rPr lang="en-US" dirty="0">
                <a:latin typeface="Helvetica" pitchFamily="2" charset="0"/>
              </a:rPr>
              <a:t>Sales in Europe have steadily increased over time and has eclipsed North America in 2015. In Japan, sales have decreased throughout the years but is starting to pick up.</a:t>
            </a:r>
          </a:p>
        </p:txBody>
      </p:sp>
      <p:sp>
        <p:nvSpPr>
          <p:cNvPr id="9" name="TextBox 8">
            <a:extLst>
              <a:ext uri="{FF2B5EF4-FFF2-40B4-BE49-F238E27FC236}">
                <a16:creationId xmlns:a16="http://schemas.microsoft.com/office/drawing/2014/main" id="{8BCC5954-4EF4-19B7-B17A-A09B1EDC085E}"/>
              </a:ext>
            </a:extLst>
          </p:cNvPr>
          <p:cNvSpPr txBox="1"/>
          <p:nvPr/>
        </p:nvSpPr>
        <p:spPr>
          <a:xfrm>
            <a:off x="7399866" y="4007379"/>
            <a:ext cx="3953934" cy="1477328"/>
          </a:xfrm>
          <a:prstGeom prst="rect">
            <a:avLst/>
          </a:prstGeom>
          <a:noFill/>
        </p:spPr>
        <p:txBody>
          <a:bodyPr wrap="square" rtlCol="0">
            <a:spAutoFit/>
          </a:bodyPr>
          <a:lstStyle/>
          <a:p>
            <a:r>
              <a:rPr lang="en-US" dirty="0">
                <a:latin typeface="Helvetica" pitchFamily="2" charset="0"/>
              </a:rPr>
              <a:t>Given that sales in Europe and Japan are steadily increasing, we recommend increasing marketing spend on these two countries and decreasing it for North America.</a:t>
            </a:r>
          </a:p>
        </p:txBody>
      </p:sp>
    </p:spTree>
    <p:extLst>
      <p:ext uri="{BB962C8B-B14F-4D97-AF65-F5344CB8AC3E}">
        <p14:creationId xmlns:p14="http://schemas.microsoft.com/office/powerpoint/2010/main" val="40768608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E04D-2025-1A2A-25A2-0995CEA2AA58}"/>
              </a:ext>
            </a:extLst>
          </p:cNvPr>
          <p:cNvSpPr>
            <a:spLocks noGrp="1"/>
          </p:cNvSpPr>
          <p:nvPr>
            <p:ph type="title"/>
          </p:nvPr>
        </p:nvSpPr>
        <p:spPr/>
        <p:txBody>
          <a:bodyPr>
            <a:normAutofit/>
          </a:bodyPr>
          <a:lstStyle/>
          <a:p>
            <a:r>
              <a:rPr lang="en-US" sz="4000" b="1" dirty="0">
                <a:latin typeface="Helvetica" pitchFamily="2" charset="0"/>
              </a:rPr>
              <a:t># of Units Sold (in millions) by Genre in 2016</a:t>
            </a:r>
          </a:p>
        </p:txBody>
      </p:sp>
      <p:graphicFrame>
        <p:nvGraphicFramePr>
          <p:cNvPr id="4" name="Content Placeholder 3">
            <a:extLst>
              <a:ext uri="{FF2B5EF4-FFF2-40B4-BE49-F238E27FC236}">
                <a16:creationId xmlns:a16="http://schemas.microsoft.com/office/drawing/2014/main" id="{010282BD-FE0E-D580-23B1-D9760B166D13}"/>
              </a:ext>
            </a:extLst>
          </p:cNvPr>
          <p:cNvGraphicFramePr>
            <a:graphicFrameLocks noGrp="1"/>
          </p:cNvGraphicFramePr>
          <p:nvPr>
            <p:ph idx="1"/>
            <p:extLst>
              <p:ext uri="{D42A27DB-BD31-4B8C-83A1-F6EECF244321}">
                <p14:modId xmlns:p14="http://schemas.microsoft.com/office/powerpoint/2010/main" val="3149896963"/>
              </p:ext>
            </p:extLst>
          </p:nvPr>
        </p:nvGraphicFramePr>
        <p:xfrm>
          <a:off x="838199" y="1955840"/>
          <a:ext cx="6730999" cy="434717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Curved Connector 5">
            <a:extLst>
              <a:ext uri="{FF2B5EF4-FFF2-40B4-BE49-F238E27FC236}">
                <a16:creationId xmlns:a16="http://schemas.microsoft.com/office/drawing/2014/main" id="{B61D92F0-1E1E-BD25-9D6B-D17A70FD02EE}"/>
              </a:ext>
            </a:extLst>
          </p:cNvPr>
          <p:cNvCxnSpPr>
            <a:cxnSpLocks/>
          </p:cNvCxnSpPr>
          <p:nvPr/>
        </p:nvCxnSpPr>
        <p:spPr>
          <a:xfrm rot="10800000" flipV="1">
            <a:off x="2435551" y="2632104"/>
            <a:ext cx="914400" cy="23073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84D2804-9FB2-2C95-157B-C7E361019EEE}"/>
              </a:ext>
            </a:extLst>
          </p:cNvPr>
          <p:cNvSpPr txBox="1"/>
          <p:nvPr/>
        </p:nvSpPr>
        <p:spPr>
          <a:xfrm>
            <a:off x="3349951" y="2447438"/>
            <a:ext cx="914401" cy="307777"/>
          </a:xfrm>
          <a:prstGeom prst="rect">
            <a:avLst/>
          </a:prstGeom>
          <a:noFill/>
        </p:spPr>
        <p:txBody>
          <a:bodyPr wrap="square" rtlCol="0">
            <a:spAutoFit/>
          </a:bodyPr>
          <a:lstStyle/>
          <a:p>
            <a:r>
              <a:rPr lang="en-US" sz="1400" dirty="0">
                <a:solidFill>
                  <a:schemeClr val="accent1">
                    <a:lumMod val="75000"/>
                  </a:schemeClr>
                </a:solidFill>
                <a:latin typeface="Helvetica" pitchFamily="2" charset="0"/>
              </a:rPr>
              <a:t>Action</a:t>
            </a:r>
          </a:p>
        </p:txBody>
      </p:sp>
      <p:sp>
        <p:nvSpPr>
          <p:cNvPr id="3" name="TextBox 2">
            <a:extLst>
              <a:ext uri="{FF2B5EF4-FFF2-40B4-BE49-F238E27FC236}">
                <a16:creationId xmlns:a16="http://schemas.microsoft.com/office/drawing/2014/main" id="{E5BEB360-1F9D-C44A-507E-216B2D0ADDE0}"/>
              </a:ext>
            </a:extLst>
          </p:cNvPr>
          <p:cNvSpPr txBox="1"/>
          <p:nvPr/>
        </p:nvSpPr>
        <p:spPr>
          <a:xfrm>
            <a:off x="7569198" y="1951672"/>
            <a:ext cx="3784600" cy="1477328"/>
          </a:xfrm>
          <a:prstGeom prst="rect">
            <a:avLst/>
          </a:prstGeom>
          <a:noFill/>
        </p:spPr>
        <p:txBody>
          <a:bodyPr wrap="square" rtlCol="0">
            <a:spAutoFit/>
          </a:bodyPr>
          <a:lstStyle/>
          <a:p>
            <a:r>
              <a:rPr lang="en-US" dirty="0">
                <a:latin typeface="Helvetica" pitchFamily="2" charset="0"/>
              </a:rPr>
              <a:t>In 2016, the </a:t>
            </a:r>
            <a:r>
              <a:rPr lang="en-US" b="1" i="1" dirty="0">
                <a:latin typeface="Helvetica" pitchFamily="2" charset="0"/>
              </a:rPr>
              <a:t>Action </a:t>
            </a:r>
            <a:r>
              <a:rPr lang="en-US" dirty="0">
                <a:latin typeface="Helvetica" pitchFamily="2" charset="0"/>
              </a:rPr>
              <a:t>genre has the most units sold, followed by </a:t>
            </a:r>
            <a:r>
              <a:rPr lang="en-US" b="1" i="1" dirty="0">
                <a:latin typeface="Helvetica" pitchFamily="2" charset="0"/>
              </a:rPr>
              <a:t>Role-Playing</a:t>
            </a:r>
            <a:r>
              <a:rPr lang="en-US" dirty="0">
                <a:latin typeface="Helvetica" pitchFamily="2" charset="0"/>
              </a:rPr>
              <a:t>, and then </a:t>
            </a:r>
            <a:r>
              <a:rPr lang="en-US" b="1" i="1" dirty="0">
                <a:latin typeface="Helvetica" pitchFamily="2" charset="0"/>
              </a:rPr>
              <a:t>Shooter</a:t>
            </a:r>
            <a:r>
              <a:rPr lang="en-US" dirty="0">
                <a:latin typeface="Helvetica" pitchFamily="2" charset="0"/>
              </a:rPr>
              <a:t>. The </a:t>
            </a:r>
            <a:r>
              <a:rPr lang="en-US" b="1" i="1" dirty="0">
                <a:latin typeface="Helvetica" pitchFamily="2" charset="0"/>
              </a:rPr>
              <a:t>Simulation</a:t>
            </a:r>
            <a:r>
              <a:rPr lang="en-US" dirty="0">
                <a:latin typeface="Helvetica" pitchFamily="2" charset="0"/>
              </a:rPr>
              <a:t> genre has the least number of units sold.</a:t>
            </a:r>
            <a:endParaRPr lang="en-US" b="1" i="1" dirty="0">
              <a:latin typeface="Helvetica" pitchFamily="2" charset="0"/>
            </a:endParaRPr>
          </a:p>
        </p:txBody>
      </p:sp>
      <p:sp>
        <p:nvSpPr>
          <p:cNvPr id="5" name="TextBox 4">
            <a:extLst>
              <a:ext uri="{FF2B5EF4-FFF2-40B4-BE49-F238E27FC236}">
                <a16:creationId xmlns:a16="http://schemas.microsoft.com/office/drawing/2014/main" id="{246AFCB0-8F4C-E9DD-2917-C7CC23F42591}"/>
              </a:ext>
            </a:extLst>
          </p:cNvPr>
          <p:cNvSpPr txBox="1"/>
          <p:nvPr/>
        </p:nvSpPr>
        <p:spPr>
          <a:xfrm>
            <a:off x="7569199" y="3590364"/>
            <a:ext cx="3784599" cy="1754326"/>
          </a:xfrm>
          <a:prstGeom prst="rect">
            <a:avLst/>
          </a:prstGeom>
          <a:noFill/>
        </p:spPr>
        <p:txBody>
          <a:bodyPr wrap="square" rtlCol="0">
            <a:spAutoFit/>
          </a:bodyPr>
          <a:lstStyle/>
          <a:p>
            <a:r>
              <a:rPr lang="en-US" dirty="0">
                <a:latin typeface="Helvetica" pitchFamily="2" charset="0"/>
              </a:rPr>
              <a:t>Given that the action genre has the most units sold, we recommend performing a deeper analysis on which countries prefer playing action games to predict future sales trends.</a:t>
            </a:r>
          </a:p>
        </p:txBody>
      </p:sp>
    </p:spTree>
    <p:extLst>
      <p:ext uri="{BB962C8B-B14F-4D97-AF65-F5344CB8AC3E}">
        <p14:creationId xmlns:p14="http://schemas.microsoft.com/office/powerpoint/2010/main" val="28326557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D542-F9C1-879D-552C-6D8222F6224F}"/>
              </a:ext>
            </a:extLst>
          </p:cNvPr>
          <p:cNvSpPr>
            <a:spLocks noGrp="1"/>
          </p:cNvSpPr>
          <p:nvPr>
            <p:ph type="title"/>
          </p:nvPr>
        </p:nvSpPr>
        <p:spPr/>
        <p:txBody>
          <a:bodyPr>
            <a:normAutofit/>
          </a:bodyPr>
          <a:lstStyle/>
          <a:p>
            <a:r>
              <a:rPr lang="en-US" sz="4000" b="1" dirty="0">
                <a:latin typeface="+mn-lt"/>
              </a:rPr>
              <a:t>North America Sales by Genre in 2016</a:t>
            </a:r>
          </a:p>
        </p:txBody>
      </p:sp>
      <p:graphicFrame>
        <p:nvGraphicFramePr>
          <p:cNvPr id="4" name="Content Placeholder 3">
            <a:extLst>
              <a:ext uri="{FF2B5EF4-FFF2-40B4-BE49-F238E27FC236}">
                <a16:creationId xmlns:a16="http://schemas.microsoft.com/office/drawing/2014/main" id="{27AAEA8B-5EDF-58DE-C8E7-6EA7B36C0A87}"/>
              </a:ext>
            </a:extLst>
          </p:cNvPr>
          <p:cNvGraphicFramePr>
            <a:graphicFrameLocks noGrp="1"/>
          </p:cNvGraphicFramePr>
          <p:nvPr>
            <p:ph idx="1"/>
            <p:extLst>
              <p:ext uri="{D42A27DB-BD31-4B8C-83A1-F6EECF244321}">
                <p14:modId xmlns:p14="http://schemas.microsoft.com/office/powerpoint/2010/main" val="3779365877"/>
              </p:ext>
            </p:extLst>
          </p:nvPr>
        </p:nvGraphicFramePr>
        <p:xfrm>
          <a:off x="838200" y="2183905"/>
          <a:ext cx="6965272" cy="430896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543A2E1-3ABA-CC4C-884C-F000F9261B35}"/>
              </a:ext>
            </a:extLst>
          </p:cNvPr>
          <p:cNvSpPr txBox="1"/>
          <p:nvPr/>
        </p:nvSpPr>
        <p:spPr>
          <a:xfrm>
            <a:off x="7803473" y="2183906"/>
            <a:ext cx="3550327" cy="1477328"/>
          </a:xfrm>
          <a:prstGeom prst="rect">
            <a:avLst/>
          </a:prstGeom>
          <a:noFill/>
        </p:spPr>
        <p:txBody>
          <a:bodyPr wrap="square" rtlCol="0">
            <a:spAutoFit/>
          </a:bodyPr>
          <a:lstStyle/>
          <a:p>
            <a:r>
              <a:rPr lang="en-US" dirty="0">
                <a:latin typeface="Helvetica" pitchFamily="2" charset="0"/>
              </a:rPr>
              <a:t>In 2016, the </a:t>
            </a:r>
            <a:r>
              <a:rPr lang="en-US" b="1" i="1" dirty="0">
                <a:latin typeface="Helvetica" pitchFamily="2" charset="0"/>
              </a:rPr>
              <a:t>shooter</a:t>
            </a:r>
            <a:r>
              <a:rPr lang="en-US" dirty="0">
                <a:latin typeface="Helvetica" pitchFamily="2" charset="0"/>
              </a:rPr>
              <a:t> genre was the top at 33% of North America sales, followed by the </a:t>
            </a:r>
            <a:r>
              <a:rPr lang="en-US" b="1" i="1" dirty="0">
                <a:latin typeface="Helvetica" pitchFamily="2" charset="0"/>
              </a:rPr>
              <a:t>action</a:t>
            </a:r>
            <a:r>
              <a:rPr lang="en-US" dirty="0">
                <a:latin typeface="Helvetica" pitchFamily="2" charset="0"/>
              </a:rPr>
              <a:t> genre at 26%, and then </a:t>
            </a:r>
            <a:r>
              <a:rPr lang="en-US" b="1" i="1" dirty="0">
                <a:latin typeface="Helvetica" pitchFamily="2" charset="0"/>
              </a:rPr>
              <a:t>sports</a:t>
            </a:r>
            <a:r>
              <a:rPr lang="en-US" dirty="0">
                <a:latin typeface="Helvetica" pitchFamily="2" charset="0"/>
              </a:rPr>
              <a:t> at 20%.</a:t>
            </a:r>
          </a:p>
        </p:txBody>
      </p:sp>
      <p:sp>
        <p:nvSpPr>
          <p:cNvPr id="8" name="TextBox 7">
            <a:extLst>
              <a:ext uri="{FF2B5EF4-FFF2-40B4-BE49-F238E27FC236}">
                <a16:creationId xmlns:a16="http://schemas.microsoft.com/office/drawing/2014/main" id="{308BE4CA-B991-838F-1970-9163AF56D202}"/>
              </a:ext>
            </a:extLst>
          </p:cNvPr>
          <p:cNvSpPr txBox="1"/>
          <p:nvPr/>
        </p:nvSpPr>
        <p:spPr>
          <a:xfrm>
            <a:off x="7803472" y="4091781"/>
            <a:ext cx="3550328" cy="2031325"/>
          </a:xfrm>
          <a:prstGeom prst="rect">
            <a:avLst/>
          </a:prstGeom>
          <a:noFill/>
        </p:spPr>
        <p:txBody>
          <a:bodyPr wrap="square" rtlCol="0">
            <a:spAutoFit/>
          </a:bodyPr>
          <a:lstStyle/>
          <a:p>
            <a:r>
              <a:rPr lang="en-US" dirty="0">
                <a:latin typeface="Helvetica" pitchFamily="2" charset="0"/>
              </a:rPr>
              <a:t>Given that the action genre was only the second highest selling genre in North America, we recommend performing a deep dive to see why the top selling genre in the world is not the best selling in North America.</a:t>
            </a:r>
            <a:endParaRPr lang="en-US" b="1" i="1" dirty="0">
              <a:latin typeface="Helvetica" pitchFamily="2" charset="0"/>
            </a:endParaRPr>
          </a:p>
        </p:txBody>
      </p:sp>
    </p:spTree>
    <p:extLst>
      <p:ext uri="{BB962C8B-B14F-4D97-AF65-F5344CB8AC3E}">
        <p14:creationId xmlns:p14="http://schemas.microsoft.com/office/powerpoint/2010/main" val="27993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AEAB-9A13-E03F-3B99-19B4FFA00094}"/>
              </a:ext>
            </a:extLst>
          </p:cNvPr>
          <p:cNvSpPr>
            <a:spLocks noGrp="1"/>
          </p:cNvSpPr>
          <p:nvPr>
            <p:ph type="title"/>
          </p:nvPr>
        </p:nvSpPr>
        <p:spPr/>
        <p:txBody>
          <a:bodyPr>
            <a:normAutofit/>
          </a:bodyPr>
          <a:lstStyle/>
          <a:p>
            <a:r>
              <a:rPr lang="en-US" sz="4000" b="1" dirty="0">
                <a:latin typeface="Helvetica" pitchFamily="2" charset="0"/>
              </a:rPr>
              <a:t>Revised Understanding &amp; Recommendation</a:t>
            </a:r>
          </a:p>
        </p:txBody>
      </p:sp>
      <p:sp>
        <p:nvSpPr>
          <p:cNvPr id="3" name="Content Placeholder 2">
            <a:extLst>
              <a:ext uri="{FF2B5EF4-FFF2-40B4-BE49-F238E27FC236}">
                <a16:creationId xmlns:a16="http://schemas.microsoft.com/office/drawing/2014/main" id="{1FE2ADB5-2E02-5F1C-7CD5-D7126E70C85E}"/>
              </a:ext>
            </a:extLst>
          </p:cNvPr>
          <p:cNvSpPr>
            <a:spLocks noGrp="1"/>
          </p:cNvSpPr>
          <p:nvPr>
            <p:ph idx="1"/>
          </p:nvPr>
        </p:nvSpPr>
        <p:spPr/>
        <p:txBody>
          <a:bodyPr>
            <a:normAutofit/>
          </a:bodyPr>
          <a:lstStyle/>
          <a:p>
            <a:pPr marL="457200" indent="-457200">
              <a:buAutoNum type="arabicPeriod"/>
            </a:pPr>
            <a:endParaRPr lang="en-US" sz="2400" dirty="0">
              <a:latin typeface="Helvetica" pitchFamily="2" charset="0"/>
            </a:endParaRPr>
          </a:p>
          <a:p>
            <a:pPr marL="457200" indent="-457200">
              <a:buFont typeface="Arial" panose="020B0604020202020204" pitchFamily="34" charset="0"/>
              <a:buAutoNum type="arabicPeriod"/>
            </a:pPr>
            <a:r>
              <a:rPr lang="en-US" sz="2400" dirty="0">
                <a:latin typeface="Helvetica" pitchFamily="2" charset="0"/>
              </a:rPr>
              <a:t>The revised understanding of </a:t>
            </a:r>
            <a:r>
              <a:rPr lang="en-US" sz="2400" dirty="0" err="1">
                <a:latin typeface="Helvetica" pitchFamily="2" charset="0"/>
              </a:rPr>
              <a:t>GameCo’s</a:t>
            </a:r>
            <a:r>
              <a:rPr lang="en-US" sz="2400" dirty="0">
                <a:latin typeface="Helvetica" pitchFamily="2" charset="0"/>
              </a:rPr>
              <a:t> based on the data is that Europe has eclipsed North America as the market lead in sales from 2015 onwards. Sales in North America, over the years, were unpredictable and not constant. Lastly, sales in Japan has decreased as expected over the years but has an upward trajectory now.</a:t>
            </a:r>
          </a:p>
          <a:p>
            <a:pPr marL="457200" indent="-457200">
              <a:buFont typeface="Arial" panose="020B0604020202020204" pitchFamily="34" charset="0"/>
              <a:buAutoNum type="arabicPeriod"/>
            </a:pPr>
            <a:r>
              <a:rPr lang="en-US" sz="2400" dirty="0">
                <a:latin typeface="Helvetica" pitchFamily="2" charset="0"/>
              </a:rPr>
              <a:t>After analyzing the data and gaining new insights, we recommend </a:t>
            </a:r>
            <a:r>
              <a:rPr lang="en-US" sz="2400" dirty="0" err="1">
                <a:latin typeface="Helvetica" pitchFamily="2" charset="0"/>
              </a:rPr>
              <a:t>GameCo</a:t>
            </a:r>
            <a:r>
              <a:rPr lang="en-US" sz="2400" dirty="0">
                <a:latin typeface="Helvetica" pitchFamily="2" charset="0"/>
              </a:rPr>
              <a:t> to redistribute their marketing budget in the following order: European, Japan, and North America.</a:t>
            </a:r>
          </a:p>
          <a:p>
            <a:pPr marL="457200" indent="-457200">
              <a:buFont typeface="Arial" panose="020B0604020202020204" pitchFamily="34" charset="0"/>
              <a:buAutoNum type="arabicPeriod"/>
            </a:pPr>
            <a:r>
              <a:rPr lang="en-US" sz="2400" dirty="0" err="1">
                <a:latin typeface="Helvetica" pitchFamily="2" charset="0"/>
              </a:rPr>
              <a:t>GameCo</a:t>
            </a:r>
            <a:r>
              <a:rPr lang="en-US" sz="2400" dirty="0">
                <a:latin typeface="Helvetica" pitchFamily="2" charset="0"/>
              </a:rPr>
              <a:t> should perform a deep dive on the North American region to find out why sales are not higher in the “action” genre</a:t>
            </a:r>
          </a:p>
          <a:p>
            <a:pPr marL="457200" indent="-457200">
              <a:buFont typeface="Arial" panose="020B0604020202020204" pitchFamily="34" charset="0"/>
              <a:buAutoNum type="arabicPeriod"/>
            </a:pPr>
            <a:endParaRPr lang="en-US" sz="2400" dirty="0">
              <a:latin typeface="Helvetica" pitchFamily="2" charset="0"/>
            </a:endParaRPr>
          </a:p>
          <a:p>
            <a:pPr marL="457200" indent="-457200">
              <a:buAutoNum type="arabicPeriod"/>
            </a:pPr>
            <a:endParaRPr lang="en-US" sz="2400" dirty="0">
              <a:latin typeface="Helvetica" pitchFamily="2" charset="0"/>
            </a:endParaRPr>
          </a:p>
          <a:p>
            <a:pPr marL="457200" indent="-457200">
              <a:buAutoNum type="arabicPeriod"/>
            </a:pPr>
            <a:endParaRPr lang="en-US" sz="2400" dirty="0">
              <a:latin typeface="Helvetica" pitchFamily="2" charset="0"/>
            </a:endParaRPr>
          </a:p>
        </p:txBody>
      </p:sp>
    </p:spTree>
    <p:extLst>
      <p:ext uri="{BB962C8B-B14F-4D97-AF65-F5344CB8AC3E}">
        <p14:creationId xmlns:p14="http://schemas.microsoft.com/office/powerpoint/2010/main" val="2683416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158</TotalTime>
  <Words>467</Words>
  <Application>Microsoft Macintosh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Helvetica</vt:lpstr>
      <vt:lpstr>Office Theme</vt:lpstr>
      <vt:lpstr>GameCo 2017 Analysis</vt:lpstr>
      <vt:lpstr>Agenda</vt:lpstr>
      <vt:lpstr>Current Market Understanding</vt:lpstr>
      <vt:lpstr>Percent of Global Sales by Year</vt:lpstr>
      <vt:lpstr># of Units Sold (in millions) by Genre in 2016</vt:lpstr>
      <vt:lpstr>North America Sales by Genre in 2016</vt:lpstr>
      <vt:lpstr>Revised Understanding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Guan</dc:creator>
  <cp:lastModifiedBy>Peter Guan</cp:lastModifiedBy>
  <cp:revision>4</cp:revision>
  <dcterms:created xsi:type="dcterms:W3CDTF">2024-06-24T21:27:35Z</dcterms:created>
  <dcterms:modified xsi:type="dcterms:W3CDTF">2024-06-26T02:20:46Z</dcterms:modified>
</cp:coreProperties>
</file>