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12E78A5-ADBC-1FC5-594E-B8CD94ED7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61622"/>
              </p:ext>
            </p:extLst>
          </p:nvPr>
        </p:nvGraphicFramePr>
        <p:xfrm>
          <a:off x="683568" y="2636912"/>
          <a:ext cx="76327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53360" imgH="4533840" progId="PBrush">
                  <p:embed/>
                </p:oleObj>
              </mc:Choice>
              <mc:Fallback>
                <p:oleObj name="Bitmap Image" r:id="rId2" imgW="9153360" imgH="4533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636912"/>
                        <a:ext cx="7632700" cy="3781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Before, we have summation. Both class are below to 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 &gt;&gt; and &lt;&lt; objects are not belong to us. That is why we need to friend functions to access the data member which is not belong to our class.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00A37-D084-A835-DA05-A643B433524A}"/>
              </a:ext>
            </a:extLst>
          </p:cNvPr>
          <p:cNvSpPr/>
          <p:nvPr/>
        </p:nvSpPr>
        <p:spPr>
          <a:xfrm>
            <a:off x="5364088" y="3573016"/>
            <a:ext cx="2555004" cy="641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047F2-21CD-ADDA-B262-0444EAA22832}"/>
              </a:ext>
            </a:extLst>
          </p:cNvPr>
          <p:cNvSpPr/>
          <p:nvPr/>
        </p:nvSpPr>
        <p:spPr>
          <a:xfrm>
            <a:off x="827584" y="1628800"/>
            <a:ext cx="55446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E2557-D2B0-C7AE-FA2F-3F4C5633C78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599892" y="1916832"/>
            <a:ext cx="304169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12E78A5-ADBC-1FC5-594E-B8CD94ED7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92375"/>
          <a:ext cx="7632700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53360" imgH="4533840" progId="PBrush">
                  <p:embed/>
                </p:oleObj>
              </mc:Choice>
              <mc:Fallback>
                <p:oleObj name="Bitmap Image" r:id="rId2" imgW="9153360" imgH="4533840" progId="PBrush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12E78A5-ADBC-1FC5-594E-B8CD94ED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2492375"/>
                        <a:ext cx="7632700" cy="37814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have the cascade call as below.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take care of the output object type with istream o ostream.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00A37-D084-A835-DA05-A643B433524A}"/>
              </a:ext>
            </a:extLst>
          </p:cNvPr>
          <p:cNvSpPr/>
          <p:nvPr/>
        </p:nvSpPr>
        <p:spPr>
          <a:xfrm>
            <a:off x="5292080" y="4106676"/>
            <a:ext cx="2555004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047F2-21CD-ADDA-B262-0444EAA22832}"/>
              </a:ext>
            </a:extLst>
          </p:cNvPr>
          <p:cNvSpPr/>
          <p:nvPr/>
        </p:nvSpPr>
        <p:spPr>
          <a:xfrm>
            <a:off x="827584" y="1628800"/>
            <a:ext cx="38884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E2557-D2B0-C7AE-FA2F-3F4C5633C78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771800" y="1916832"/>
            <a:ext cx="3797782" cy="218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4.1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7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4.1 Code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216024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CFEC41-41E2-8A8C-8123-E5C7CD024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652868"/>
              </p:ext>
            </p:extLst>
          </p:nvPr>
        </p:nvGraphicFramePr>
        <p:xfrm>
          <a:off x="3189054" y="188640"/>
          <a:ext cx="5674756" cy="622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91440" imgH="7010280" progId="PBrush">
                  <p:embed/>
                </p:oleObj>
              </mc:Choice>
              <mc:Fallback>
                <p:oleObj name="Bitmap Image" r:id="rId2" imgW="6391440" imgH="701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9054" y="188640"/>
                        <a:ext cx="5674756" cy="622424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C7130FF-9CB2-4E0D-2902-6450827EC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35170"/>
              </p:ext>
            </p:extLst>
          </p:nvPr>
        </p:nvGraphicFramePr>
        <p:xfrm>
          <a:off x="6732240" y="4941168"/>
          <a:ext cx="1238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38400" imgH="838080" progId="PBrush">
                  <p:embed/>
                </p:oleObj>
              </mc:Choice>
              <mc:Fallback>
                <p:oleObj name="Bitmap Image" r:id="rId4" imgW="1238400" imgH="838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4941168"/>
                        <a:ext cx="1238250" cy="8382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94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Stream Extraction (&lt;&lt;)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Stream Insertion (&gt;&gt;)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0AC7EE-F3E9-A422-D289-57FC3B1A6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41032"/>
              </p:ext>
            </p:extLst>
          </p:nvPr>
        </p:nvGraphicFramePr>
        <p:xfrm>
          <a:off x="467544" y="2420888"/>
          <a:ext cx="8001000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01000" imgH="3476520" progId="PBrush">
                  <p:embed/>
                </p:oleObj>
              </mc:Choice>
              <mc:Fallback>
                <p:oleObj name="Bitmap Image" r:id="rId2" imgW="8001000" imgH="347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44" y="2420888"/>
                        <a:ext cx="8001000" cy="34766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7BB590-90BE-2D9E-19A2-18FB65CB572F}"/>
              </a:ext>
            </a:extLst>
          </p:cNvPr>
          <p:cNvSpPr txBox="1"/>
          <p:nvPr/>
        </p:nvSpPr>
        <p:spPr>
          <a:xfrm>
            <a:off x="6732240" y="4221088"/>
            <a:ext cx="2411760" cy="101566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one is an ostream object.</a:t>
            </a:r>
          </a:p>
          <a:p>
            <a:r>
              <a:rPr lang="en-US" sz="1200" dirty="0"/>
              <a:t>cout is an object generated by class ostream.</a:t>
            </a:r>
          </a:p>
          <a:p>
            <a:r>
              <a:rPr lang="en-US" sz="1200" dirty="0"/>
              <a:t>cout is an object and ostream is </a:t>
            </a:r>
            <a:r>
              <a:rPr lang="en-US" sz="1200" dirty="0" err="1"/>
              <a:t>is</a:t>
            </a:r>
            <a:r>
              <a:rPr lang="en-US" sz="1200" dirty="0"/>
              <a:t> a class.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BD8A3-3666-2205-1AE9-C98EADC4C368}"/>
              </a:ext>
            </a:extLst>
          </p:cNvPr>
          <p:cNvSpPr txBox="1"/>
          <p:nvPr/>
        </p:nvSpPr>
        <p:spPr>
          <a:xfrm>
            <a:off x="6228184" y="5301208"/>
            <a:ext cx="280831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second one is an istream object.</a:t>
            </a:r>
          </a:p>
          <a:p>
            <a:r>
              <a:rPr lang="en-US" sz="1200" dirty="0"/>
              <a:t>cin is an object generated by class istream.</a:t>
            </a:r>
          </a:p>
          <a:p>
            <a:r>
              <a:rPr lang="en-US" sz="1200" dirty="0"/>
              <a:t>cin is an object and istream is a class.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6369-8809-70E8-47AE-F40028D627C7}"/>
              </a:ext>
            </a:extLst>
          </p:cNvPr>
          <p:cNvSpPr txBox="1"/>
          <p:nvPr/>
        </p:nvSpPr>
        <p:spPr>
          <a:xfrm>
            <a:off x="2267744" y="3717032"/>
            <a:ext cx="2160240" cy="138499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third one is an iostream object.</a:t>
            </a:r>
          </a:p>
          <a:p>
            <a:endParaRPr lang="en-US" sz="1200" dirty="0"/>
          </a:p>
          <a:p>
            <a:r>
              <a:rPr lang="en-US" sz="1200" dirty="0"/>
              <a:t>This is taking the ostream and istream into only one file called iostream. </a:t>
            </a:r>
          </a:p>
          <a:p>
            <a:r>
              <a:rPr lang="en-US" sz="1200" dirty="0"/>
              <a:t>i is for input and o is for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86D04-02D7-B461-CDA7-68572EFDAF2A}"/>
              </a:ext>
            </a:extLst>
          </p:cNvPr>
          <p:cNvSpPr txBox="1"/>
          <p:nvPr/>
        </p:nvSpPr>
        <p:spPr>
          <a:xfrm>
            <a:off x="971600" y="5877272"/>
            <a:ext cx="4392488" cy="46166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&gt;&gt; and &lt;&lt; are operators.</a:t>
            </a:r>
          </a:p>
          <a:p>
            <a:r>
              <a:rPr lang="en-US" sz="1200" dirty="0"/>
              <a:t>Do not confused classes istream/ostream and operators &gt;&gt;/&lt;&lt;.</a:t>
            </a:r>
          </a:p>
        </p:txBody>
      </p:sp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19C660C-3C64-EA92-BCC1-F665636A9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49272"/>
              </p:ext>
            </p:extLst>
          </p:nvPr>
        </p:nvGraphicFramePr>
        <p:xfrm>
          <a:off x="683568" y="2420888"/>
          <a:ext cx="802005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20080" imgH="3571920" progId="PBrush">
                  <p:embed/>
                </p:oleObj>
              </mc:Choice>
              <mc:Fallback>
                <p:oleObj name="Bitmap Image" r:id="rId2" imgW="8020080" imgH="3571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420888"/>
                        <a:ext cx="8020050" cy="35718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going to write a class Test that generate an object t for cin and cout as below.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82954-D595-28CD-0D75-799FFB3B8379}"/>
              </a:ext>
            </a:extLst>
          </p:cNvPr>
          <p:cNvSpPr/>
          <p:nvPr/>
        </p:nvSpPr>
        <p:spPr>
          <a:xfrm>
            <a:off x="2627784" y="4005064"/>
            <a:ext cx="1656184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73899C1-DDB4-2040-E85C-AB6E2F1B4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18129"/>
              </p:ext>
            </p:extLst>
          </p:nvPr>
        </p:nvGraphicFramePr>
        <p:xfrm>
          <a:off x="683568" y="2492896"/>
          <a:ext cx="79914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991640" imgH="3267000" progId="PBrush">
                  <p:embed/>
                </p:oleObj>
              </mc:Choice>
              <mc:Fallback>
                <p:oleObj name="Bitmap Image" r:id="rId2" imgW="7991640" imgH="326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2492896"/>
                        <a:ext cx="7991475" cy="3267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error in compilation because t object is not defined properly.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5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5121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cin and cout are objects which are not generated by our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overloading these “&gt;&gt;” and “&lt;&lt;“ operators on particular classes type, such as cin is the object of istream. So, “&gt;&gt;“ operator will be overloaded for that particular class (istream).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50EEC8-DD40-CC19-52CA-79C7D8D32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83703"/>
              </p:ext>
            </p:extLst>
          </p:nvPr>
        </p:nvGraphicFramePr>
        <p:xfrm>
          <a:off x="611560" y="2852936"/>
          <a:ext cx="8065021" cy="337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01080" imgH="3772080" progId="PBrush">
                  <p:embed/>
                </p:oleObj>
              </mc:Choice>
              <mc:Fallback>
                <p:oleObj name="Bitmap Image" r:id="rId2" imgW="9001080" imgH="3772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2852936"/>
                        <a:ext cx="8065021" cy="33796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43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Similarly,  for “&lt;&lt;“  operator, it is going to be overloaded for ostream class, not for our defined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what we did, we overloaded these operators for istream and ostream classes only.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50EEC8-DD40-CC19-52CA-79C7D8D32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3140968"/>
          <a:ext cx="8065021" cy="337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01080" imgH="3772080" progId="PBrush">
                  <p:embed/>
                </p:oleObj>
              </mc:Choice>
              <mc:Fallback>
                <p:oleObj name="Bitmap Image" r:id="rId2" imgW="9001080" imgH="3772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750EEC8-DD40-CC19-52CA-79C7D8D32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8065021" cy="33796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50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7920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passing the references of their own type.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50EEC8-DD40-CC19-52CA-79C7D8D32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3140968"/>
          <a:ext cx="8065021" cy="337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01080" imgH="3772080" progId="PBrush">
                  <p:embed/>
                </p:oleObj>
              </mc:Choice>
              <mc:Fallback>
                <p:oleObj name="Bitmap Image" r:id="rId2" imgW="9001080" imgH="3772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750EEC8-DD40-CC19-52CA-79C7D8D32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8065021" cy="33796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3C0B36-B11B-E194-DB74-EE80DE3677AE}"/>
              </a:ext>
            </a:extLst>
          </p:cNvPr>
          <p:cNvSpPr/>
          <p:nvPr/>
        </p:nvSpPr>
        <p:spPr>
          <a:xfrm>
            <a:off x="2051720" y="4509120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F9EED-C771-BED4-F5AE-A33DE7906970}"/>
              </a:ext>
            </a:extLst>
          </p:cNvPr>
          <p:cNvSpPr/>
          <p:nvPr/>
        </p:nvSpPr>
        <p:spPr>
          <a:xfrm>
            <a:off x="2123728" y="5085184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F37AC-F7D1-EACB-2058-6843DAD7C0B8}"/>
              </a:ext>
            </a:extLst>
          </p:cNvPr>
          <p:cNvSpPr/>
          <p:nvPr/>
        </p:nvSpPr>
        <p:spPr>
          <a:xfrm>
            <a:off x="827584" y="1628800"/>
            <a:ext cx="46085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077537-5462-A20A-A32A-9DFCBB384321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591780" y="1988840"/>
            <a:ext cx="540060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3F1F55-F962-EFA2-79CD-A50E37DD82A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627784" y="1988840"/>
            <a:ext cx="504056" cy="3096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cin &lt;&lt; t and cout &lt;&lt; t, we are passing our own object as the second parameter,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50EEC8-DD40-CC19-52CA-79C7D8D32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556500"/>
              </p:ext>
            </p:extLst>
          </p:nvPr>
        </p:nvGraphicFramePr>
        <p:xfrm>
          <a:off x="683568" y="3140968"/>
          <a:ext cx="8065021" cy="337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01080" imgH="3772080" progId="PBrush">
                  <p:embed/>
                </p:oleObj>
              </mc:Choice>
              <mc:Fallback>
                <p:oleObj name="Bitmap Image" r:id="rId2" imgW="9001080" imgH="377208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750EEC8-DD40-CC19-52CA-79C7D8D32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8065021" cy="33796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2BF9EED-C771-BED4-F5AE-A33DE7906970}"/>
              </a:ext>
            </a:extLst>
          </p:cNvPr>
          <p:cNvSpPr/>
          <p:nvPr/>
        </p:nvSpPr>
        <p:spPr>
          <a:xfrm>
            <a:off x="1043608" y="5949280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8F37AC-F7D1-EACB-2058-6843DAD7C0B8}"/>
              </a:ext>
            </a:extLst>
          </p:cNvPr>
          <p:cNvSpPr/>
          <p:nvPr/>
        </p:nvSpPr>
        <p:spPr>
          <a:xfrm>
            <a:off x="827584" y="1628800"/>
            <a:ext cx="77768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3F1F55-F962-EFA2-79CD-A50E37DD82A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547664" y="1988840"/>
            <a:ext cx="3168352" cy="39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90E284-230A-C957-886D-C1BA0F4134D0}"/>
              </a:ext>
            </a:extLst>
          </p:cNvPr>
          <p:cNvSpPr txBox="1"/>
          <p:nvPr/>
        </p:nvSpPr>
        <p:spPr>
          <a:xfrm>
            <a:off x="3131840" y="5805264"/>
            <a:ext cx="2088232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compiler will change as below:</a:t>
            </a:r>
          </a:p>
          <a:p>
            <a:r>
              <a:rPr lang="en-US" sz="1200" dirty="0"/>
              <a:t>operator &gt;&gt; (cin, t); </a:t>
            </a:r>
          </a:p>
          <a:p>
            <a:r>
              <a:rPr lang="en-US" sz="1200" dirty="0"/>
              <a:t>operator &lt;&lt; (cout, t);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5975965-991F-90BB-DE57-D4E115CDE077}"/>
              </a:ext>
            </a:extLst>
          </p:cNvPr>
          <p:cNvSpPr/>
          <p:nvPr/>
        </p:nvSpPr>
        <p:spPr>
          <a:xfrm>
            <a:off x="2123728" y="5949280"/>
            <a:ext cx="864096" cy="288032"/>
          </a:xfrm>
          <a:prstGeom prst="rightArrow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47161A1-643B-F74A-7DCB-8FA737067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862834"/>
              </p:ext>
            </p:extLst>
          </p:nvPr>
        </p:nvGraphicFramePr>
        <p:xfrm>
          <a:off x="323529" y="1916833"/>
          <a:ext cx="8577782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096480" imgH="4505400" progId="PBrush">
                  <p:embed/>
                </p:oleObj>
              </mc:Choice>
              <mc:Fallback>
                <p:oleObj name="Bitmap Image" r:id="rId2" imgW="9096480" imgH="4505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9" y="1916833"/>
                        <a:ext cx="8577782" cy="424847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4 Stream Extraction/Insertion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Stream Extraction/Insertion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https://www.youtube.com/watch?v=2972LRdyquk&amp;list=PLk6CEY9XxSIAUeZYJYOOwHGr1XZKW6PPG&amp;index=4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F9EED-C771-BED4-F5AE-A33DE7906970}"/>
              </a:ext>
            </a:extLst>
          </p:cNvPr>
          <p:cNvSpPr/>
          <p:nvPr/>
        </p:nvSpPr>
        <p:spPr>
          <a:xfrm>
            <a:off x="683568" y="4797152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E284-230A-C957-886D-C1BA0F4134D0}"/>
              </a:ext>
            </a:extLst>
          </p:cNvPr>
          <p:cNvSpPr txBox="1"/>
          <p:nvPr/>
        </p:nvSpPr>
        <p:spPr>
          <a:xfrm>
            <a:off x="5220072" y="4305754"/>
            <a:ext cx="2880320" cy="83099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compiler will change as below:</a:t>
            </a:r>
          </a:p>
          <a:p>
            <a:endParaRPr lang="en-US" sz="1200" dirty="0"/>
          </a:p>
          <a:p>
            <a:r>
              <a:rPr lang="en-US" sz="1200" dirty="0"/>
              <a:t>cin &gt;&gt; obj.x =&gt; operator &gt;&gt; (cin, t); </a:t>
            </a:r>
          </a:p>
          <a:p>
            <a:r>
              <a:rPr lang="en-US" sz="1200" dirty="0"/>
              <a:t>cout &lt;&lt; obj.x =&gt; operator &lt;&lt; (cout, t);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3E219-BE83-A7C1-16FA-8C6B7733F849}"/>
              </a:ext>
            </a:extLst>
          </p:cNvPr>
          <p:cNvSpPr/>
          <p:nvPr/>
        </p:nvSpPr>
        <p:spPr>
          <a:xfrm>
            <a:off x="539552" y="3429000"/>
            <a:ext cx="3384376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382B73-CFA3-2444-AB51-7EB9847429B5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1691680" y="4721253"/>
            <a:ext cx="3528392" cy="25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DF4524-68EA-3AE0-C1E7-4B845CB4B9F3}"/>
              </a:ext>
            </a:extLst>
          </p:cNvPr>
          <p:cNvCxnSpPr>
            <a:stCxn id="16" idx="1"/>
            <a:endCxn id="8" idx="3"/>
          </p:cNvCxnSpPr>
          <p:nvPr/>
        </p:nvCxnSpPr>
        <p:spPr>
          <a:xfrm flipH="1" flipV="1">
            <a:off x="3923928" y="4041068"/>
            <a:ext cx="1296144" cy="68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5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749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Bitmap Image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 Stream Extraction/Insertion</vt:lpstr>
      <vt:lpstr>4.1 Code</vt:lpstr>
      <vt:lpstr>4.1 Code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1508</cp:revision>
  <dcterms:created xsi:type="dcterms:W3CDTF">2018-09-28T16:40:41Z</dcterms:created>
  <dcterms:modified xsi:type="dcterms:W3CDTF">2022-10-04T22:44:25Z</dcterms:modified>
</cp:coreProperties>
</file>