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A1E2EF7-E781-7942-DE1C-757DC1D2A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89874"/>
              </p:ext>
            </p:extLst>
          </p:nvPr>
        </p:nvGraphicFramePr>
        <p:xfrm>
          <a:off x="539552" y="1700808"/>
          <a:ext cx="70485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4105440" progId="PBrush">
                  <p:embed/>
                </p:oleObj>
              </mc:Choice>
              <mc:Fallback>
                <p:oleObj name="Bitmap Image" r:id="rId2" imgW="7048440" imgH="410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7048500" cy="41052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588224" y="2708920"/>
            <a:ext cx="255577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have duplicate objects in set.</a:t>
            </a:r>
          </a:p>
          <a:p>
            <a:r>
              <a:rPr lang="en-US" sz="1200" dirty="0"/>
              <a:t>1. List: different order are not equal</a:t>
            </a:r>
          </a:p>
          <a:p>
            <a:r>
              <a:rPr lang="en-US" sz="1200" dirty="0"/>
              <a:t>(list 1 2 3 2) !=  (list 2 1 3 2)</a:t>
            </a:r>
          </a:p>
          <a:p>
            <a:endParaRPr lang="en-US" sz="1200" dirty="0"/>
          </a:p>
          <a:p>
            <a:r>
              <a:rPr lang="en-US" sz="1200" dirty="0"/>
              <a:t>2. Multiset: different order are equal</a:t>
            </a:r>
          </a:p>
          <a:p>
            <a:r>
              <a:rPr lang="en-US" sz="1200" dirty="0"/>
              <a:t> (multiset 1 2 2 3) == (multiset 2 1 3 2)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6DE99D6-E430-D992-D139-641948A77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79634"/>
              </p:ext>
            </p:extLst>
          </p:nvPr>
        </p:nvGraphicFramePr>
        <p:xfrm>
          <a:off x="251520" y="1844824"/>
          <a:ext cx="795337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53480" imgH="3867120" progId="PBrush">
                  <p:embed/>
                </p:oleObj>
              </mc:Choice>
              <mc:Fallback>
                <p:oleObj name="Bitmap Image" r:id="rId2" imgW="7953480" imgH="3867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1844824"/>
                        <a:ext cx="7953375" cy="3867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2915816" y="0"/>
            <a:ext cx="2555776" cy="193899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AVL (Adelson-Velskii and Landis) Tree: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</a:rPr>
              <a:t>A tree an AVL tree is a self-balancing Binary Search tree (BST).</a:t>
            </a:r>
          </a:p>
          <a:p>
            <a:endParaRPr lang="en-US" sz="1200" dirty="0">
              <a:solidFill>
                <a:srgbClr val="202124"/>
              </a:solidFill>
            </a:endParaRPr>
          </a:p>
          <a:p>
            <a:r>
              <a:rPr lang="en-US" sz="1200" dirty="0">
                <a:solidFill>
                  <a:srgbClr val="202124"/>
                </a:solidFill>
              </a:rPr>
              <a:t>I</a:t>
            </a:r>
            <a:r>
              <a:rPr lang="en-US" sz="1200" b="0" i="0" dirty="0">
                <a:solidFill>
                  <a:srgbClr val="202124"/>
                </a:solidFill>
                <a:effectLst/>
              </a:rPr>
              <a:t>f each node of the tree possesses one of the following properties: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</a:rPr>
              <a:t>A node is called left heavy if the longest path in its left subtree is one longer than the longest path of its right subtree.</a:t>
            </a:r>
            <a:endParaRPr lang="en-US" sz="1200" dirty="0"/>
          </a:p>
        </p:txBody>
      </p:sp>
      <p:pic>
        <p:nvPicPr>
          <p:cNvPr id="1026" name="Picture 2" descr="AVL Tree | Set 1 (Insertion) - GeeksforGeeks">
            <a:extLst>
              <a:ext uri="{FF2B5EF4-FFF2-40B4-BE49-F238E27FC236}">
                <a16:creationId xmlns:a16="http://schemas.microsoft.com/office/drawing/2014/main" id="{67069E40-CD4F-C1E1-7E39-77F480E2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8640"/>
            <a:ext cx="2743200" cy="16668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C1A0C-B0DA-81A8-B689-264D9684CAFF}"/>
              </a:ext>
            </a:extLst>
          </p:cNvPr>
          <p:cNvSpPr txBox="1"/>
          <p:nvPr/>
        </p:nvSpPr>
        <p:spPr>
          <a:xfrm>
            <a:off x="5220072" y="3789040"/>
            <a:ext cx="136815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AVL Tree will be Self-Balance</a:t>
            </a:r>
          </a:p>
        </p:txBody>
      </p:sp>
    </p:spTree>
    <p:extLst>
      <p:ext uri="{BB962C8B-B14F-4D97-AF65-F5344CB8AC3E}">
        <p14:creationId xmlns:p14="http://schemas.microsoft.com/office/powerpoint/2010/main" val="238620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F867-6087-936B-6648-22CB638A1645}"/>
              </a:ext>
            </a:extLst>
          </p:cNvPr>
          <p:cNvSpPr txBox="1"/>
          <p:nvPr/>
        </p:nvSpPr>
        <p:spPr>
          <a:xfrm>
            <a:off x="395536" y="4581128"/>
            <a:ext cx="34563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sz="12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red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–</a:t>
            </a:r>
            <a:r>
              <a:rPr lang="en-US" sz="12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black tree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is a less self-balancing binary search tree. Each node stores an extra bit representing "color" ("red" or "black")</a:t>
            </a:r>
            <a:endParaRPr lang="en-US" sz="1200" dirty="0"/>
          </a:p>
        </p:txBody>
      </p:sp>
      <p:pic>
        <p:nvPicPr>
          <p:cNvPr id="2052" name="Picture 4" descr="Red Black Tree">
            <a:extLst>
              <a:ext uri="{FF2B5EF4-FFF2-40B4-BE49-F238E27FC236}">
                <a16:creationId xmlns:a16="http://schemas.microsoft.com/office/drawing/2014/main" id="{49E32B76-9CFF-E6F7-C7CE-316E35A0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29200"/>
            <a:ext cx="2689498" cy="138894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2901BB0-1AD8-1C2B-435C-527F88F2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09120"/>
            <a:ext cx="2737098" cy="19340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E5C95A-6B70-3F25-64F1-B3B5AC8A5E09}"/>
              </a:ext>
            </a:extLst>
          </p:cNvPr>
          <p:cNvSpPr txBox="1"/>
          <p:nvPr/>
        </p:nvSpPr>
        <p:spPr>
          <a:xfrm>
            <a:off x="4283968" y="4581128"/>
            <a:ext cx="288032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AVL Tree is a more restricted Self-Balance Tree.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31C28F4-CC98-3010-8D49-FE481B01D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92136"/>
              </p:ext>
            </p:extLst>
          </p:nvPr>
        </p:nvGraphicFramePr>
        <p:xfrm>
          <a:off x="1859671" y="404664"/>
          <a:ext cx="7284329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29440" imgH="4048200" progId="PBrush">
                  <p:embed/>
                </p:oleObj>
              </mc:Choice>
              <mc:Fallback>
                <p:oleObj name="Bitmap Image" r:id="rId4" imgW="8029440" imgH="4048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9671" y="404664"/>
                        <a:ext cx="7284329" cy="367240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3BD48F7-5A03-8BF7-0242-D81824B0A001}"/>
              </a:ext>
            </a:extLst>
          </p:cNvPr>
          <p:cNvSpPr/>
          <p:nvPr/>
        </p:nvSpPr>
        <p:spPr>
          <a:xfrm>
            <a:off x="4139952" y="1124744"/>
            <a:ext cx="11521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A8465-0C2C-C70B-5506-8800CFEDAE6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2123728" y="1412776"/>
            <a:ext cx="2592288" cy="3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E2F8D46-F318-2DC1-8041-023D3B54B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21439"/>
              </p:ext>
            </p:extLst>
          </p:nvPr>
        </p:nvGraphicFramePr>
        <p:xfrm>
          <a:off x="683568" y="2276872"/>
          <a:ext cx="794385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43760" imgH="4381560" progId="PBrush">
                  <p:embed/>
                </p:oleObj>
              </mc:Choice>
              <mc:Fallback>
                <p:oleObj name="Bitmap Image" r:id="rId2" imgW="7943760" imgH="4381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276872"/>
                        <a:ext cx="7943850" cy="43815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9CC973-F9B3-F0E1-C718-5E69CEA77240}"/>
              </a:ext>
            </a:extLst>
          </p:cNvPr>
          <p:cNvSpPr txBox="1"/>
          <p:nvPr/>
        </p:nvSpPr>
        <p:spPr>
          <a:xfrm>
            <a:off x="4067944" y="2060848"/>
            <a:ext cx="34563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When you insert a element into red-block tree, you have to compare one object to another object.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EC89A-1D3A-CF4D-53B3-9011FB12587F}"/>
              </a:ext>
            </a:extLst>
          </p:cNvPr>
          <p:cNvCxnSpPr>
            <a:stCxn id="9" idx="2"/>
          </p:cNvCxnSpPr>
          <p:nvPr/>
        </p:nvCxnSpPr>
        <p:spPr>
          <a:xfrm flipH="1">
            <a:off x="4860032" y="2707179"/>
            <a:ext cx="936104" cy="201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70434A-B98D-83E4-6BDD-6A09E882B141}"/>
              </a:ext>
            </a:extLst>
          </p:cNvPr>
          <p:cNvSpPr txBox="1"/>
          <p:nvPr/>
        </p:nvSpPr>
        <p:spPr>
          <a:xfrm>
            <a:off x="6012160" y="6165304"/>
            <a:ext cx="1959245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BST: Binary Search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BD3C6-56EF-73F5-4652-BA3C9CAF6C95}"/>
              </a:ext>
            </a:extLst>
          </p:cNvPr>
          <p:cNvSpPr txBox="1"/>
          <p:nvPr/>
        </p:nvSpPr>
        <p:spPr>
          <a:xfrm>
            <a:off x="2339752" y="3356992"/>
            <a:ext cx="1152128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object  Person:</a:t>
            </a:r>
          </a:p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    Age</a:t>
            </a:r>
          </a:p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   Name</a:t>
            </a:r>
          </a:p>
        </p:txBody>
      </p:sp>
    </p:spTree>
    <p:extLst>
      <p:ext uri="{BB962C8B-B14F-4D97-AF65-F5344CB8AC3E}">
        <p14:creationId xmlns:p14="http://schemas.microsoft.com/office/powerpoint/2010/main" val="21841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1B9B2AD-664F-4360-48B9-513AA42E3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36067"/>
              </p:ext>
            </p:extLst>
          </p:nvPr>
        </p:nvGraphicFramePr>
        <p:xfrm>
          <a:off x="539552" y="1988840"/>
          <a:ext cx="7934325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34400" imgH="4390920" progId="PBrush">
                  <p:embed/>
                </p:oleObj>
              </mc:Choice>
              <mc:Fallback>
                <p:oleObj name="Bitmap Image" r:id="rId2" imgW="7934400" imgH="4390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88840"/>
                        <a:ext cx="7934325" cy="43910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CC973-F9B3-F0E1-C718-5E69CEA77240}"/>
              </a:ext>
            </a:extLst>
          </p:cNvPr>
          <p:cNvSpPr txBox="1"/>
          <p:nvPr/>
        </p:nvSpPr>
        <p:spPr>
          <a:xfrm>
            <a:off x="6300192" y="1772816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one by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9BA6A-4EC9-3FC6-291F-C10F861A27BE}"/>
              </a:ext>
            </a:extLst>
          </p:cNvPr>
          <p:cNvSpPr txBox="1"/>
          <p:nvPr/>
        </p:nvSpPr>
        <p:spPr>
          <a:xfrm>
            <a:off x="4355976" y="6021288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When we print out, the order are sorted.</a:t>
            </a:r>
          </a:p>
        </p:txBody>
      </p:sp>
    </p:spTree>
    <p:extLst>
      <p:ext uri="{BB962C8B-B14F-4D97-AF65-F5344CB8AC3E}">
        <p14:creationId xmlns:p14="http://schemas.microsoft.com/office/powerpoint/2010/main" val="22916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609548B-5E24-BA26-0F73-A4BE0783C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65165"/>
              </p:ext>
            </p:extLst>
          </p:nvPr>
        </p:nvGraphicFramePr>
        <p:xfrm>
          <a:off x="683568" y="2060848"/>
          <a:ext cx="6096000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401560" imgH="5086440" progId="PBrush">
                  <p:embed/>
                </p:oleObj>
              </mc:Choice>
              <mc:Fallback>
                <p:oleObj name="Bitmap Image" r:id="rId2" imgW="11401560" imgH="508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060848"/>
                        <a:ext cx="6096000" cy="27193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CC973-F9B3-F0E1-C718-5E69CEA77240}"/>
              </a:ext>
            </a:extLst>
          </p:cNvPr>
          <p:cNvSpPr txBox="1"/>
          <p:nvPr/>
        </p:nvSpPr>
        <p:spPr>
          <a:xfrm>
            <a:off x="5397367" y="3879408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one by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9BA6A-4EC9-3FC6-291F-C10F861A27BE}"/>
              </a:ext>
            </a:extLst>
          </p:cNvPr>
          <p:cNvSpPr txBox="1"/>
          <p:nvPr/>
        </p:nvSpPr>
        <p:spPr>
          <a:xfrm>
            <a:off x="611560" y="3933056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When we print out, the order are sorted.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98BA4-8136-47DF-4E6A-9B12A4A3D4C6}"/>
              </a:ext>
            </a:extLst>
          </p:cNvPr>
          <p:cNvSpPr/>
          <p:nvPr/>
        </p:nvSpPr>
        <p:spPr>
          <a:xfrm>
            <a:off x="611560" y="2564904"/>
            <a:ext cx="2160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5E2F7-4600-FF67-33D5-643E6A7F13A4}"/>
              </a:ext>
            </a:extLst>
          </p:cNvPr>
          <p:cNvCxnSpPr>
            <a:stCxn id="11" idx="0"/>
            <a:endCxn id="8" idx="3"/>
          </p:cNvCxnSpPr>
          <p:nvPr/>
        </p:nvCxnSpPr>
        <p:spPr>
          <a:xfrm flipH="1" flipV="1">
            <a:off x="827584" y="2996952"/>
            <a:ext cx="82809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0828F73-3814-66DB-F41B-1EB767E11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18491"/>
              </p:ext>
            </p:extLst>
          </p:nvPr>
        </p:nvGraphicFramePr>
        <p:xfrm>
          <a:off x="395536" y="1844824"/>
          <a:ext cx="7878663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858240" imgH="4686480" progId="PBrush">
                  <p:embed/>
                </p:oleObj>
              </mc:Choice>
              <mc:Fallback>
                <p:oleObj name="Bitmap Image" r:id="rId2" imgW="9858240" imgH="4686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844824"/>
                        <a:ext cx="7878663" cy="374441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CC973-F9B3-F0E1-C718-5E69CEA77240}"/>
              </a:ext>
            </a:extLst>
          </p:cNvPr>
          <p:cNvSpPr txBox="1"/>
          <p:nvPr/>
        </p:nvSpPr>
        <p:spPr>
          <a:xfrm>
            <a:off x="6084168" y="3429000"/>
            <a:ext cx="20882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default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98BA4-8136-47DF-4E6A-9B12A4A3D4C6}"/>
              </a:ext>
            </a:extLst>
          </p:cNvPr>
          <p:cNvSpPr/>
          <p:nvPr/>
        </p:nvSpPr>
        <p:spPr>
          <a:xfrm>
            <a:off x="323528" y="2348880"/>
            <a:ext cx="2160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5E2F7-4600-FF67-33D5-643E6A7F13A4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39552" y="2780928"/>
            <a:ext cx="5544616" cy="78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DF5E9-E36F-54A5-E7E9-804983C5E876}"/>
              </a:ext>
            </a:extLst>
          </p:cNvPr>
          <p:cNvSpPr txBox="1"/>
          <p:nvPr/>
        </p:nvSpPr>
        <p:spPr>
          <a:xfrm>
            <a:off x="6012160" y="4293096"/>
            <a:ext cx="20882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less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A64FD-544C-FF64-481E-50A8B7479DA3}"/>
              </a:ext>
            </a:extLst>
          </p:cNvPr>
          <p:cNvSpPr txBox="1"/>
          <p:nvPr/>
        </p:nvSpPr>
        <p:spPr>
          <a:xfrm>
            <a:off x="6084168" y="5085184"/>
            <a:ext cx="20882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greater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1A919F-F3EF-52CB-7CFB-FACB6961932C}"/>
              </a:ext>
            </a:extLst>
          </p:cNvPr>
          <p:cNvSpPr/>
          <p:nvPr/>
        </p:nvSpPr>
        <p:spPr>
          <a:xfrm>
            <a:off x="395536" y="3356992"/>
            <a:ext cx="2160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FB6DBF-4D8B-8960-0A27-EE6FEA4959B8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611560" y="3789040"/>
            <a:ext cx="540060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9A575-49DD-F6A7-799E-DECD15716EAD}"/>
              </a:ext>
            </a:extLst>
          </p:cNvPr>
          <p:cNvSpPr/>
          <p:nvPr/>
        </p:nvSpPr>
        <p:spPr>
          <a:xfrm>
            <a:off x="395536" y="4293096"/>
            <a:ext cx="2160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F0A7AB-F79B-7BDB-80C8-097D7CC8C612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11560" y="4725144"/>
            <a:ext cx="547260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3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016EC21-4857-54FA-5F9D-60D1EFA0A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13670"/>
              </p:ext>
            </p:extLst>
          </p:nvPr>
        </p:nvGraphicFramePr>
        <p:xfrm>
          <a:off x="1475656" y="1772816"/>
          <a:ext cx="7385652" cy="480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991800" imgH="6505560" progId="PBrush">
                  <p:embed/>
                </p:oleObj>
              </mc:Choice>
              <mc:Fallback>
                <p:oleObj name="Bitmap Image" r:id="rId2" imgW="9991800" imgH="650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1772816"/>
                        <a:ext cx="7385652" cy="480836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D14E5FD-A6C7-2ADE-8571-A189E8910287}"/>
              </a:ext>
            </a:extLst>
          </p:cNvPr>
          <p:cNvSpPr/>
          <p:nvPr/>
        </p:nvSpPr>
        <p:spPr>
          <a:xfrm>
            <a:off x="1475656" y="4077072"/>
            <a:ext cx="816899" cy="869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00A0A-1F8E-B998-88A9-9F90CFFB18F5}"/>
              </a:ext>
            </a:extLst>
          </p:cNvPr>
          <p:cNvSpPr/>
          <p:nvPr/>
        </p:nvSpPr>
        <p:spPr>
          <a:xfrm>
            <a:off x="4788024" y="2996952"/>
            <a:ext cx="4016422" cy="869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7F24A-D666-B1A6-FAF3-9D3D581CCE31}"/>
              </a:ext>
            </a:extLst>
          </p:cNvPr>
          <p:cNvSpPr/>
          <p:nvPr/>
        </p:nvSpPr>
        <p:spPr>
          <a:xfrm>
            <a:off x="5023413" y="5359078"/>
            <a:ext cx="3874406" cy="446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8F17C2-1597-AF3A-6D92-9398CB0B92A7}"/>
              </a:ext>
            </a:extLst>
          </p:cNvPr>
          <p:cNvSpPr/>
          <p:nvPr/>
        </p:nvSpPr>
        <p:spPr>
          <a:xfrm>
            <a:off x="5004048" y="5877272"/>
            <a:ext cx="2654923" cy="535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270824-D6F5-46E7-490E-DB66C5325813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2292555" y="4511992"/>
            <a:ext cx="2711493" cy="163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47C5FF-E51D-E1A8-EEEA-8F7B9286A70E}"/>
              </a:ext>
            </a:extLst>
          </p:cNvPr>
          <p:cNvSpPr txBox="1"/>
          <p:nvPr/>
        </p:nvSpPr>
        <p:spPr>
          <a:xfrm>
            <a:off x="6444208" y="2996952"/>
            <a:ext cx="197417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Define Data Structure.</a:t>
            </a:r>
            <a:endParaRPr lang="en-US" sz="12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834A36-F380-0FA0-1F47-226F7220CA3D}"/>
              </a:ext>
            </a:extLst>
          </p:cNvPr>
          <p:cNvSpPr txBox="1"/>
          <p:nvPr/>
        </p:nvSpPr>
        <p:spPr>
          <a:xfrm>
            <a:off x="3203848" y="4077072"/>
            <a:ext cx="5472608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Note:</a:t>
            </a:r>
          </a:p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1. Insert Descending (greater) object.</a:t>
            </a:r>
          </a:p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Multiset internally </a:t>
            </a:r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loop through the existing database.</a:t>
            </a:r>
          </a:p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2. We need to provide the “bool operator &gt; (passing in data structure) { return comparison criteria for object}”  </a:t>
            </a:r>
            <a:endParaRPr lang="en-US" sz="12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86A7C-5A90-B0F2-1009-66359CA8E89F}"/>
              </a:ext>
            </a:extLst>
          </p:cNvPr>
          <p:cNvSpPr txBox="1"/>
          <p:nvPr/>
        </p:nvSpPr>
        <p:spPr>
          <a:xfrm>
            <a:off x="6663146" y="6184912"/>
            <a:ext cx="245069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Traverse to print out.</a:t>
            </a:r>
            <a:endParaRPr lang="en-US" sz="12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D24D8-4B62-1A52-09A3-D42DF550AB75}"/>
              </a:ext>
            </a:extLst>
          </p:cNvPr>
          <p:cNvSpPr/>
          <p:nvPr/>
        </p:nvSpPr>
        <p:spPr>
          <a:xfrm>
            <a:off x="4932040" y="3429000"/>
            <a:ext cx="38164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58C930-3420-62E1-6560-673FAA9E209E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5940152" y="3789040"/>
            <a:ext cx="90010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60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564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Wingdings</vt:lpstr>
      <vt:lpstr>Office 佈景主題</vt:lpstr>
      <vt:lpstr>Bitmap Image</vt:lpstr>
      <vt:lpstr>7 STL Vector: Mutiset</vt:lpstr>
      <vt:lpstr>7 STL Vector: Mutiset</vt:lpstr>
      <vt:lpstr>7 STL Vector: Mutiset</vt:lpstr>
      <vt:lpstr>7 STL Vector: Mutiset</vt:lpstr>
      <vt:lpstr>7 STL Vector: Mutiset</vt:lpstr>
      <vt:lpstr>7 STL Vector: Mutiset</vt:lpstr>
      <vt:lpstr>7 STL Vector: Mutiset</vt:lpstr>
      <vt:lpstr>7 STL Vector: Mutiset</vt:lpstr>
      <vt:lpstr>7 STL Vector: Mutiset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1132</cp:revision>
  <dcterms:created xsi:type="dcterms:W3CDTF">2018-09-28T16:40:41Z</dcterms:created>
  <dcterms:modified xsi:type="dcterms:W3CDTF">2022-09-29T15:47:16Z</dcterms:modified>
</cp:coreProperties>
</file>