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5" r:id="rId4"/>
    <p:sldId id="272" r:id="rId5"/>
    <p:sldId id="276" r:id="rId6"/>
    <p:sldId id="277" r:id="rId7"/>
    <p:sldId id="278" r:id="rId8"/>
    <p:sldId id="279" r:id="rId9"/>
    <p:sldId id="280" r:id="rId10"/>
    <p:sldId id="274" r:id="rId11"/>
    <p:sldId id="281" r:id="rId12"/>
    <p:sldId id="283" r:id="rId13"/>
    <p:sldId id="284" r:id="rId14"/>
    <p:sldId id="285" r:id="rId15"/>
    <p:sldId id="282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eeksforgeeks.org/archives/1852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035_03 Spanning Tree: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035_03.1 Prim’s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4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minKey(): Find the vertex of minimum key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998F2-9F48-8908-10DA-99FF6E2E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20844"/>
            <a:ext cx="5429250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049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printMST(): Print the MST.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91623-C2E2-DBCC-E850-BC489A17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571750"/>
            <a:ext cx="5124450" cy="1714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497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primMST(): Construct MST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6B259-2250-A3E4-4238-DD0D0005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4" y="2258647"/>
            <a:ext cx="4416231" cy="26105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375143-04A3-0263-EE86-46F0B3CE0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258647"/>
            <a:ext cx="3963913" cy="27795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8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50379-2552-B825-0569-011E9C31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74686"/>
            <a:ext cx="4953000" cy="4362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1585D2-DBAF-BAE9-0110-61D29543138D}"/>
              </a:ext>
            </a:extLst>
          </p:cNvPr>
          <p:cNvSpPr txBox="1"/>
          <p:nvPr/>
        </p:nvSpPr>
        <p:spPr>
          <a:xfrm>
            <a:off x="6228184" y="2828835"/>
            <a:ext cx="2016224" cy="230832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graph[0][0] = 0, graph[0][1] = 2, graph[0][3] = 6,</a:t>
            </a:r>
          </a:p>
          <a:p>
            <a:r>
              <a:rPr lang="en-US" sz="1800" dirty="0">
                <a:solidFill>
                  <a:schemeClr val="tx1"/>
                </a:solidFill>
              </a:rPr>
              <a:t>graph[1][0] = 2, graph[1][2] = 3,</a:t>
            </a:r>
          </a:p>
          <a:p>
            <a:r>
              <a:rPr lang="en-US" sz="1800" dirty="0">
                <a:solidFill>
                  <a:schemeClr val="tx1"/>
                </a:solidFill>
              </a:rPr>
              <a:t>graph[1][3] = 8,</a:t>
            </a:r>
          </a:p>
          <a:p>
            <a:r>
              <a:rPr lang="en-US" sz="1800" dirty="0">
                <a:solidFill>
                  <a:schemeClr val="tx1"/>
                </a:solidFill>
              </a:rPr>
              <a:t>graph[1][4] = 5,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9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797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CA4AE-EB6E-CCE5-2721-73C22446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757487"/>
            <a:ext cx="2876550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123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2944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Like Kruskal’s algorithm, Prim’s algorithm is also a </a:t>
            </a:r>
            <a:r>
              <a:rPr lang="en-US" sz="1800" b="0" i="0" u="sng" dirty="0">
                <a:effectLst/>
                <a:hlinkClick r:id="rId2"/>
              </a:rPr>
              <a:t>Greedy algorithm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Prim’s algorithm always starts with a single node, and it moves through several adjacent nodes, in order to explore all the connected edges along the way.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4" descr="MST Graph without loops">
            <a:extLst>
              <a:ext uri="{FF2B5EF4-FFF2-40B4-BE49-F238E27FC236}">
                <a16:creationId xmlns:a16="http://schemas.microsoft.com/office/drawing/2014/main" id="{FEB51007-A8FD-6BBF-97FD-54851753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3016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ST Prim's Algorithm">
            <a:extLst>
              <a:ext uri="{FF2B5EF4-FFF2-40B4-BE49-F238E27FC236}">
                <a16:creationId xmlns:a16="http://schemas.microsoft.com/office/drawing/2014/main" id="{1993D00B-3956-DDDF-17F4-B8973651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03" y="3418711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9E91EC-0A18-C54D-FC77-8A70C083A059}"/>
              </a:ext>
            </a:extLst>
          </p:cNvPr>
          <p:cNvSpPr/>
          <p:nvPr/>
        </p:nvSpPr>
        <p:spPr>
          <a:xfrm>
            <a:off x="4032045" y="3956571"/>
            <a:ext cx="864096" cy="43204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072F9-C8E3-332E-6D69-B33816D175C6}"/>
              </a:ext>
            </a:extLst>
          </p:cNvPr>
          <p:cNvSpPr txBox="1"/>
          <p:nvPr/>
        </p:nvSpPr>
        <p:spPr>
          <a:xfrm>
            <a:off x="5083603" y="2833102"/>
            <a:ext cx="2800765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73239"/>
                </a:solidFill>
                <a:effectLst/>
              </a:rPr>
              <a:t>(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M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inimum 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S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panning 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T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ree)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28210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Prim’s starts with an empty spanning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The idea is to maintain two sets of vertices.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The first set contains the vertices already included in the MST; the other set contains the vertices not yet included.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At every step, it considers all the edges that connect the two sets and picks the minimum weight edge from these edges.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After picking the edge, it moves the other endpoint of the edge to the set containing MST. 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4" descr="MST Graph without loops">
            <a:extLst>
              <a:ext uri="{FF2B5EF4-FFF2-40B4-BE49-F238E27FC236}">
                <a16:creationId xmlns:a16="http://schemas.microsoft.com/office/drawing/2014/main" id="{FEB51007-A8FD-6BBF-97FD-54851753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9" y="4876394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ST Prim's Algorithm">
            <a:extLst>
              <a:ext uri="{FF2B5EF4-FFF2-40B4-BE49-F238E27FC236}">
                <a16:creationId xmlns:a16="http://schemas.microsoft.com/office/drawing/2014/main" id="{1993D00B-3956-DDDF-17F4-B8973651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82" y="4722089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9E91EC-0A18-C54D-FC77-8A70C083A059}"/>
              </a:ext>
            </a:extLst>
          </p:cNvPr>
          <p:cNvSpPr/>
          <p:nvPr/>
        </p:nvSpPr>
        <p:spPr>
          <a:xfrm>
            <a:off x="4165924" y="5259949"/>
            <a:ext cx="864096" cy="43204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072F9-C8E3-332E-6D69-B33816D175C6}"/>
              </a:ext>
            </a:extLst>
          </p:cNvPr>
          <p:cNvSpPr txBox="1"/>
          <p:nvPr/>
        </p:nvSpPr>
        <p:spPr>
          <a:xfrm>
            <a:off x="5217482" y="4317237"/>
            <a:ext cx="2800765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73239"/>
                </a:solidFill>
                <a:effectLst/>
              </a:rPr>
              <a:t>(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M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inimum 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S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panning 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T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ree)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3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5470"/>
            <a:ext cx="8229599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  <a:effectLst/>
              </a:rPr>
              <a:t>Input graph: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Prim’s Minimum Spanning Tree">
            <a:extLst>
              <a:ext uri="{FF2B5EF4-FFF2-40B4-BE49-F238E27FC236}">
                <a16:creationId xmlns:a16="http://schemas.microsoft.com/office/drawing/2014/main" id="{36EECE5A-8FB2-5F79-4ECD-B1E38F47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5382"/>
            <a:ext cx="6800850" cy="31718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0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23095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73239"/>
                </a:solidFill>
                <a:effectLst/>
              </a:rPr>
              <a:t>Step 1:</a:t>
            </a:r>
            <a:r>
              <a:rPr lang="en-US" sz="1800" b="0" dirty="0">
                <a:solidFill>
                  <a:srgbClr val="273239"/>
                </a:solidFill>
                <a:effectLst/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The set mstSet is initially empty and keys assigned to vertices are {0, INF, INF, INF, INF, INF, INF, INF} where INF indicates infinite.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Now pick the vertex with the minimum key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The vertex 0 is picked, include it in mstSet.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So mstSet becomes {0}.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 descr="Prim’s Minimum Spanning Tree Algorithm 1">
            <a:extLst>
              <a:ext uri="{FF2B5EF4-FFF2-40B4-BE49-F238E27FC236}">
                <a16:creationId xmlns:a16="http://schemas.microsoft.com/office/drawing/2014/main" id="{64506165-D69A-B743-F8CF-1D569F6D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39" y="3868677"/>
            <a:ext cx="1440160" cy="250227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A0B3BEE5-6F9E-23D0-83C4-94251A92CC92}"/>
              </a:ext>
            </a:extLst>
          </p:cNvPr>
          <p:cNvSpPr txBox="1">
            <a:spLocks/>
          </p:cNvSpPr>
          <p:nvPr/>
        </p:nvSpPr>
        <p:spPr>
          <a:xfrm>
            <a:off x="457200" y="3830269"/>
            <a:ext cx="6563072" cy="216604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After including it to mstSet, update key values of adjacent vertices.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Adjacent vertices of 0 are 1 and 7.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The key values of 1 and 7 are updated as 4 and 8.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Following subgraph shows vertices and their key values, only the vertices with finite key values are shown.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The vertices included in MST are shown in green color.</a:t>
            </a:r>
          </a:p>
        </p:txBody>
      </p:sp>
    </p:spTree>
    <p:extLst>
      <p:ext uri="{BB962C8B-B14F-4D97-AF65-F5344CB8AC3E}">
        <p14:creationId xmlns:p14="http://schemas.microsoft.com/office/powerpoint/2010/main" val="381066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26695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73239"/>
                </a:solidFill>
                <a:effectLst/>
              </a:rPr>
              <a:t>Step 2: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Pick the vertex with minimum key value and which is not already included in the MST (not in mstSet).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The vertex 1 is picked and added to mstSet.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So mstSet now becomes {0, 1}.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Update the key values of adjacent vertices of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The key value of vertex 2 becomes 8.</a:t>
            </a:r>
            <a:endParaRPr lang="en-US" sz="180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4" name="Picture 2" descr="Prim’s Minimum Spanning Tree Algorithm 2">
            <a:extLst>
              <a:ext uri="{FF2B5EF4-FFF2-40B4-BE49-F238E27FC236}">
                <a16:creationId xmlns:a16="http://schemas.microsoft.com/office/drawing/2014/main" id="{EAEC1F8C-089D-C460-2E9B-A85C03044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693" y="4235542"/>
            <a:ext cx="2255862" cy="209043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2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26695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73239"/>
                </a:solidFill>
                <a:effectLst/>
              </a:rPr>
              <a:t>Step 3: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Pick the vertex with minimum key value and which is not already included in the MST (not in mstSet).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We can either pick vertex 7 or vertex 2, let vertex 7 is picked.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So mstSet now becomes {0, 1, 7}.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Update the key values of adjacent vertices of 7.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The key value of vertex 6 and 8 becomes finite (1 and 7 respectively). </a:t>
            </a:r>
            <a:endParaRPr lang="en-US" sz="180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8" name="Picture 2" descr="Prim’s Minimum Spanning Tree Algorithm 3">
            <a:extLst>
              <a:ext uri="{FF2B5EF4-FFF2-40B4-BE49-F238E27FC236}">
                <a16:creationId xmlns:a16="http://schemas.microsoft.com/office/drawing/2014/main" id="{A6FA8E09-CF3B-9815-CC9B-12F406D3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13068"/>
            <a:ext cx="2304256" cy="213527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23815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73239"/>
                </a:solidFill>
                <a:effectLst/>
              </a:rPr>
              <a:t>Step 4: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Pick the vertex with minimum key value and not already included in MST (not in mstSet).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Vertex 6 is picked. So mstSet now becomes {0, 1, 7, 6}.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Update the key values of adjacent vertices of 6.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The key value of vertex 5 and 8 are updated.</a:t>
            </a:r>
            <a:endParaRPr lang="en-US" sz="180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122" name="Picture 2" descr="Prim’s Minimum Spanning Tree Algorithm 4">
            <a:extLst>
              <a:ext uri="{FF2B5EF4-FFF2-40B4-BE49-F238E27FC236}">
                <a16:creationId xmlns:a16="http://schemas.microsoft.com/office/drawing/2014/main" id="{4B1016FA-BF6F-67FD-F1E2-14E87FA80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14158"/>
            <a:ext cx="3387484" cy="224219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8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035_03 Prim’s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8229598" cy="1517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73239"/>
                </a:solidFill>
                <a:effectLst/>
              </a:rPr>
              <a:t>Step 5: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Repeat the above steps until mstSet includes all vertices of given graph.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Finally, we get the following graph.</a:t>
            </a:r>
            <a:endParaRPr lang="en-US" sz="180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https://www.geeksforgeeks.org/prims-minimum-spanning-tree-mst-greedy-algo-5/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146" name="Picture 2" descr="Prim’s Minimum Spanning Tree Algorithm 5">
            <a:extLst>
              <a:ext uri="{FF2B5EF4-FFF2-40B4-BE49-F238E27FC236}">
                <a16:creationId xmlns:a16="http://schemas.microsoft.com/office/drawing/2014/main" id="{D442F053-FAC3-3F51-961E-3908215C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55" y="3212976"/>
            <a:ext cx="4623460" cy="24717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8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8205</TotalTime>
  <Words>825</Words>
  <Application>Microsoft Office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035_03 Spanning Tree: STL</vt:lpstr>
      <vt:lpstr>035_03 Prim’s Algorithm</vt:lpstr>
      <vt:lpstr>035_03 Prim’s Algorithm</vt:lpstr>
      <vt:lpstr>035_03 Prim’s Algorithm</vt:lpstr>
      <vt:lpstr>035_03 Prim’s Algorithm</vt:lpstr>
      <vt:lpstr>035_03 Prim’s Algorithm</vt:lpstr>
      <vt:lpstr>035_03 Prim’s Algorithm</vt:lpstr>
      <vt:lpstr>035_03 Prim’s Algorithm</vt:lpstr>
      <vt:lpstr>035_03 Prim’s Algorithm</vt:lpstr>
      <vt:lpstr>035_03.1 Prim’s Algorithm: STL Code</vt:lpstr>
      <vt:lpstr>035_03 Prim’s Algorithm</vt:lpstr>
      <vt:lpstr>035_03 Prim’s Algorithm</vt:lpstr>
      <vt:lpstr>035_03 Prim’s Algorithm</vt:lpstr>
      <vt:lpstr>035_03 Prim’s Algorithm</vt:lpstr>
      <vt:lpstr>035_03 Prim’s Algorithm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1621</cp:revision>
  <dcterms:created xsi:type="dcterms:W3CDTF">2018-09-28T16:40:41Z</dcterms:created>
  <dcterms:modified xsi:type="dcterms:W3CDTF">2022-10-23T20:46:58Z</dcterms:modified>
</cp:coreProperties>
</file>