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80" r:id="rId4"/>
    <p:sldId id="281" r:id="rId5"/>
    <p:sldId id="282" r:id="rId6"/>
    <p:sldId id="278" r:id="rId7"/>
    <p:sldId id="279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299" r:id="rId29"/>
    <p:sldId id="25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034_01 AVL Tree: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034_01.3 Right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034_01.3 Right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8900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Right Rotation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AVL tree may become unbalanced, if a node is inserted in the left subtree of the left subtree.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tree then needs a right rotation.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below example, the unbalanced node becomes the right child of its left child by performing a right rotation.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098" name="Picture 2" descr="Right Rotation">
            <a:extLst>
              <a:ext uri="{FF2B5EF4-FFF2-40B4-BE49-F238E27FC236}">
                <a16:creationId xmlns:a16="http://schemas.microsoft.com/office/drawing/2014/main" id="{BC54992E-A782-EB57-6175-0B27293CB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241211"/>
            <a:ext cx="6552728" cy="237208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9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034_01.4 Left-Right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3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034_01.4 Left-Right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23042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Left-Right Rotation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Double rotations are slightly complex version of already explained versions of rotations.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understand them better, we should take note of each action performed while rotation.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Let's first check how to perform Left-Right rotation.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left-right rotation is a combination of left rotation followed by right rotation.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4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034_01.4 Left-Right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Left-Right Rotation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5E522E-50FA-CF76-9342-6A4A4888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63596"/>
              </p:ext>
            </p:extLst>
          </p:nvPr>
        </p:nvGraphicFramePr>
        <p:xfrm>
          <a:off x="992560" y="1784903"/>
          <a:ext cx="6096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96090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6901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8192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A node has been inserted into the right subtree of the left subtree. </a:t>
                      </a:r>
                    </a:p>
                    <a:p>
                      <a:pPr fontAlgn="ctr"/>
                      <a:r>
                        <a:rPr lang="en-US" dirty="0">
                          <a:effectLst/>
                        </a:rPr>
                        <a:t>This makes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an unbalanced node. </a:t>
                      </a:r>
                    </a:p>
                    <a:p>
                      <a:pPr fontAlgn="ctr"/>
                      <a:r>
                        <a:rPr lang="en-US" dirty="0">
                          <a:effectLst/>
                        </a:rPr>
                        <a:t>These scenarios cause AVL tree to perform left-right rotation.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4964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We first perform the left rotation on the left subtree of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. </a:t>
                      </a:r>
                    </a:p>
                    <a:p>
                      <a:pPr fontAlgn="ctr"/>
                      <a:r>
                        <a:rPr lang="en-US" dirty="0">
                          <a:effectLst/>
                        </a:rPr>
                        <a:t>This makes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, the left subtree of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29535086"/>
                  </a:ext>
                </a:extLst>
              </a:tr>
            </a:tbl>
          </a:graphicData>
        </a:graphic>
      </p:graphicFrame>
      <p:pic>
        <p:nvPicPr>
          <p:cNvPr id="5122" name="Picture 2" descr="Right Rotation">
            <a:extLst>
              <a:ext uri="{FF2B5EF4-FFF2-40B4-BE49-F238E27FC236}">
                <a16:creationId xmlns:a16="http://schemas.microsoft.com/office/drawing/2014/main" id="{69CBC243-A1B9-7494-107F-1AC7D677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40" y="2312911"/>
            <a:ext cx="76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ft Rotation">
            <a:extLst>
              <a:ext uri="{FF2B5EF4-FFF2-40B4-BE49-F238E27FC236}">
                <a16:creationId xmlns:a16="http://schemas.microsoft.com/office/drawing/2014/main" id="{395891CC-9EA8-10C2-A20E-236538D8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40" y="4269669"/>
            <a:ext cx="10096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0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034_01.4 Left-Right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Left-Right Rotation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5E522E-50FA-CF76-9342-6A4A4888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23795"/>
              </p:ext>
            </p:extLst>
          </p:nvPr>
        </p:nvGraphicFramePr>
        <p:xfrm>
          <a:off x="992560" y="1784903"/>
          <a:ext cx="6096000" cy="3948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96090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69018773"/>
                    </a:ext>
                  </a:extLst>
                </a:gridCol>
              </a:tblGrid>
              <a:tr h="421279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81925215"/>
                  </a:ext>
                </a:extLst>
              </a:tr>
              <a:tr h="1939177">
                <a:tc>
                  <a:txBody>
                    <a:bodyPr/>
                    <a:lstStyle/>
                    <a:p>
                      <a:pPr fontAlgn="t"/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Node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is still unbalanced, however now, it is because of the left-subtree of the left-subtree.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49646743"/>
                  </a:ext>
                </a:extLst>
              </a:tr>
              <a:tr h="1587897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shall now right-rotate the tree, making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new root node of this subtree. </a:t>
                      </a:r>
                    </a:p>
                    <a:p>
                      <a:pPr fontAlgn="t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now becomes the right subtree of its own left subtree.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29535086"/>
                  </a:ext>
                </a:extLst>
              </a:tr>
            </a:tbl>
          </a:graphicData>
        </a:graphic>
      </p:graphicFrame>
      <p:pic>
        <p:nvPicPr>
          <p:cNvPr id="6146" name="Picture 2" descr="Left Rotation">
            <a:extLst>
              <a:ext uri="{FF2B5EF4-FFF2-40B4-BE49-F238E27FC236}">
                <a16:creationId xmlns:a16="http://schemas.microsoft.com/office/drawing/2014/main" id="{07CB7E57-BBA4-4AF0-EE98-1AAB7C7D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68" y="2363263"/>
            <a:ext cx="10572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ight Rotation">
            <a:extLst>
              <a:ext uri="{FF2B5EF4-FFF2-40B4-BE49-F238E27FC236}">
                <a16:creationId xmlns:a16="http://schemas.microsoft.com/office/drawing/2014/main" id="{8B16275E-EB2B-8BB7-3257-15295707A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4271437"/>
            <a:ext cx="1047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4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034_01.4 Left-Right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Left-Right Rotation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5E522E-50FA-CF76-9342-6A4A4888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74559"/>
              </p:ext>
            </p:extLst>
          </p:nvPr>
        </p:nvGraphicFramePr>
        <p:xfrm>
          <a:off x="1112391" y="1784903"/>
          <a:ext cx="6096000" cy="171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96090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69018773"/>
                    </a:ext>
                  </a:extLst>
                </a:gridCol>
              </a:tblGrid>
              <a:tr h="421279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81925215"/>
                  </a:ext>
                </a:extLst>
              </a:tr>
              <a:tr h="1294826">
                <a:tc>
                  <a:txBody>
                    <a:bodyPr/>
                    <a:lstStyle/>
                    <a:p>
                      <a:pPr fontAlgn="t"/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tree is now balanced.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49646743"/>
                  </a:ext>
                </a:extLst>
              </a:tr>
            </a:tbl>
          </a:graphicData>
        </a:graphic>
      </p:graphicFrame>
      <p:pic>
        <p:nvPicPr>
          <p:cNvPr id="7170" name="Picture 2" descr="Balanced Avl Tree">
            <a:extLst>
              <a:ext uri="{FF2B5EF4-FFF2-40B4-BE49-F238E27FC236}">
                <a16:creationId xmlns:a16="http://schemas.microsoft.com/office/drawing/2014/main" id="{F12F65DE-571E-453B-833B-56EF7DCD7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81250"/>
            <a:ext cx="12477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74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034_01.5 Right-Left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38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034_01.5 Right-Left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080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Right-Left Rotation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second type of double rotation is Right-Left Rotation.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 a combination of right rotation followed by left rotation.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41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034_01.5 Right-Left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Left-Right Rotation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5E522E-50FA-CF76-9342-6A4A4888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1241"/>
              </p:ext>
            </p:extLst>
          </p:nvPr>
        </p:nvGraphicFramePr>
        <p:xfrm>
          <a:off x="992560" y="1784903"/>
          <a:ext cx="6096000" cy="395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96090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6901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81925215"/>
                  </a:ext>
                </a:extLst>
              </a:tr>
              <a:tr h="179409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A node has been inserted into the left subtree of the right subtree. </a:t>
                      </a:r>
                    </a:p>
                    <a:p>
                      <a:pPr fontAlgn="ctr"/>
                      <a:r>
                        <a:rPr lang="en-US" dirty="0">
                          <a:effectLst/>
                        </a:rPr>
                        <a:t>This makes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, an unbalanced node with balance factor 2.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4964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First, we perform the right rotation along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node, making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right subtree of its own left subtree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Now,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becomes the right subtree of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29535086"/>
                  </a:ext>
                </a:extLst>
              </a:tr>
            </a:tbl>
          </a:graphicData>
        </a:graphic>
      </p:graphicFrame>
      <p:pic>
        <p:nvPicPr>
          <p:cNvPr id="8194" name="Picture 2" descr="Left Subtree of Right Subtree">
            <a:extLst>
              <a:ext uri="{FF2B5EF4-FFF2-40B4-BE49-F238E27FC236}">
                <a16:creationId xmlns:a16="http://schemas.microsoft.com/office/drawing/2014/main" id="{A4AEDE70-BDCD-1A14-165B-40E6E5F19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42072"/>
            <a:ext cx="762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ubtree Right Rotation">
            <a:extLst>
              <a:ext uri="{FF2B5EF4-FFF2-40B4-BE49-F238E27FC236}">
                <a16:creationId xmlns:a16="http://schemas.microsoft.com/office/drawing/2014/main" id="{27D3F8B1-CF4E-53A7-EC31-0F60C6D9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40198"/>
            <a:ext cx="1095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 AVL Tree: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222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What if the input to binary search tree comes in a sorted (ascending or descending) manner?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will then look like this.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Unbalanced BST">
            <a:extLst>
              <a:ext uri="{FF2B5EF4-FFF2-40B4-BE49-F238E27FC236}">
                <a16:creationId xmlns:a16="http://schemas.microsoft.com/office/drawing/2014/main" id="{E999867E-0F92-481D-AE8E-7353FD3F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98" y="2721120"/>
            <a:ext cx="6187661" cy="370134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034_01.5 Right-Left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Left-Right Rotation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5E522E-50FA-CF76-9342-6A4A4888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68512"/>
              </p:ext>
            </p:extLst>
          </p:nvPr>
        </p:nvGraphicFramePr>
        <p:xfrm>
          <a:off x="992560" y="1784903"/>
          <a:ext cx="6096000" cy="3948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96090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69018773"/>
                    </a:ext>
                  </a:extLst>
                </a:gridCol>
              </a:tblGrid>
              <a:tr h="421279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81925215"/>
                  </a:ext>
                </a:extLst>
              </a:tr>
              <a:tr h="1939177">
                <a:tc>
                  <a:txBody>
                    <a:bodyPr/>
                    <a:lstStyle/>
                    <a:p>
                      <a:pPr fontAlgn="t"/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still unbalanced because of the right subtree of its right subtree and requires a left rotation.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49646743"/>
                  </a:ext>
                </a:extLst>
              </a:tr>
              <a:tr h="1587897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left rotation is performed by making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new root node of the subtree. </a:t>
                      </a:r>
                    </a:p>
                    <a:p>
                      <a:pPr fontAlgn="t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becomes the left subtree of its right subtree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29535086"/>
                  </a:ext>
                </a:extLst>
              </a:tr>
            </a:tbl>
          </a:graphicData>
        </a:graphic>
      </p:graphicFrame>
      <p:pic>
        <p:nvPicPr>
          <p:cNvPr id="9218" name="Picture 2" descr="Right Unbalanced Tree">
            <a:extLst>
              <a:ext uri="{FF2B5EF4-FFF2-40B4-BE49-F238E27FC236}">
                <a16:creationId xmlns:a16="http://schemas.microsoft.com/office/drawing/2014/main" id="{D462483D-D0E8-4CB2-6010-5DC17EBA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03" y="2368857"/>
            <a:ext cx="11144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Left Rotation">
            <a:extLst>
              <a:ext uri="{FF2B5EF4-FFF2-40B4-BE49-F238E27FC236}">
                <a16:creationId xmlns:a16="http://schemas.microsoft.com/office/drawing/2014/main" id="{C13BDD70-194C-9317-38C2-ABABB587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53" y="4199121"/>
            <a:ext cx="1095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3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034_01.5 Right-Left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Left-Right Rotation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5E522E-50FA-CF76-9342-6A4A48880389}"/>
              </a:ext>
            </a:extLst>
          </p:cNvPr>
          <p:cNvGraphicFramePr>
            <a:graphicFrameLocks noGrp="1"/>
          </p:cNvGraphicFramePr>
          <p:nvPr/>
        </p:nvGraphicFramePr>
        <p:xfrm>
          <a:off x="1112391" y="1784903"/>
          <a:ext cx="6096000" cy="171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96090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69018773"/>
                    </a:ext>
                  </a:extLst>
                </a:gridCol>
              </a:tblGrid>
              <a:tr h="421279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81925215"/>
                  </a:ext>
                </a:extLst>
              </a:tr>
              <a:tr h="1294826">
                <a:tc>
                  <a:txBody>
                    <a:bodyPr/>
                    <a:lstStyle/>
                    <a:p>
                      <a:pPr fontAlgn="t"/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tree is now balanced.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49646743"/>
                  </a:ext>
                </a:extLst>
              </a:tr>
            </a:tbl>
          </a:graphicData>
        </a:graphic>
      </p:graphicFrame>
      <p:pic>
        <p:nvPicPr>
          <p:cNvPr id="7170" name="Picture 2" descr="Balanced Avl Tree">
            <a:extLst>
              <a:ext uri="{FF2B5EF4-FFF2-40B4-BE49-F238E27FC236}">
                <a16:creationId xmlns:a16="http://schemas.microsoft.com/office/drawing/2014/main" id="{F12F65DE-571E-453B-833B-56EF7DCD7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81250"/>
            <a:ext cx="12477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7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034_01.6 AVL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6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034_01.6 AVL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6439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Node, getHeight(), createNode()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https://www.codewithharry.com/videos/data-structures-and-algorithms-in-hindi-82/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CCA0D7-36F6-B59F-E165-8435CFF7E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56740"/>
            <a:ext cx="6186686" cy="4470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711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034_01.6 AVL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6439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max(), getBalanceFactor(), rightRotate()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https://www.codewithharry.com/videos/data-structures-and-algorithms-in-hindi-82/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81D13-596D-9528-F3BE-FB6FF638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06917"/>
            <a:ext cx="6724650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3278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034_01.6 AVL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6439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leftRotate()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https://www.codewithharry.com/videos/data-structures-and-algorithms-in-hindi-82/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051AD-ACA2-5280-7D9B-1FC17296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466975"/>
            <a:ext cx="6915150" cy="1924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30519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034_01.6 AVL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6439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insert()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https://www.codewithharry.com/videos/data-structures-and-algorithms-in-hindi-82/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C9AD0-BFAA-DD8D-0140-B0154AC5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78" y="1572601"/>
            <a:ext cx="5604917" cy="48909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3836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034_01.6 AVL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6439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preOrder(), 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https://www.codewithharry.com/videos/data-structures-and-algorithms-in-hindi-82/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B6745-81E0-7BA8-BE14-48FF6491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72" y="1932305"/>
            <a:ext cx="4181475" cy="4552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182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034_01.6 AVL Tree: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https://www.codewithharry.com/videos/data-structures-and-algorithms-in-hindi-82/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EE4006-6293-2793-3541-F0728713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3148012"/>
            <a:ext cx="2905125" cy="56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5438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 AVL Tree: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31666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 observed that BST's worst-case performance is closest to linear search algorithms, that is Ο(n).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real-time data, we cannot predict data pattern and their frequencies.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So, a need arises to balance out the existing BST.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AVL Tree is 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amed after their inventor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Adelson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Velski,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Landis.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AVL trees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are height balancing binary search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AVL tree checks the height of the left and the right sub-trees and assures that the difference is not more than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difference is called the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Balance Factor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15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 AVL Tree: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4"/>
            <a:ext cx="8241831" cy="24556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Here, we see that the first tree is balanced, and the next two trees are not balanced.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second tree, the left subtree of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has height 2 and the right subtree has height 0, so the difference is 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third tree, the right subtree of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has height 2 and the left is missing, so it is 0, and the difference is 2 again.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AVL tree permits difference (balance factor) to be only 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 descr="Unbalanced AVL Trees">
            <a:extLst>
              <a:ext uri="{FF2B5EF4-FFF2-40B4-BE49-F238E27FC236}">
                <a16:creationId xmlns:a16="http://schemas.microsoft.com/office/drawing/2014/main" id="{002D873D-4055-DE4D-A171-7D99ABFF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28192"/>
            <a:ext cx="5410944" cy="21210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 AVL Tree: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4"/>
            <a:ext cx="8241831" cy="9343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the difference in the height of left and right sub-trees is more than 1, the tree is balanced using some rotation techniques.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 descr="Unbalanced AVL Trees">
            <a:extLst>
              <a:ext uri="{FF2B5EF4-FFF2-40B4-BE49-F238E27FC236}">
                <a16:creationId xmlns:a16="http://schemas.microsoft.com/office/drawing/2014/main" id="{002D873D-4055-DE4D-A171-7D99ABFF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53904"/>
            <a:ext cx="5410944" cy="21210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8809D3-6D1B-2D18-6109-F864C45F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42118"/>
            <a:ext cx="5915025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187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034_01.1 AVL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034_01.1 AVL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3123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Rotation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balance itself, an AVL tree may perform the following four kinds of rotations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Left rotation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Right rotation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Left-Right rotation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Right-Left rotation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first two rotations are single rotations, and the next two rotations are double rotations.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have an unbalanced tree, we at least need a tree of height 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With this simple tree, let's understand them one by 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39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034_01.2 Left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2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034_01.2 Left Rotation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8900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Left Rotation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a tree becomes unbalanced, when a node is inserted into the right subtree of the right subtree, then we perform a single left rotation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below example,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has become unbalanced as a node is inserted in the right subtree of A's right subtree.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perform the left rotation by making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the left-subtree of 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https://www.tutorialspoint.com/data_structures_algorithms/avl_tree_algorithm.htm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074" name="Picture 2" descr="Left Rotation">
            <a:extLst>
              <a:ext uri="{FF2B5EF4-FFF2-40B4-BE49-F238E27FC236}">
                <a16:creationId xmlns:a16="http://schemas.microsoft.com/office/drawing/2014/main" id="{5DD6562F-4CE4-8D5E-E9E7-7F13D53A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333578" cy="197342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74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8111</TotalTime>
  <Words>1383</Words>
  <Application>Microsoft Office PowerPoint</Application>
  <PresentationFormat>On-screen Show (4:3)</PresentationFormat>
  <Paragraphs>198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佈景主題</vt:lpstr>
      <vt:lpstr>034_01 AVL Tree: C</vt:lpstr>
      <vt:lpstr>034_01 AVL Tree: C</vt:lpstr>
      <vt:lpstr>034_01 AVL Tree: C</vt:lpstr>
      <vt:lpstr>034_01 AVL Tree: C</vt:lpstr>
      <vt:lpstr>034_01 AVL Tree: C</vt:lpstr>
      <vt:lpstr>034_01.1 AVL Rotation</vt:lpstr>
      <vt:lpstr>034_01.1 AVL Rotation</vt:lpstr>
      <vt:lpstr>034_01.2 Left Rotation</vt:lpstr>
      <vt:lpstr>034_01.2 Left Rotation</vt:lpstr>
      <vt:lpstr>034_01.3 Right Rotation</vt:lpstr>
      <vt:lpstr>034_01.3 Right Rotation</vt:lpstr>
      <vt:lpstr>034_01.4 Left-Right Rotation</vt:lpstr>
      <vt:lpstr>034_01.4 Left-Right Rotation</vt:lpstr>
      <vt:lpstr>034_01.4 Left-Right Rotation</vt:lpstr>
      <vt:lpstr>034_01.4 Left-Right Rotation</vt:lpstr>
      <vt:lpstr>034_01.4 Left-Right Rotation</vt:lpstr>
      <vt:lpstr>034_01.5 Right-Left Rotation</vt:lpstr>
      <vt:lpstr>034_01.5 Right-Left Rotation</vt:lpstr>
      <vt:lpstr>034_01.5 Right-Left Rotation</vt:lpstr>
      <vt:lpstr>034_01.5 Right-Left Rotation</vt:lpstr>
      <vt:lpstr>034_01.5 Right-Left Rotation</vt:lpstr>
      <vt:lpstr>034_01.6 AVL Tree: C Code</vt:lpstr>
      <vt:lpstr>034_01.6 AVL Tree: C Code</vt:lpstr>
      <vt:lpstr>034_01.6 AVL Tree: C Code</vt:lpstr>
      <vt:lpstr>034_01.6 AVL Tree: C Code</vt:lpstr>
      <vt:lpstr>034_01.6 AVL Tree: C Code</vt:lpstr>
      <vt:lpstr>034_01.6 AVL Tree: C Code</vt:lpstr>
      <vt:lpstr>034_01.6 AVL Tree: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1580</cp:revision>
  <dcterms:created xsi:type="dcterms:W3CDTF">2018-09-28T16:40:41Z</dcterms:created>
  <dcterms:modified xsi:type="dcterms:W3CDTF">2022-10-23T00:34:59Z</dcterms:modified>
</cp:coreProperties>
</file>