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80" r:id="rId4"/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prims_spanning_tree_algorithm.htm" TargetMode="External"/><Relationship Id="rId2" Type="http://schemas.openxmlformats.org/officeDocument/2006/relationships/hyperlink" Target="https://www.tutorialspoint.com/data_structures_algorithms/kruskals_spanning_tree_algorithm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035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035.3 Application of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724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Application of 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Spanning tree is basically used to find a minimum path to connect all nodes in a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Common application of spanning trees are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Civil Network Planning</a:t>
            </a:r>
            <a:endParaRPr lang="en-US" sz="1800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Computer Network Routing Protocol</a:t>
            </a:r>
            <a:endParaRPr lang="en-US" sz="1800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Cluster Analysis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Let us understand this through a small example.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Consider, city network as a huge graph and now plans to deploy telephone lines in such a way that in minimum lines we can connect to all city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is where the spanning tree comes into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02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035.4 MST (Minimum Spanning Tree)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5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035.4 MST (Minimum Spanning Tree)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5841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MST (Minimum Spanning Tree)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a weighted graph, a minimum spanning tree is a spanning tree that has minimum weight than all other spanning trees of the same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real-world situations, this weight can be measured as distance, congestion, traffic load or any arbitrary value denoted to the edges.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6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035.5 Minimum Spanning Tree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0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035.5 Minimum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17281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Minimum Spanning Tree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about two most important spanning tree algorithms here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313131"/>
                </a:solidFill>
                <a:effectLst/>
                <a:hlinkClick r:id="rId2"/>
              </a:rPr>
              <a:t>Kruskal's Algorithm</a:t>
            </a:r>
            <a:endParaRPr lang="en-US" sz="1800" dirty="0">
              <a:solidFill>
                <a:srgbClr val="000000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313131"/>
                </a:solidFill>
                <a:effectLst/>
                <a:hlinkClick r:id="rId3"/>
              </a:rPr>
              <a:t>Prim's Algorithm</a:t>
            </a:r>
            <a:endParaRPr lang="en-US" sz="1800" u="none" strike="noStrike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Both are greedy algorithms.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4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0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Krushal’s Spanning Tree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Kruskal's algorithm finds the minimum cost spanning tree uses the greedy approach.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algorithm treats the graph as a forest and every node it has as an individual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tree connects to another only and only if, it has the least cost among all available options and does not violate MST properties.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understand Kruskal's algorithm let us consider the following example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 descr="MST Graph">
            <a:extLst>
              <a:ext uri="{FF2B5EF4-FFF2-40B4-BE49-F238E27FC236}">
                <a16:creationId xmlns:a16="http://schemas.microsoft.com/office/drawing/2014/main" id="{C9AD0BFE-2CBE-4CF0-37FB-FE92523A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24973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8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7920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1: Remove all Loops and Parallel Edges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Remove all loops and parallel edges from the given graph.</a:t>
            </a:r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074" name="Picture 2" descr="MST Graph with loops">
            <a:extLst>
              <a:ext uri="{FF2B5EF4-FFF2-40B4-BE49-F238E27FC236}">
                <a16:creationId xmlns:a16="http://schemas.microsoft.com/office/drawing/2014/main" id="{D5D8C23D-67BA-C4E9-2F1A-4B11B210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03" y="2251795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ST Graph without loops">
            <a:extLst>
              <a:ext uri="{FF2B5EF4-FFF2-40B4-BE49-F238E27FC236}">
                <a16:creationId xmlns:a16="http://schemas.microsoft.com/office/drawing/2014/main" id="{6BFF46C4-DCBC-EA61-8CAD-96595464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03" y="4723647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C64052AD-3481-5C24-07FB-A775612B7D4D}"/>
              </a:ext>
            </a:extLst>
          </p:cNvPr>
          <p:cNvSpPr txBox="1">
            <a:spLocks/>
          </p:cNvSpPr>
          <p:nvPr/>
        </p:nvSpPr>
        <p:spPr>
          <a:xfrm>
            <a:off x="396591" y="4664160"/>
            <a:ext cx="4535449" cy="9250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 of parallel edges, keep the one which has the least cost associated and remove all others.</a:t>
            </a:r>
            <a:br>
              <a:rPr lang="en-US" sz="1800" dirty="0"/>
            </a:b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4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983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2: Arrange All Edges in Their Increasing Order of Weight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next step is to create a set of edges and weight and arrange them in an ascending order of weightage (cost).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089B074-3129-4FF3-425A-94CFE437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61859"/>
              </p:ext>
            </p:extLst>
          </p:nvPr>
        </p:nvGraphicFramePr>
        <p:xfrm>
          <a:off x="1495543" y="4285686"/>
          <a:ext cx="534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649">
                  <a:extLst>
                    <a:ext uri="{9D8B030D-6E8A-4147-A177-3AD203B41FA5}">
                      <a16:colId xmlns:a16="http://schemas.microsoft.com/office/drawing/2014/main" val="2552174757"/>
                    </a:ext>
                  </a:extLst>
                </a:gridCol>
                <a:gridCol w="598551">
                  <a:extLst>
                    <a:ext uri="{9D8B030D-6E8A-4147-A177-3AD203B41FA5}">
                      <a16:colId xmlns:a16="http://schemas.microsoft.com/office/drawing/2014/main" val="4201921924"/>
                    </a:ext>
                  </a:extLst>
                </a:gridCol>
                <a:gridCol w="607949">
                  <a:extLst>
                    <a:ext uri="{9D8B030D-6E8A-4147-A177-3AD203B41FA5}">
                      <a16:colId xmlns:a16="http://schemas.microsoft.com/office/drawing/2014/main" val="1041751792"/>
                    </a:ext>
                  </a:extLst>
                </a:gridCol>
                <a:gridCol w="610743">
                  <a:extLst>
                    <a:ext uri="{9D8B030D-6E8A-4147-A177-3AD203B41FA5}">
                      <a16:colId xmlns:a16="http://schemas.microsoft.com/office/drawing/2014/main" val="549599943"/>
                    </a:ext>
                  </a:extLst>
                </a:gridCol>
                <a:gridCol w="594868">
                  <a:extLst>
                    <a:ext uri="{9D8B030D-6E8A-4147-A177-3AD203B41FA5}">
                      <a16:colId xmlns:a16="http://schemas.microsoft.com/office/drawing/2014/main" val="928188282"/>
                    </a:ext>
                  </a:extLst>
                </a:gridCol>
                <a:gridCol w="584899">
                  <a:extLst>
                    <a:ext uri="{9D8B030D-6E8A-4147-A177-3AD203B41FA5}">
                      <a16:colId xmlns:a16="http://schemas.microsoft.com/office/drawing/2014/main" val="222123120"/>
                    </a:ext>
                  </a:extLst>
                </a:gridCol>
                <a:gridCol w="563499">
                  <a:extLst>
                    <a:ext uri="{9D8B030D-6E8A-4147-A177-3AD203B41FA5}">
                      <a16:colId xmlns:a16="http://schemas.microsoft.com/office/drawing/2014/main" val="597941448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2654256583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125370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99552"/>
                  </a:ext>
                </a:extLst>
              </a:tr>
            </a:tbl>
          </a:graphicData>
        </a:graphic>
      </p:graphicFrame>
      <p:pic>
        <p:nvPicPr>
          <p:cNvPr id="10" name="Picture 4" descr="MST Graph without loops">
            <a:extLst>
              <a:ext uri="{FF2B5EF4-FFF2-40B4-BE49-F238E27FC236}">
                <a16:creationId xmlns:a16="http://schemas.microsoft.com/office/drawing/2014/main" id="{FB062F70-DA30-0715-72E9-17846CE0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453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73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016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start adding edges to the graph beginning from the one which has the least weight.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Throughout, we shall keep checking that the spanning properties remain intact.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case, by adding one edge, the spanning tree property does not hold then we shall consider not to include the edge in the graph.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098" name="Picture 2" descr="MST Graph step one">
            <a:extLst>
              <a:ext uri="{FF2B5EF4-FFF2-40B4-BE49-F238E27FC236}">
                <a16:creationId xmlns:a16="http://schemas.microsoft.com/office/drawing/2014/main" id="{AB25A7C9-C178-6AB5-2C43-BA6C9DF4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38" y="3428993"/>
            <a:ext cx="4329324" cy="2016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2285D73F-EC1C-A5E0-B427-E894D62D1ECC}"/>
              </a:ext>
            </a:extLst>
          </p:cNvPr>
          <p:cNvSpPr txBox="1">
            <a:spLocks/>
          </p:cNvSpPr>
          <p:nvPr/>
        </p:nvSpPr>
        <p:spPr>
          <a:xfrm>
            <a:off x="476031" y="3428993"/>
            <a:ext cx="3807937" cy="216025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least cost is 2 and edges involved are B,D and D,T.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add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Adding them does not violate spanning tree properties, so we continue to our next edge selection.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366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spanning tree is a subset of Graph G, which has all the vertices covered with minimum possible number of edges.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a spanning tree does not have cycles and it cannot be disconnected.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Spanning Trees">
            <a:extLst>
              <a:ext uri="{FF2B5EF4-FFF2-40B4-BE49-F238E27FC236}">
                <a16:creationId xmlns:a16="http://schemas.microsoft.com/office/drawing/2014/main" id="{2B98ACDB-80AE-53FF-629D-9BF64B4F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70697"/>
            <a:ext cx="4762500" cy="33147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961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 cost is 3, and associated edges are A, C and C, 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add them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146" name="Picture 2" descr="MST Graph step two">
            <a:extLst>
              <a:ext uri="{FF2B5EF4-FFF2-40B4-BE49-F238E27FC236}">
                <a16:creationId xmlns:a16="http://schemas.microsoft.com/office/drawing/2014/main" id="{68256865-EEB2-5D90-B03B-35C94970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2" y="2407731"/>
            <a:ext cx="3912856" cy="182227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ST Graph step three">
            <a:extLst>
              <a:ext uri="{FF2B5EF4-FFF2-40B4-BE49-F238E27FC236}">
                <a16:creationId xmlns:a16="http://schemas.microsoft.com/office/drawing/2014/main" id="{7DB634B3-A488-E290-A2D4-AF3A74B4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72" y="4374012"/>
            <a:ext cx="3912856" cy="182227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17D7CF0-1687-8374-7C95-1D28DF475F6B}"/>
              </a:ext>
            </a:extLst>
          </p:cNvPr>
          <p:cNvSpPr txBox="1">
            <a:spLocks/>
          </p:cNvSpPr>
          <p:nvPr/>
        </p:nvSpPr>
        <p:spPr>
          <a:xfrm>
            <a:off x="408477" y="4374012"/>
            <a:ext cx="4138752" cy="961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 cost in the table is 4, and we observe that adding it will create a circuit in the graph.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4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1038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ignore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process we shall ignore/avoid all edges that create a circuit.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170" name="Picture 2" descr="MST Graph step four">
            <a:extLst>
              <a:ext uri="{FF2B5EF4-FFF2-40B4-BE49-F238E27FC236}">
                <a16:creationId xmlns:a16="http://schemas.microsoft.com/office/drawing/2014/main" id="{429185E2-8FA7-DE7B-2536-05C11B43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05" y="2472689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ST Graph step five">
            <a:extLst>
              <a:ext uri="{FF2B5EF4-FFF2-40B4-BE49-F238E27FC236}">
                <a16:creationId xmlns:a16="http://schemas.microsoft.com/office/drawing/2014/main" id="{12D3BB61-86D1-D507-BC31-543B309B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05" y="4194933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9D1B8A4-2664-2D85-B084-F93DAA1189C8}"/>
              </a:ext>
            </a:extLst>
          </p:cNvPr>
          <p:cNvSpPr txBox="1">
            <a:spLocks/>
          </p:cNvSpPr>
          <p:nvPr/>
        </p:nvSpPr>
        <p:spPr>
          <a:xfrm>
            <a:off x="471201" y="4196578"/>
            <a:ext cx="4314924" cy="11038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observe that edges with cost 5 and 6 also create circuits.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ignore them and move on.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5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035.6 Krushal’s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3: Add the Edge Which has the Least Weightage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 we are left with only one node to be added.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Between the two least cost edges available 7 and 8, we shall add the edge with cost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https://www.tutorialspoint.com/data_structures_algorithms/kruskals_spanning_tree_algorithm.htm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194" name="Picture 2" descr="MST Kruskals Algorithm">
            <a:extLst>
              <a:ext uri="{FF2B5EF4-FFF2-40B4-BE49-F238E27FC236}">
                <a16:creationId xmlns:a16="http://schemas.microsoft.com/office/drawing/2014/main" id="{31A054AD-C059-B298-AACB-E7EEB77F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01854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B61072C3-CC86-2629-0569-AB1B1A7C6951}"/>
              </a:ext>
            </a:extLst>
          </p:cNvPr>
          <p:cNvSpPr txBox="1">
            <a:spLocks/>
          </p:cNvSpPr>
          <p:nvPr/>
        </p:nvSpPr>
        <p:spPr>
          <a:xfrm>
            <a:off x="457200" y="4556151"/>
            <a:ext cx="8241831" cy="10330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adding edge S, 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included all the nodes of the graph and we now have minimum cost spanning tree.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5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8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52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Prim’s Spanning Tree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algorithm to find minimum cost spanning tree (as Kruskal's algorithm) uses the greedy approach.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algorithm shares a similarity with the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shortest path first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algorithms.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Prim's algorithm, in contrast with Kruskal's algorithm, treats the nodes as a single tree and keeps on adding new nodes to the spanning tree from the given 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contrast with Kruskal's algorithm and to understand Prim's algorithm better, we shall use the same example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218" name="Picture 2" descr="MST Graph">
            <a:extLst>
              <a:ext uri="{FF2B5EF4-FFF2-40B4-BE49-F238E27FC236}">
                <a16:creationId xmlns:a16="http://schemas.microsoft.com/office/drawing/2014/main" id="{CC2002CB-C87D-5A9E-ABAD-4CE2C45E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33050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5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504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Step 1 - Remove all loops and parallel edges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242" name="Picture 2" descr="MST Graph with loops">
            <a:extLst>
              <a:ext uri="{FF2B5EF4-FFF2-40B4-BE49-F238E27FC236}">
                <a16:creationId xmlns:a16="http://schemas.microsoft.com/office/drawing/2014/main" id="{40BB60EF-7795-EA19-3CF3-5F1CA6CD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27759"/>
            <a:ext cx="3333750" cy="225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ST Graph without loops">
            <a:extLst>
              <a:ext uri="{FF2B5EF4-FFF2-40B4-BE49-F238E27FC236}">
                <a16:creationId xmlns:a16="http://schemas.microsoft.com/office/drawing/2014/main" id="{B15886E2-C97F-D30E-14B8-62BEE79C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02" y="4448237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555B03FF-420D-8C63-F025-CAA8CB4F93DA}"/>
              </a:ext>
            </a:extLst>
          </p:cNvPr>
          <p:cNvSpPr txBox="1">
            <a:spLocks/>
          </p:cNvSpPr>
          <p:nvPr/>
        </p:nvSpPr>
        <p:spPr>
          <a:xfrm>
            <a:off x="251521" y="4448237"/>
            <a:ext cx="4968552" cy="15525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Remove all loops and parallel edges from the given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case of parallel edges, keep the one which has the least cost associated and remove all others.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334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304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2 - Choose any arbitrary node as root 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this case, we choose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node as the root node of Prim's spanning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node is arbitrarily chosen, so any node can be the root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One may wonder why any vertex can be a root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the answer is, in the spanning tree all the nodes of a graph are included and because it is connected then there must be at least one edge, which will join it to the rest of the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4" descr="MST Graph without loops">
            <a:extLst>
              <a:ext uri="{FF2B5EF4-FFF2-40B4-BE49-F238E27FC236}">
                <a16:creationId xmlns:a16="http://schemas.microsoft.com/office/drawing/2014/main" id="{4A74AB67-F218-09AB-FEC6-41D2ACA2F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39205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9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3 - Check outgoing edges and select the one with less cost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choosing the root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we see that S,A and S, C are two edges with weight 7 and 8, respectively.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choose the edge S, A as it is lesser than the other.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1266" name="Picture 2" descr="MST Graph Step 1">
            <a:extLst>
              <a:ext uri="{FF2B5EF4-FFF2-40B4-BE49-F238E27FC236}">
                <a16:creationId xmlns:a16="http://schemas.microsoft.com/office/drawing/2014/main" id="{D1738EB8-C30F-28ED-1A41-E5D227F8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48" y="2708914"/>
            <a:ext cx="3710855" cy="172819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ST Graph Step 2">
            <a:extLst>
              <a:ext uri="{FF2B5EF4-FFF2-40B4-BE49-F238E27FC236}">
                <a16:creationId xmlns:a16="http://schemas.microsoft.com/office/drawing/2014/main" id="{5E23AFDD-536B-0258-694A-010250F2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48" y="4620443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55FB8EDB-D5ED-A322-C0D2-F018DB6DD2B8}"/>
              </a:ext>
            </a:extLst>
          </p:cNvPr>
          <p:cNvSpPr txBox="1">
            <a:spLocks/>
          </p:cNvSpPr>
          <p:nvPr/>
        </p:nvSpPr>
        <p:spPr>
          <a:xfrm>
            <a:off x="254390" y="4620443"/>
            <a:ext cx="4672820" cy="12961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the tree S-7-A is treated as one node, and we check for all edges going out from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select the one which has the lowest cost and include it in the tree.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52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1296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3 - Check outgoing edges and select the one with less cost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this step, S-7-A-3-C tree is formed. Now we'll again treat it as a node and will check all the edges again. However, we will choose only the least cost edge. In this case, C-3-D is the new edge, which is less than other edges' cost 8, 6, 4,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3314" name="Picture 2" descr="MST Graph Step 3">
            <a:extLst>
              <a:ext uri="{FF2B5EF4-FFF2-40B4-BE49-F238E27FC236}">
                <a16:creationId xmlns:a16="http://schemas.microsoft.com/office/drawing/2014/main" id="{7ABB1310-F4DC-04DE-9B87-C192999D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52712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2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035.7 Prim’s Spanning Tree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4"/>
            <a:ext cx="8241831" cy="2520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Step 3 - Check outgoing edges and select the one with less cost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After adding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to the spanning tree, we now have two edges going out of it having the same cost, i.e., D-2-T and D-2-B.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Thus, we can add either one. But the next step will again yield edge 2 as the least cost.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we are showing a spanning tree with both edges included.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may find that the output spanning tree of the same graph using two different algorithms is same.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https://www.tutorialspoint.com/data_structures_algorithms/prims_spanning_tree_algorithm.htm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3316" name="Picture 4" descr="MST Prim's Algorithm">
            <a:extLst>
              <a:ext uri="{FF2B5EF4-FFF2-40B4-BE49-F238E27FC236}">
                <a16:creationId xmlns:a16="http://schemas.microsoft.com/office/drawing/2014/main" id="{70799200-04E9-CD46-65BC-89BA6ED2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02" y="3933050"/>
            <a:ext cx="3333750" cy="155257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7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5637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this definition, we can draw a conclusion that every connected and undirected Graph G has at least one spanning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disconnected graph does not have any spanning tree, as it cannot be spanned to all its vertices.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Spanning Trees">
            <a:extLst>
              <a:ext uri="{FF2B5EF4-FFF2-40B4-BE49-F238E27FC236}">
                <a16:creationId xmlns:a16="http://schemas.microsoft.com/office/drawing/2014/main" id="{2B98ACDB-80AE-53FF-629D-9BF64B4F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95384"/>
            <a:ext cx="4762500" cy="33147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6544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found three spanning trees off one complete graph.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complete undirected graph can have maximum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n-2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number of spanning trees,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nodes.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the above addressed example,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 is 3,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hence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3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3−2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= 3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spanning trees are possible.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Spanning Trees">
            <a:extLst>
              <a:ext uri="{FF2B5EF4-FFF2-40B4-BE49-F238E27FC236}">
                <a16:creationId xmlns:a16="http://schemas.microsoft.com/office/drawing/2014/main" id="{2B98ACDB-80AE-53FF-629D-9BF64B4F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95384"/>
            <a:ext cx="4762500" cy="33147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035.1 General Properties of Spanning Tree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035.1 General Properties of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360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General Properties of 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now understand that one graph can have more than one spanning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a few properties of the spanning tree connected to graph 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connected graph G can have more than one spanning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All possible spanning trees of graph G, have the same number of edges and vertices.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spanning tree does not have any cycle (loops).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Removing one edge from the spanning tree will make the graph disconnected, i.e., the spanning tree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minimally connected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Adding one edge to the spanning tree will create a circuit or loop, i.e., the spanning tree is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maximally acyclic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035.2 Math Properties of Spanning Tree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39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035.2 Math Properties of Spanning Tree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5"/>
            <a:ext cx="8241831" cy="27363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Properties of Spanning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Below are the mathematical properties of Spanning Tree: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Spanning tree has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 - 1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edges, where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is the number of nodes (vertices).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From a complete graph, by removing maximum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 - n + 1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edges, we can construct a spanning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complete graph can have maximum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n</a:t>
            </a:r>
            <a:r>
              <a:rPr lang="en-US" sz="1800" b="1" i="0" baseline="30000" dirty="0">
                <a:solidFill>
                  <a:srgbClr val="000000"/>
                </a:solidFill>
                <a:effectLst/>
              </a:rPr>
              <a:t>n-2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number of spanning trees.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Thus, we can conclude that spanning trees are a subset of connected Graph G and disconnected graphs do not have spanning tree.</a:t>
            </a:r>
            <a:br>
              <a:rPr lang="en-US" sz="1800" dirty="0"/>
            </a:b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https://www.tutorialspoint.com/data_structures_algorithms/spanning_tree.htm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21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035.3 Application of Spanning Tree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2138</Words>
  <Application>Microsoft Office PowerPoint</Application>
  <PresentationFormat>On-screen Show (4:3)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Heebo</vt:lpstr>
      <vt:lpstr>Wingdings</vt:lpstr>
      <vt:lpstr>Office 佈景主題</vt:lpstr>
      <vt:lpstr>035 Spanning Tree</vt:lpstr>
      <vt:lpstr>035 Spanning Tree</vt:lpstr>
      <vt:lpstr>035 Spanning Tree</vt:lpstr>
      <vt:lpstr>035 Spanning Tree</vt:lpstr>
      <vt:lpstr>035.1 General Properties of Spanning Tree</vt:lpstr>
      <vt:lpstr>035.1 General Properties of Spanning Tree</vt:lpstr>
      <vt:lpstr>035.2 Math Properties of Spanning Tree</vt:lpstr>
      <vt:lpstr>035.2 Math Properties of Spanning Tree</vt:lpstr>
      <vt:lpstr>035.3 Application of Spanning Tree</vt:lpstr>
      <vt:lpstr>035.3 Application of Spanning Tree</vt:lpstr>
      <vt:lpstr>035.4 MST (Minimum Spanning Tree)</vt:lpstr>
      <vt:lpstr>035.4 MST (Minimum Spanning Tree)</vt:lpstr>
      <vt:lpstr>035.5 Minimum Spanning Tree Algorithm</vt:lpstr>
      <vt:lpstr>035.5 Minimum Spanning Tree Algorithm</vt:lpstr>
      <vt:lpstr>035.6 Krushal’s Spanning Tree Algorithm</vt:lpstr>
      <vt:lpstr>035.6 Krushal’s Spanning Tree Algorithm</vt:lpstr>
      <vt:lpstr>035.6 Krushal’s Spanning Tree Algorithm</vt:lpstr>
      <vt:lpstr>035.6 Krushal’s Spanning Tree Algorithm</vt:lpstr>
      <vt:lpstr>035.6 Krushal’s Spanning Tree Algorithm</vt:lpstr>
      <vt:lpstr>035.6 Krushal’s Spanning Tree Algorithm</vt:lpstr>
      <vt:lpstr>035.6 Krushal’s Spanning Tree Algorithm</vt:lpstr>
      <vt:lpstr>035.6 Krushal’s Spanning Tree Algorithm</vt:lpstr>
      <vt:lpstr>035.7 Prim’s Spanning Tree Algorithm</vt:lpstr>
      <vt:lpstr>035.7 Prim’s Spanning Tree Algorithm</vt:lpstr>
      <vt:lpstr>035.7 Prim’s Spanning Tree Algorithm</vt:lpstr>
      <vt:lpstr>035.7 Prim’s Spanning Tree Algorithm</vt:lpstr>
      <vt:lpstr>035.7 Prim’s Spanning Tree Algorithm</vt:lpstr>
      <vt:lpstr>035.7 Prim’s Spanning Tree Algorithm</vt:lpstr>
      <vt:lpstr>035.7 Prim’s Spanning Tree Algorithm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1600</cp:revision>
  <dcterms:created xsi:type="dcterms:W3CDTF">2018-09-28T16:40:41Z</dcterms:created>
  <dcterms:modified xsi:type="dcterms:W3CDTF">2022-10-23T04:33:19Z</dcterms:modified>
</cp:coreProperties>
</file>