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69" r:id="rId4"/>
    <p:sldId id="264" r:id="rId5"/>
    <p:sldId id="267" r:id="rId6"/>
    <p:sldId id="270" r:id="rId7"/>
    <p:sldId id="271" r:id="rId8"/>
    <p:sldId id="272" r:id="rId9"/>
    <p:sldId id="273" r:id="rId10"/>
    <p:sldId id="274" r:id="rId11"/>
    <p:sldId id="275" r:id="rId12"/>
    <p:sldId id="277" r:id="rId13"/>
    <p:sldId id="278" r:id="rId14"/>
    <p:sldId id="279" r:id="rId15"/>
    <p:sldId id="27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1" autoAdjust="0"/>
    <p:restoredTop sz="92988" autoAdjust="0"/>
  </p:normalViewPr>
  <p:slideViewPr>
    <p:cSldViewPr>
      <p:cViewPr varScale="1">
        <p:scale>
          <a:sx n="56" d="100"/>
          <a:sy n="56" d="100"/>
        </p:scale>
        <p:origin x="90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027_01 Quick Sort: C</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027_01.3 Quick Sort: C-Code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7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027_01.3 Quick Sort: C-Code</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https://www.tutorialspoint.com/data_structures_algorithms/quick_sort_program_in_c.htm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1" name="Picture 10">
            <a:extLst>
              <a:ext uri="{FF2B5EF4-FFF2-40B4-BE49-F238E27FC236}">
                <a16:creationId xmlns:a16="http://schemas.microsoft.com/office/drawing/2014/main" id="{1FFAECBC-8533-482F-FDEE-327961BBD928}"/>
              </a:ext>
            </a:extLst>
          </p:cNvPr>
          <p:cNvPicPr>
            <a:picLocks noChangeAspect="1"/>
          </p:cNvPicPr>
          <p:nvPr/>
        </p:nvPicPr>
        <p:blipFill>
          <a:blip r:embed="rId2"/>
          <a:stretch>
            <a:fillRect/>
          </a:stretch>
        </p:blipFill>
        <p:spPr>
          <a:xfrm>
            <a:off x="3923928" y="770151"/>
            <a:ext cx="4210050" cy="5657850"/>
          </a:xfrm>
          <a:prstGeom prst="rect">
            <a:avLst/>
          </a:prstGeom>
          <a:ln>
            <a:solidFill>
              <a:srgbClr val="C00000"/>
            </a:solidFill>
          </a:ln>
        </p:spPr>
      </p:pic>
    </p:spTree>
    <p:extLst>
      <p:ext uri="{BB962C8B-B14F-4D97-AF65-F5344CB8AC3E}">
        <p14:creationId xmlns:p14="http://schemas.microsoft.com/office/powerpoint/2010/main" val="367423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027_01.3 Quick Sort: C-Code</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https://www.tutorialspoint.com/data_structures_algorithms/quick_sort_program_in_c.htm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96C866AB-963E-A8C4-11BF-B05B601EE937}"/>
              </a:ext>
            </a:extLst>
          </p:cNvPr>
          <p:cNvPicPr>
            <a:picLocks noChangeAspect="1"/>
          </p:cNvPicPr>
          <p:nvPr/>
        </p:nvPicPr>
        <p:blipFill>
          <a:blip r:embed="rId2"/>
          <a:stretch>
            <a:fillRect/>
          </a:stretch>
        </p:blipFill>
        <p:spPr>
          <a:xfrm>
            <a:off x="2195736" y="1916896"/>
            <a:ext cx="4114800" cy="1047750"/>
          </a:xfrm>
          <a:prstGeom prst="rect">
            <a:avLst/>
          </a:prstGeom>
          <a:ln>
            <a:solidFill>
              <a:srgbClr val="C00000"/>
            </a:solidFill>
          </a:ln>
        </p:spPr>
      </p:pic>
    </p:spTree>
    <p:extLst>
      <p:ext uri="{BB962C8B-B14F-4D97-AF65-F5344CB8AC3E}">
        <p14:creationId xmlns:p14="http://schemas.microsoft.com/office/powerpoint/2010/main" val="68605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027_01.3 Quick Sort: C-Code</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https://www.tutorialspoint.com/data_structures_algorithms/quick_sort_program_in_c.htm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E1FF9826-0E2E-AD0E-D6C7-236675FF6BB7}"/>
              </a:ext>
            </a:extLst>
          </p:cNvPr>
          <p:cNvPicPr>
            <a:picLocks noChangeAspect="1"/>
          </p:cNvPicPr>
          <p:nvPr/>
        </p:nvPicPr>
        <p:blipFill>
          <a:blip r:embed="rId2"/>
          <a:stretch>
            <a:fillRect/>
          </a:stretch>
        </p:blipFill>
        <p:spPr>
          <a:xfrm>
            <a:off x="755576" y="1645338"/>
            <a:ext cx="7068467" cy="4485331"/>
          </a:xfrm>
          <a:prstGeom prst="rect">
            <a:avLst/>
          </a:prstGeom>
          <a:ln>
            <a:solidFill>
              <a:srgbClr val="C00000"/>
            </a:solidFill>
          </a:ln>
        </p:spPr>
      </p:pic>
    </p:spTree>
    <p:extLst>
      <p:ext uri="{BB962C8B-B14F-4D97-AF65-F5344CB8AC3E}">
        <p14:creationId xmlns:p14="http://schemas.microsoft.com/office/powerpoint/2010/main" val="183618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027_01.3 Quick Sort: C-Code</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https://www.tutorialspoint.com/data_structures_algorithms/quick_sort_program_in_c.htm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806D4FA2-BAC0-E9EE-2FA0-26E219739090}"/>
              </a:ext>
            </a:extLst>
          </p:cNvPr>
          <p:cNvPicPr>
            <a:picLocks noChangeAspect="1"/>
          </p:cNvPicPr>
          <p:nvPr/>
        </p:nvPicPr>
        <p:blipFill>
          <a:blip r:embed="rId2"/>
          <a:stretch>
            <a:fillRect/>
          </a:stretch>
        </p:blipFill>
        <p:spPr>
          <a:xfrm>
            <a:off x="1331640" y="1839923"/>
            <a:ext cx="6172200" cy="4305300"/>
          </a:xfrm>
          <a:prstGeom prst="rect">
            <a:avLst/>
          </a:prstGeom>
          <a:ln>
            <a:solidFill>
              <a:srgbClr val="C00000"/>
            </a:solidFill>
          </a:ln>
        </p:spPr>
      </p:pic>
    </p:spTree>
    <p:extLst>
      <p:ext uri="{BB962C8B-B14F-4D97-AF65-F5344CB8AC3E}">
        <p14:creationId xmlns:p14="http://schemas.microsoft.com/office/powerpoint/2010/main" val="231739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027_01.3 Quick Sort: C-Code</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https://www.tutorialspoint.com/data_structures_algorithms/quick_sort_program_in_c.htm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85AE13A1-8FD1-2643-A157-41A4DE63FEB5}"/>
              </a:ext>
            </a:extLst>
          </p:cNvPr>
          <p:cNvPicPr>
            <a:picLocks noChangeAspect="1"/>
          </p:cNvPicPr>
          <p:nvPr/>
        </p:nvPicPr>
        <p:blipFill>
          <a:blip r:embed="rId2"/>
          <a:stretch>
            <a:fillRect/>
          </a:stretch>
        </p:blipFill>
        <p:spPr>
          <a:xfrm>
            <a:off x="2371725" y="1962150"/>
            <a:ext cx="4400550" cy="2933700"/>
          </a:xfrm>
          <a:prstGeom prst="rect">
            <a:avLst/>
          </a:prstGeom>
          <a:ln>
            <a:solidFill>
              <a:srgbClr val="C00000"/>
            </a:solidFill>
          </a:ln>
        </p:spPr>
      </p:pic>
    </p:spTree>
    <p:extLst>
      <p:ext uri="{BB962C8B-B14F-4D97-AF65-F5344CB8AC3E}">
        <p14:creationId xmlns:p14="http://schemas.microsoft.com/office/powerpoint/2010/main" val="292895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 Quick Sort: C</a:t>
            </a:r>
            <a:endParaRPr lang="zh-TW" altLang="en-US" sz="4000" b="1" dirty="0">
              <a:solidFill>
                <a:srgbClr val="FFFF00"/>
              </a:solidFill>
            </a:endParaRPr>
          </a:p>
        </p:txBody>
      </p:sp>
      <p:sp>
        <p:nvSpPr>
          <p:cNvPr id="3" name="副標題 2"/>
          <p:cNvSpPr>
            <a:spLocks noGrp="1"/>
          </p:cNvSpPr>
          <p:nvPr>
            <p:ph type="subTitle" idx="1"/>
          </p:nvPr>
        </p:nvSpPr>
        <p:spPr>
          <a:xfrm>
            <a:off x="444969" y="1268758"/>
            <a:ext cx="8241831" cy="30243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Quick Sort: C</a:t>
            </a:r>
          </a:p>
          <a:p>
            <a:pPr marL="342900" indent="-342900" algn="l">
              <a:buClr>
                <a:srgbClr val="0070C0"/>
              </a:buClr>
              <a:buSzPct val="80000"/>
              <a:buFont typeface="Wingdings" pitchFamily="2" charset="2"/>
              <a:buChar char="u"/>
            </a:pPr>
            <a:r>
              <a:rPr lang="en-US" sz="1800" b="0" i="0" dirty="0">
                <a:solidFill>
                  <a:srgbClr val="000000"/>
                </a:solidFill>
                <a:effectLst/>
              </a:rPr>
              <a:t>Quick sort is a highly efficient sorting algorithm and is based on partitioning of array of data into smaller arrays. </a:t>
            </a:r>
          </a:p>
          <a:p>
            <a:pPr marL="342900" indent="-342900" algn="l">
              <a:buClr>
                <a:srgbClr val="0070C0"/>
              </a:buClr>
              <a:buSzPct val="80000"/>
              <a:buFont typeface="Wingdings" pitchFamily="2" charset="2"/>
              <a:buChar char="u"/>
            </a:pPr>
            <a:r>
              <a:rPr lang="en-US" sz="1800" b="0" i="0" dirty="0">
                <a:solidFill>
                  <a:srgbClr val="000000"/>
                </a:solidFill>
                <a:effectLst/>
              </a:rPr>
              <a:t>A large array is partitioned into two arrays one of which holds values smaller than the specified value, say pivot, based on which the partition is made, and another array holds values greater than the pivot value.</a:t>
            </a:r>
          </a:p>
          <a:p>
            <a:pPr marL="342900" indent="-342900" algn="l">
              <a:buClr>
                <a:srgbClr val="0070C0"/>
              </a:buClr>
              <a:buSzPct val="80000"/>
              <a:buFont typeface="Wingdings" pitchFamily="2" charset="2"/>
              <a:buChar char="u"/>
            </a:pPr>
            <a:r>
              <a:rPr lang="en-US" sz="1800" b="0" i="0" dirty="0">
                <a:solidFill>
                  <a:srgbClr val="000000"/>
                </a:solidFill>
                <a:effectLst/>
              </a:rPr>
              <a:t>Quicksort partitions an array and then calls itself recursively twice to sort the two resulting subarrays. </a:t>
            </a:r>
          </a:p>
          <a:p>
            <a:pPr marL="342900" indent="-342900" algn="l">
              <a:buClr>
                <a:srgbClr val="0070C0"/>
              </a:buClr>
              <a:buSzPct val="80000"/>
              <a:buFont typeface="Wingdings" pitchFamily="2" charset="2"/>
              <a:buChar char="u"/>
            </a:pPr>
            <a:r>
              <a:rPr lang="en-US" sz="1800" b="0" i="0" dirty="0">
                <a:solidFill>
                  <a:srgbClr val="000000"/>
                </a:solidFill>
                <a:effectLst/>
              </a:rPr>
              <a:t>This algorithm is quite efficient for large-sized data sets as its best, average, and worst-case complexity are O(n * log n) , O(n * log n) and O(n</a:t>
            </a:r>
            <a:r>
              <a:rPr lang="en-US" sz="1800" b="0" i="0" baseline="30000" dirty="0">
                <a:solidFill>
                  <a:srgbClr val="000000"/>
                </a:solidFill>
                <a:effectLst/>
              </a:rPr>
              <a:t>2</a:t>
            </a:r>
            <a:r>
              <a:rPr lang="en-US" sz="1800" b="0" i="0" dirty="0">
                <a:solidFill>
                  <a:srgbClr val="000000"/>
                </a:solidFill>
                <a:effectLst/>
              </a:rPr>
              <a:t>), respectively.</a:t>
            </a:r>
          </a:p>
          <a:p>
            <a:pPr marL="342900"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https://towardsdatascience.com/an-overview-of-quicksort-algorithm-b9144e314a72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371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 Quick Sort: C</a:t>
            </a:r>
            <a:endParaRPr lang="zh-TW" altLang="en-US" sz="4000" b="1" dirty="0">
              <a:solidFill>
                <a:srgbClr val="FFFF00"/>
              </a:solidFill>
            </a:endParaRPr>
          </a:p>
        </p:txBody>
      </p:sp>
      <p:sp>
        <p:nvSpPr>
          <p:cNvPr id="3" name="副標題 2"/>
          <p:cNvSpPr>
            <a:spLocks noGrp="1"/>
          </p:cNvSpPr>
          <p:nvPr>
            <p:ph type="subTitle" idx="1"/>
          </p:nvPr>
        </p:nvSpPr>
        <p:spPr>
          <a:xfrm>
            <a:off x="444969" y="1268758"/>
            <a:ext cx="8241831" cy="72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Quick Sort: C</a:t>
            </a:r>
          </a:p>
          <a:p>
            <a:pPr marL="342900" indent="-342900" algn="l">
              <a:buClr>
                <a:srgbClr val="0070C0"/>
              </a:buClr>
              <a:buSzPct val="80000"/>
              <a:buFont typeface="Wingdings" pitchFamily="2" charset="2"/>
              <a:buChar char="u"/>
            </a:pPr>
            <a:r>
              <a:rPr lang="en-US" sz="1800" b="0" i="0" dirty="0">
                <a:solidFill>
                  <a:srgbClr val="000000"/>
                </a:solidFill>
                <a:effectLst/>
              </a:rPr>
              <a:t>Quick Sort is based on divide</a:t>
            </a:r>
            <a:r>
              <a:rPr lang="en-US" sz="1800" dirty="0">
                <a:solidFill>
                  <a:srgbClr val="000000"/>
                </a:solidFill>
              </a:rPr>
              <a:t>-</a:t>
            </a:r>
            <a:r>
              <a:rPr lang="en-US" sz="1800" b="0" i="0" dirty="0">
                <a:solidFill>
                  <a:srgbClr val="000000"/>
                </a:solidFill>
                <a:effectLst/>
              </a:rPr>
              <a:t>and-conquer.</a:t>
            </a:r>
          </a:p>
          <a:p>
            <a:pPr marL="342900" indent="-342900" algn="l">
              <a:buClr>
                <a:srgbClr val="0070C0"/>
              </a:buClr>
              <a:buSzPct val="80000"/>
              <a:buFont typeface="Wingdings" pitchFamily="2" charset="2"/>
              <a:buChar char="u"/>
            </a:pP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https://towardsdatascience.com/an-overview-of-quicksort-algorithm-b9144e314a72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a:extLst>
              <a:ext uri="{FF2B5EF4-FFF2-40B4-BE49-F238E27FC236}">
                <a16:creationId xmlns:a16="http://schemas.microsoft.com/office/drawing/2014/main" id="{9978AFF7-6EC8-4D40-A71C-F04F070AA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49914"/>
            <a:ext cx="6400800" cy="40481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7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027_01.1 Partition in Quick Sort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027_01.1 Partition in Quick Sort</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8241831" cy="1911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Partition in Quick Sort</a:t>
            </a:r>
          </a:p>
          <a:p>
            <a:pPr marL="342900" indent="-342900" algn="l">
              <a:buClr>
                <a:srgbClr val="0070C0"/>
              </a:buClr>
              <a:buSzPct val="80000"/>
              <a:buFont typeface="Wingdings" pitchFamily="2" charset="2"/>
              <a:buChar char="u"/>
            </a:pPr>
            <a:r>
              <a:rPr lang="en-US" sz="1800" b="0" i="0" dirty="0">
                <a:solidFill>
                  <a:srgbClr val="000000"/>
                </a:solidFill>
                <a:effectLst/>
              </a:rPr>
              <a:t>Following animated representation explains how to find the pivot value in an array.</a:t>
            </a:r>
          </a:p>
          <a:p>
            <a:pPr marL="342900" indent="-342900" algn="l">
              <a:buClr>
                <a:srgbClr val="0070C0"/>
              </a:buClr>
              <a:buSzPct val="80000"/>
              <a:buFont typeface="Wingdings" pitchFamily="2" charset="2"/>
              <a:buChar char="u"/>
            </a:pPr>
            <a:r>
              <a:rPr lang="en-US" sz="1800" dirty="0">
                <a:solidFill>
                  <a:srgbClr val="000000"/>
                </a:solidFill>
              </a:rPr>
              <a:t>Given array = [ 35, 33, 42, 10, 14, 19, 27, 44, 26, 31]</a:t>
            </a:r>
          </a:p>
          <a:p>
            <a:pPr marL="342900" indent="-342900" algn="l">
              <a:buClr>
                <a:srgbClr val="0070C0"/>
              </a:buClr>
              <a:buSzPct val="80000"/>
              <a:buFont typeface="Wingdings" pitchFamily="2" charset="2"/>
              <a:buChar char="u"/>
            </a:pPr>
            <a:r>
              <a:rPr lang="en-US" sz="1800" dirty="0">
                <a:solidFill>
                  <a:srgbClr val="000000"/>
                </a:solidFill>
              </a:rPr>
              <a:t>Pivot = 31, low = 35, hi = 26.</a:t>
            </a:r>
          </a:p>
          <a:p>
            <a:pPr marL="342900" indent="-342900" algn="l">
              <a:buClr>
                <a:srgbClr val="0070C0"/>
              </a:buClr>
              <a:buSzPct val="80000"/>
              <a:buFont typeface="Wingdings" pitchFamily="2" charset="2"/>
              <a:buChar char="u"/>
            </a:pPr>
            <a:r>
              <a:rPr lang="en-US" sz="1800" dirty="0">
                <a:solidFill>
                  <a:srgbClr val="000000"/>
                </a:solidFill>
              </a:rPr>
              <a:t>35 is greater then pivot 31, move to right and 26 is less than pivot 31, move to left.</a:t>
            </a:r>
          </a:p>
          <a:p>
            <a:pPr marL="342900" indent="-342900" algn="l">
              <a:buClr>
                <a:srgbClr val="0070C0"/>
              </a:buClr>
              <a:buSzPct val="80000"/>
              <a:buFont typeface="Wingdings" pitchFamily="2" charset="2"/>
              <a:buChar char="u"/>
            </a:pPr>
            <a:r>
              <a:rPr lang="en-US" sz="1800" dirty="0">
                <a:solidFill>
                  <a:srgbClr val="000000"/>
                </a:solidFill>
              </a:rPr>
              <a:t>Move lo to right of 26 and hi left of 35.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Quick Sort Partition Animation">
            <a:extLst>
              <a:ext uri="{FF2B5EF4-FFF2-40B4-BE49-F238E27FC236}">
                <a16:creationId xmlns:a16="http://schemas.microsoft.com/office/drawing/2014/main" id="{7DF46BEA-4114-526B-31BF-8EC2852FB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78209"/>
            <a:ext cx="6624736" cy="264989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9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027_01.1 Partition in Quick Sort</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8241831" cy="12961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Partition in Quick Sort</a:t>
            </a:r>
          </a:p>
          <a:p>
            <a:pPr marL="342900" indent="-342900" algn="l">
              <a:buClr>
                <a:srgbClr val="0070C0"/>
              </a:buClr>
              <a:buSzPct val="80000"/>
              <a:buFont typeface="Wingdings" pitchFamily="2" charset="2"/>
              <a:buChar char="u"/>
            </a:pPr>
            <a:r>
              <a:rPr lang="en-US" sz="1800" b="0" i="0" dirty="0">
                <a:solidFill>
                  <a:srgbClr val="000000"/>
                </a:solidFill>
                <a:effectLst/>
              </a:rPr>
              <a:t>The pivot value divides the list into two parts. </a:t>
            </a:r>
          </a:p>
          <a:p>
            <a:pPr marL="342900" indent="-342900" algn="l">
              <a:buClr>
                <a:srgbClr val="0070C0"/>
              </a:buClr>
              <a:buSzPct val="80000"/>
              <a:buFont typeface="Wingdings" pitchFamily="2" charset="2"/>
              <a:buChar char="u"/>
            </a:pPr>
            <a:r>
              <a:rPr lang="en-US" sz="1800" b="0" i="0" dirty="0">
                <a:solidFill>
                  <a:srgbClr val="000000"/>
                </a:solidFill>
                <a:effectLst/>
              </a:rPr>
              <a:t>And recursively, we find the pivot for each sub-lists until all lists contains only one element.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Quick Sort Partition Animation">
            <a:extLst>
              <a:ext uri="{FF2B5EF4-FFF2-40B4-BE49-F238E27FC236}">
                <a16:creationId xmlns:a16="http://schemas.microsoft.com/office/drawing/2014/main" id="{7DF46BEA-4114-526B-31BF-8EC2852FB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73091"/>
            <a:ext cx="6624736" cy="264989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4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027_01.2 Pseudo Code of Quick Sort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4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027_01.2 Pseudo Code of Quick Sort</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4D8DA1DF-6954-FC00-1DDE-7912314C6950}"/>
              </a:ext>
            </a:extLst>
          </p:cNvPr>
          <p:cNvPicPr>
            <a:picLocks noChangeAspect="1"/>
          </p:cNvPicPr>
          <p:nvPr/>
        </p:nvPicPr>
        <p:blipFill>
          <a:blip r:embed="rId2"/>
          <a:stretch>
            <a:fillRect/>
          </a:stretch>
        </p:blipFill>
        <p:spPr>
          <a:xfrm>
            <a:off x="3743829" y="663214"/>
            <a:ext cx="5368982" cy="5854030"/>
          </a:xfrm>
          <a:prstGeom prst="rect">
            <a:avLst/>
          </a:prstGeom>
          <a:ln>
            <a:solidFill>
              <a:srgbClr val="C00000"/>
            </a:solidFill>
          </a:ln>
        </p:spPr>
      </p:pic>
    </p:spTree>
    <p:extLst>
      <p:ext uri="{BB962C8B-B14F-4D97-AF65-F5344CB8AC3E}">
        <p14:creationId xmlns:p14="http://schemas.microsoft.com/office/powerpoint/2010/main" val="245951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027_01.2 Pseudo Code of Quick Sort</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Code of Quick Sort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https://www.tutorialspoint.com/data_structures_algorithms/quick_sort_algorithm.htm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08BC2B20-5AE7-8A50-2701-A36C7F0FF5B9}"/>
              </a:ext>
            </a:extLst>
          </p:cNvPr>
          <p:cNvPicPr>
            <a:picLocks noChangeAspect="1"/>
          </p:cNvPicPr>
          <p:nvPr/>
        </p:nvPicPr>
        <p:blipFill>
          <a:blip r:embed="rId2"/>
          <a:stretch>
            <a:fillRect/>
          </a:stretch>
        </p:blipFill>
        <p:spPr>
          <a:xfrm>
            <a:off x="3707904" y="1268756"/>
            <a:ext cx="5200650" cy="3276600"/>
          </a:xfrm>
          <a:prstGeom prst="rect">
            <a:avLst/>
          </a:prstGeom>
          <a:ln>
            <a:solidFill>
              <a:srgbClr val="C00000"/>
            </a:solidFill>
          </a:ln>
        </p:spPr>
      </p:pic>
    </p:spTree>
    <p:extLst>
      <p:ext uri="{BB962C8B-B14F-4D97-AF65-F5344CB8AC3E}">
        <p14:creationId xmlns:p14="http://schemas.microsoft.com/office/powerpoint/2010/main" val="416350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7761</TotalTime>
  <Words>629</Words>
  <Application>Microsoft Office PowerPoint</Application>
  <PresentationFormat>On-screen Show (4:3)</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027_01 Quick Sort: C</vt:lpstr>
      <vt:lpstr>027_01 Quick Sort: C</vt:lpstr>
      <vt:lpstr>027_01 Quick Sort: C</vt:lpstr>
      <vt:lpstr>027_01.1 Partition in Quick Sort</vt:lpstr>
      <vt:lpstr>027_01.1 Partition in Quick Sort</vt:lpstr>
      <vt:lpstr>027_01.1 Partition in Quick Sort</vt:lpstr>
      <vt:lpstr>027_01.2 Pseudo Code of Quick Sort</vt:lpstr>
      <vt:lpstr>027_01.2 Pseudo Code of Quick Sort</vt:lpstr>
      <vt:lpstr>027_01.2 Pseudo Code of Quick Sort</vt:lpstr>
      <vt:lpstr>027_01.3 Quick Sort: C-Code</vt:lpstr>
      <vt:lpstr>027_01.3 Quick Sort: C-Code</vt:lpstr>
      <vt:lpstr>027_01.3 Quick Sort: C-Code</vt:lpstr>
      <vt:lpstr>027_01.3 Quick Sort: C-Code</vt:lpstr>
      <vt:lpstr>027_01.3 Quick Sort: C-Code</vt:lpstr>
      <vt:lpstr>027_01.3 Quick Sort: C-Code</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1469</cp:revision>
  <dcterms:created xsi:type="dcterms:W3CDTF">2018-09-28T16:40:41Z</dcterms:created>
  <dcterms:modified xsi:type="dcterms:W3CDTF">2022-10-21T21:30:15Z</dcterms:modified>
</cp:coreProperties>
</file>