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62" r:id="rId3"/>
    <p:sldId id="265" r:id="rId4"/>
    <p:sldId id="267" r:id="rId5"/>
    <p:sldId id="268" r:id="rId6"/>
    <p:sldId id="269"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59" r:id="rId23"/>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60" d="100"/>
          <a:sy n="60" d="100"/>
        </p:scale>
        <p:origin x="787"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2022/10/18</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2022/10/18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2022/10/18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2022/10/18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2022/10/18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2022/10/18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2022/10/18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2022/10/18</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2022/10/18</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2022/10/18</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2022/10/18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2022/10/18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2022/10/18</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013_01 Circular Linked List: C</a:t>
            </a:r>
            <a:endParaRPr lang="zh-TW" altLang="en-US" sz="40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2022/10/18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2" descr="C/C++ Development Company - ScienceSoft">
            <a:extLst>
              <a:ext uri="{FF2B5EF4-FFF2-40B4-BE49-F238E27FC236}">
                <a16:creationId xmlns:a16="http://schemas.microsoft.com/office/drawing/2014/main" id="{D16B0780-F691-920E-A5E9-F6DD577C86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3861048"/>
            <a:ext cx="1656184" cy="6900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013_01.4 Insertion Operation</a:t>
            </a:r>
            <a:endParaRPr lang="zh-TW" altLang="en-US" sz="4000" b="1" dirty="0">
              <a:solidFill>
                <a:srgbClr val="FFFF00"/>
              </a:solidFill>
            </a:endParaRPr>
          </a:p>
        </p:txBody>
      </p:sp>
      <p:sp>
        <p:nvSpPr>
          <p:cNvPr id="3" name="副標題 2"/>
          <p:cNvSpPr>
            <a:spLocks noGrp="1"/>
          </p:cNvSpPr>
          <p:nvPr>
            <p:ph type="subTitle" idx="1"/>
          </p:nvPr>
        </p:nvSpPr>
        <p:spPr>
          <a:xfrm>
            <a:off x="457200" y="1268759"/>
            <a:ext cx="3754760" cy="151216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000000"/>
                </a:solidFill>
                <a:effectLst/>
                <a:cs typeface="Heebo" pitchFamily="2" charset="-79"/>
              </a:rPr>
              <a:t>Insertion Operation</a:t>
            </a:r>
          </a:p>
          <a:p>
            <a:pPr marL="342900" indent="-342900" algn="l">
              <a:buClr>
                <a:srgbClr val="0070C0"/>
              </a:buClr>
              <a:buSzPct val="80000"/>
              <a:buFont typeface="Wingdings" pitchFamily="2" charset="2"/>
              <a:buChar char="u"/>
            </a:pPr>
            <a:r>
              <a:rPr lang="en-US" sz="1800" b="0" i="0" dirty="0">
                <a:solidFill>
                  <a:srgbClr val="000000"/>
                </a:solidFill>
                <a:effectLst/>
              </a:rPr>
              <a:t>Following code demonstrates the insertion operation in a circular linked list based on single linked list.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https://www.tutorialspoint.com/data_structures_algorithms/circular_linked_list_algorithm.htm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8" name="Picture 7">
            <a:extLst>
              <a:ext uri="{FF2B5EF4-FFF2-40B4-BE49-F238E27FC236}">
                <a16:creationId xmlns:a16="http://schemas.microsoft.com/office/drawing/2014/main" id="{A7F1D198-AC02-4F7D-6E72-999BCC6394F8}"/>
              </a:ext>
            </a:extLst>
          </p:cNvPr>
          <p:cNvPicPr>
            <a:picLocks noChangeAspect="1"/>
          </p:cNvPicPr>
          <p:nvPr/>
        </p:nvPicPr>
        <p:blipFill>
          <a:blip r:embed="rId2"/>
          <a:stretch>
            <a:fillRect/>
          </a:stretch>
        </p:blipFill>
        <p:spPr>
          <a:xfrm>
            <a:off x="4486958" y="1268759"/>
            <a:ext cx="4463491" cy="5117183"/>
          </a:xfrm>
          <a:prstGeom prst="rect">
            <a:avLst/>
          </a:prstGeom>
          <a:ln>
            <a:solidFill>
              <a:srgbClr val="C00000"/>
            </a:solidFill>
          </a:ln>
        </p:spPr>
      </p:pic>
      <p:sp>
        <p:nvSpPr>
          <p:cNvPr id="9" name="Rectangle 8">
            <a:extLst>
              <a:ext uri="{FF2B5EF4-FFF2-40B4-BE49-F238E27FC236}">
                <a16:creationId xmlns:a16="http://schemas.microsoft.com/office/drawing/2014/main" id="{5443BE84-60B6-0325-E5D5-77521F476AF0}"/>
              </a:ext>
            </a:extLst>
          </p:cNvPr>
          <p:cNvSpPr/>
          <p:nvPr/>
        </p:nvSpPr>
        <p:spPr>
          <a:xfrm>
            <a:off x="5076056" y="4797152"/>
            <a:ext cx="2448272" cy="3600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8147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3600" b="1" dirty="0">
                <a:solidFill>
                  <a:srgbClr val="FFFF00"/>
                </a:solidFill>
              </a:rPr>
              <a:t>013_01.5 Deletion Operation</a:t>
            </a:r>
            <a:endParaRPr lang="zh-TW" altLang="en-US" sz="36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2022/10/18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3" name="Picture 2" descr="C/C++ Development Company - ScienceSoft">
            <a:extLst>
              <a:ext uri="{FF2B5EF4-FFF2-40B4-BE49-F238E27FC236}">
                <a16:creationId xmlns:a16="http://schemas.microsoft.com/office/drawing/2014/main" id="{090B1870-8599-511F-AA56-D172892D72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3861048"/>
            <a:ext cx="1656184" cy="690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6902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B06BE41-89BA-937E-5644-05CC01A67D2E}"/>
              </a:ext>
            </a:extLst>
          </p:cNvPr>
          <p:cNvPicPr>
            <a:picLocks noChangeAspect="1"/>
          </p:cNvPicPr>
          <p:nvPr/>
        </p:nvPicPr>
        <p:blipFill>
          <a:blip r:embed="rId2"/>
          <a:stretch>
            <a:fillRect/>
          </a:stretch>
        </p:blipFill>
        <p:spPr>
          <a:xfrm>
            <a:off x="4548187" y="1223962"/>
            <a:ext cx="4010025" cy="4410075"/>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013_01.5 Deletion Operation</a:t>
            </a:r>
            <a:endParaRPr lang="zh-TW" altLang="en-US" sz="4000" b="1" dirty="0">
              <a:solidFill>
                <a:srgbClr val="FFFF00"/>
              </a:solidFill>
            </a:endParaRPr>
          </a:p>
        </p:txBody>
      </p:sp>
      <p:sp>
        <p:nvSpPr>
          <p:cNvPr id="3" name="副標題 2"/>
          <p:cNvSpPr>
            <a:spLocks noGrp="1"/>
          </p:cNvSpPr>
          <p:nvPr>
            <p:ph type="subTitle" idx="1"/>
          </p:nvPr>
        </p:nvSpPr>
        <p:spPr>
          <a:xfrm>
            <a:off x="457200" y="1268759"/>
            <a:ext cx="3754760" cy="158417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000000"/>
                </a:solidFill>
                <a:effectLst/>
                <a:cs typeface="Heebo" pitchFamily="2" charset="-79"/>
              </a:rPr>
              <a:t>Deletion Operation:</a:t>
            </a:r>
          </a:p>
          <a:p>
            <a:pPr marL="342900" indent="-342900" algn="l">
              <a:buClr>
                <a:srgbClr val="0070C0"/>
              </a:buClr>
              <a:buSzPct val="80000"/>
              <a:buFont typeface="Wingdings" pitchFamily="2" charset="2"/>
              <a:buChar char="u"/>
            </a:pPr>
            <a:r>
              <a:rPr lang="en-US" sz="1800" b="0" i="0" dirty="0">
                <a:solidFill>
                  <a:srgbClr val="000000"/>
                </a:solidFill>
                <a:effectLst/>
              </a:rPr>
              <a:t>Following code demonstrates the deletion operation in a circular linked list based on single linked list.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https://www.tutorialspoint.com/data_structures_algorithms/circular_linked_list_algorithm.htm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sp>
        <p:nvSpPr>
          <p:cNvPr id="9" name="Rectangle 8">
            <a:extLst>
              <a:ext uri="{FF2B5EF4-FFF2-40B4-BE49-F238E27FC236}">
                <a16:creationId xmlns:a16="http://schemas.microsoft.com/office/drawing/2014/main" id="{5443BE84-60B6-0325-E5D5-77521F476AF0}"/>
              </a:ext>
            </a:extLst>
          </p:cNvPr>
          <p:cNvSpPr/>
          <p:nvPr/>
        </p:nvSpPr>
        <p:spPr>
          <a:xfrm>
            <a:off x="5171728" y="4221088"/>
            <a:ext cx="2712640" cy="86409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479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3600" b="1" dirty="0">
                <a:solidFill>
                  <a:srgbClr val="FFFF00"/>
                </a:solidFill>
              </a:rPr>
              <a:t>013_01.6 Display List Operation</a:t>
            </a:r>
            <a:endParaRPr lang="zh-TW" altLang="en-US" sz="36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2022/10/18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pic>
        <p:nvPicPr>
          <p:cNvPr id="3" name="Picture 2" descr="C/C++ Development Company - ScienceSoft">
            <a:extLst>
              <a:ext uri="{FF2B5EF4-FFF2-40B4-BE49-F238E27FC236}">
                <a16:creationId xmlns:a16="http://schemas.microsoft.com/office/drawing/2014/main" id="{090B1870-8599-511F-AA56-D172892D72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3861048"/>
            <a:ext cx="1656184" cy="690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8524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CA88AB6-2A58-D7DF-70F8-D9880F737A2A}"/>
              </a:ext>
            </a:extLst>
          </p:cNvPr>
          <p:cNvPicPr>
            <a:picLocks noChangeAspect="1"/>
          </p:cNvPicPr>
          <p:nvPr/>
        </p:nvPicPr>
        <p:blipFill>
          <a:blip r:embed="rId2"/>
          <a:stretch>
            <a:fillRect/>
          </a:stretch>
        </p:blipFill>
        <p:spPr>
          <a:xfrm>
            <a:off x="4484935" y="1306859"/>
            <a:ext cx="4086225" cy="3286125"/>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013_01.6 Display List Operation</a:t>
            </a:r>
            <a:endParaRPr lang="zh-TW" altLang="en-US" sz="4000" b="1" dirty="0">
              <a:solidFill>
                <a:srgbClr val="FFFF00"/>
              </a:solidFill>
            </a:endParaRPr>
          </a:p>
        </p:txBody>
      </p:sp>
      <p:sp>
        <p:nvSpPr>
          <p:cNvPr id="3" name="副標題 2"/>
          <p:cNvSpPr>
            <a:spLocks noGrp="1"/>
          </p:cNvSpPr>
          <p:nvPr>
            <p:ph type="subTitle" idx="1"/>
          </p:nvPr>
        </p:nvSpPr>
        <p:spPr>
          <a:xfrm>
            <a:off x="457200" y="1268759"/>
            <a:ext cx="3754760" cy="122413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000000"/>
                </a:solidFill>
                <a:effectLst/>
                <a:cs typeface="Heebo" pitchFamily="2" charset="-79"/>
              </a:rPr>
              <a:t>Display List Operation:</a:t>
            </a:r>
          </a:p>
          <a:p>
            <a:pPr marL="342900" indent="-342900" algn="l">
              <a:buClr>
                <a:srgbClr val="0070C0"/>
              </a:buClr>
              <a:buSzPct val="80000"/>
              <a:buFont typeface="Wingdings" pitchFamily="2" charset="2"/>
              <a:buChar char="u"/>
            </a:pPr>
            <a:r>
              <a:rPr lang="en-US" sz="1800" b="0" i="0" dirty="0">
                <a:solidFill>
                  <a:srgbClr val="000000"/>
                </a:solidFill>
                <a:effectLst/>
              </a:rPr>
              <a:t>Following code demonstrates the display list operation in a circular linked list.</a:t>
            </a:r>
            <a:br>
              <a:rPr lang="en-US" sz="1800" dirty="0"/>
            </a:br>
            <a:endParaRPr lang="en-US" sz="1800" b="0" i="0" dirty="0">
              <a:solidFill>
                <a:srgbClr val="000000"/>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https://www.tutorialspoint.com/data_structures_algorithms/circular_linked_list_algorithm.htm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spTree>
    <p:extLst>
      <p:ext uri="{BB962C8B-B14F-4D97-AF65-F5344CB8AC3E}">
        <p14:creationId xmlns:p14="http://schemas.microsoft.com/office/powerpoint/2010/main" val="39630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3600" b="1" dirty="0">
                <a:solidFill>
                  <a:srgbClr val="FFFF00"/>
                </a:solidFill>
              </a:rPr>
              <a:t>013_01.7 Circular Single Linked List: C</a:t>
            </a:r>
            <a:endParaRPr lang="zh-TW" altLang="en-US" sz="36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2022/10/18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pic>
        <p:nvPicPr>
          <p:cNvPr id="3" name="Picture 2" descr="C/C++ Development Company - ScienceSoft">
            <a:extLst>
              <a:ext uri="{FF2B5EF4-FFF2-40B4-BE49-F238E27FC236}">
                <a16:creationId xmlns:a16="http://schemas.microsoft.com/office/drawing/2014/main" id="{090B1870-8599-511F-AA56-D172892D72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3861048"/>
            <a:ext cx="1656184" cy="690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1976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013_01.7 Circular Single Linked List: C</a:t>
            </a:r>
            <a:endParaRPr lang="zh-TW" altLang="en-US" sz="4000" b="1" dirty="0">
              <a:solidFill>
                <a:srgbClr val="FFFF00"/>
              </a:solidFill>
            </a:endParaRPr>
          </a:p>
        </p:txBody>
      </p:sp>
      <p:sp>
        <p:nvSpPr>
          <p:cNvPr id="3" name="副標題 2"/>
          <p:cNvSpPr>
            <a:spLocks noGrp="1"/>
          </p:cNvSpPr>
          <p:nvPr>
            <p:ph type="subTitle" idx="1"/>
          </p:nvPr>
        </p:nvSpPr>
        <p:spPr>
          <a:xfrm>
            <a:off x="457200" y="1268760"/>
            <a:ext cx="8229600" cy="79209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000000"/>
                </a:solidFill>
                <a:effectLst/>
                <a:cs typeface="Heebo" pitchFamily="2" charset="-79"/>
              </a:rPr>
              <a:t>Circular Linked List:</a:t>
            </a:r>
            <a:r>
              <a:rPr lang="en-US" sz="1800" b="1" dirty="0">
                <a:solidFill>
                  <a:srgbClr val="000000"/>
                </a:solidFill>
                <a:cs typeface="Heebo" pitchFamily="2" charset="-79"/>
              </a:rPr>
              <a:t> C</a:t>
            </a:r>
          </a:p>
          <a:p>
            <a:pPr marL="342900" indent="-342900" algn="l">
              <a:buClr>
                <a:srgbClr val="0070C0"/>
              </a:buClr>
              <a:buSzPct val="80000"/>
              <a:buFont typeface="Wingdings" pitchFamily="2" charset="2"/>
              <a:buChar char="u"/>
            </a:pPr>
            <a:r>
              <a:rPr lang="en-US" sz="1800" b="1" i="0" dirty="0">
                <a:solidFill>
                  <a:srgbClr val="000000"/>
                </a:solidFill>
                <a:effectLst/>
                <a:cs typeface="Heebo" pitchFamily="2" charset="-79"/>
              </a:rPr>
              <a:t>Defined </a:t>
            </a:r>
            <a:r>
              <a:rPr lang="en-US" sz="1800" b="1" dirty="0">
                <a:solidFill>
                  <a:srgbClr val="000000"/>
                </a:solidFill>
                <a:cs typeface="Heebo" pitchFamily="2" charset="-79"/>
              </a:rPr>
              <a:t>structure.</a:t>
            </a:r>
            <a:endParaRPr lang="en-US" sz="1800" b="1" i="0" dirty="0">
              <a:solidFill>
                <a:srgbClr val="000000"/>
              </a:solidFill>
              <a:effectLst/>
              <a:cs typeface="Heebo" pitchFamily="2" charset="-79"/>
            </a:endParaRPr>
          </a:p>
          <a:p>
            <a:pPr algn="l">
              <a:buClr>
                <a:srgbClr val="0070C0"/>
              </a:buClr>
              <a:buSzPct val="80000"/>
            </a:pPr>
            <a:br>
              <a:rPr lang="en-US" sz="1800" dirty="0"/>
            </a:br>
            <a:endParaRPr lang="en-US" sz="1800" b="0" i="0" dirty="0">
              <a:solidFill>
                <a:srgbClr val="000000"/>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https://www.tutorialspoint.com/data_structures_algorithms/circular_linked_list_algorithm.htm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pic>
        <p:nvPicPr>
          <p:cNvPr id="8" name="Picture 7">
            <a:extLst>
              <a:ext uri="{FF2B5EF4-FFF2-40B4-BE49-F238E27FC236}">
                <a16:creationId xmlns:a16="http://schemas.microsoft.com/office/drawing/2014/main" id="{832D1D9F-C007-341B-7A8E-628B635F19A0}"/>
              </a:ext>
            </a:extLst>
          </p:cNvPr>
          <p:cNvPicPr>
            <a:picLocks noChangeAspect="1"/>
          </p:cNvPicPr>
          <p:nvPr/>
        </p:nvPicPr>
        <p:blipFill>
          <a:blip r:embed="rId2"/>
          <a:stretch>
            <a:fillRect/>
          </a:stretch>
        </p:blipFill>
        <p:spPr>
          <a:xfrm>
            <a:off x="2363552" y="2234530"/>
            <a:ext cx="3324225" cy="2943225"/>
          </a:xfrm>
          <a:prstGeom prst="rect">
            <a:avLst/>
          </a:prstGeom>
          <a:ln>
            <a:solidFill>
              <a:srgbClr val="C00000"/>
            </a:solidFill>
          </a:ln>
        </p:spPr>
      </p:pic>
    </p:spTree>
    <p:extLst>
      <p:ext uri="{BB962C8B-B14F-4D97-AF65-F5344CB8AC3E}">
        <p14:creationId xmlns:p14="http://schemas.microsoft.com/office/powerpoint/2010/main" val="42443624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013_01.7 Circular Single Linked List: C</a:t>
            </a:r>
            <a:endParaRPr lang="zh-TW" altLang="en-US" sz="4000" b="1" dirty="0">
              <a:solidFill>
                <a:srgbClr val="FFFF00"/>
              </a:solidFill>
            </a:endParaRPr>
          </a:p>
        </p:txBody>
      </p:sp>
      <p:sp>
        <p:nvSpPr>
          <p:cNvPr id="3" name="副標題 2"/>
          <p:cNvSpPr>
            <a:spLocks noGrp="1"/>
          </p:cNvSpPr>
          <p:nvPr>
            <p:ph type="subTitle" idx="1"/>
          </p:nvPr>
        </p:nvSpPr>
        <p:spPr>
          <a:xfrm>
            <a:off x="457200" y="1268760"/>
            <a:ext cx="8075240" cy="79209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000000"/>
                </a:solidFill>
                <a:effectLst/>
                <a:cs typeface="Heebo" pitchFamily="2" charset="-79"/>
              </a:rPr>
              <a:t>Circular Linked List:</a:t>
            </a:r>
            <a:r>
              <a:rPr lang="en-US" sz="1800" b="1" dirty="0">
                <a:solidFill>
                  <a:srgbClr val="000000"/>
                </a:solidFill>
                <a:cs typeface="Heebo" pitchFamily="2" charset="-79"/>
              </a:rPr>
              <a:t> C</a:t>
            </a:r>
          </a:p>
          <a:p>
            <a:pPr marL="342900" indent="-342900" algn="l">
              <a:buClr>
                <a:srgbClr val="0070C0"/>
              </a:buClr>
              <a:buSzPct val="80000"/>
              <a:buFont typeface="Wingdings" pitchFamily="2" charset="2"/>
              <a:buChar char="u"/>
            </a:pPr>
            <a:r>
              <a:rPr lang="en-US" sz="1800" b="1" i="0" dirty="0">
                <a:solidFill>
                  <a:srgbClr val="000000"/>
                </a:solidFill>
                <a:effectLst/>
                <a:cs typeface="Heebo" pitchFamily="2" charset="-79"/>
              </a:rPr>
              <a:t>isEmpty() and length()</a:t>
            </a:r>
          </a:p>
          <a:p>
            <a:pPr algn="l">
              <a:buClr>
                <a:srgbClr val="0070C0"/>
              </a:buClr>
              <a:buSzPct val="80000"/>
            </a:pPr>
            <a:br>
              <a:rPr lang="en-US" sz="1800" dirty="0"/>
            </a:br>
            <a:endParaRPr lang="en-US" sz="1800" b="0" i="0" dirty="0">
              <a:solidFill>
                <a:srgbClr val="000000"/>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https://www.tutorialspoint.com/data_structures_algorithms/circular_linked_list_algorithm.htm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pic>
        <p:nvPicPr>
          <p:cNvPr id="9" name="Picture 8">
            <a:extLst>
              <a:ext uri="{FF2B5EF4-FFF2-40B4-BE49-F238E27FC236}">
                <a16:creationId xmlns:a16="http://schemas.microsoft.com/office/drawing/2014/main" id="{E13A9A86-3273-0FE3-802C-A0F9303DF5EE}"/>
              </a:ext>
            </a:extLst>
          </p:cNvPr>
          <p:cNvPicPr>
            <a:picLocks noChangeAspect="1"/>
          </p:cNvPicPr>
          <p:nvPr/>
        </p:nvPicPr>
        <p:blipFill>
          <a:blip r:embed="rId2"/>
          <a:stretch>
            <a:fillRect/>
          </a:stretch>
        </p:blipFill>
        <p:spPr>
          <a:xfrm>
            <a:off x="2590800" y="2204866"/>
            <a:ext cx="3876675" cy="4352925"/>
          </a:xfrm>
          <a:prstGeom prst="rect">
            <a:avLst/>
          </a:prstGeom>
          <a:ln>
            <a:solidFill>
              <a:srgbClr val="C00000"/>
            </a:solidFill>
          </a:ln>
        </p:spPr>
      </p:pic>
    </p:spTree>
    <p:extLst>
      <p:ext uri="{BB962C8B-B14F-4D97-AF65-F5344CB8AC3E}">
        <p14:creationId xmlns:p14="http://schemas.microsoft.com/office/powerpoint/2010/main" val="627843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013_01.7 Circular Single Linked List: C</a:t>
            </a:r>
            <a:endParaRPr lang="zh-TW" altLang="en-US" sz="4000" b="1" dirty="0">
              <a:solidFill>
                <a:srgbClr val="FFFF00"/>
              </a:solidFill>
            </a:endParaRPr>
          </a:p>
        </p:txBody>
      </p:sp>
      <p:sp>
        <p:nvSpPr>
          <p:cNvPr id="3" name="副標題 2"/>
          <p:cNvSpPr>
            <a:spLocks noGrp="1"/>
          </p:cNvSpPr>
          <p:nvPr>
            <p:ph type="subTitle" idx="1"/>
          </p:nvPr>
        </p:nvSpPr>
        <p:spPr>
          <a:xfrm>
            <a:off x="457200" y="1268760"/>
            <a:ext cx="8003232" cy="79209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000000"/>
                </a:solidFill>
                <a:effectLst/>
                <a:cs typeface="Heebo" pitchFamily="2" charset="-79"/>
              </a:rPr>
              <a:t>Circular Linked List:</a:t>
            </a:r>
            <a:r>
              <a:rPr lang="en-US" sz="1800" b="1" dirty="0">
                <a:solidFill>
                  <a:srgbClr val="000000"/>
                </a:solidFill>
                <a:cs typeface="Heebo" pitchFamily="2" charset="-79"/>
              </a:rPr>
              <a:t> C</a:t>
            </a:r>
          </a:p>
          <a:p>
            <a:pPr marL="342900" indent="-342900" algn="l">
              <a:buClr>
                <a:srgbClr val="0070C0"/>
              </a:buClr>
              <a:buSzPct val="80000"/>
              <a:buFont typeface="Wingdings" pitchFamily="2" charset="2"/>
              <a:buChar char="u"/>
            </a:pPr>
            <a:r>
              <a:rPr lang="en-US" sz="1800" b="1" i="0" dirty="0">
                <a:solidFill>
                  <a:srgbClr val="000000"/>
                </a:solidFill>
                <a:effectLst/>
                <a:cs typeface="Heebo" pitchFamily="2" charset="-79"/>
              </a:rPr>
              <a:t>insertFirst()</a:t>
            </a:r>
          </a:p>
          <a:p>
            <a:pPr algn="l">
              <a:buClr>
                <a:srgbClr val="0070C0"/>
              </a:buClr>
              <a:buSzPct val="80000"/>
            </a:pPr>
            <a:br>
              <a:rPr lang="en-US" sz="1800" dirty="0"/>
            </a:br>
            <a:endParaRPr lang="en-US" sz="1800" b="0" i="0" dirty="0">
              <a:solidFill>
                <a:srgbClr val="000000"/>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https://www.tutorialspoint.com/data_structures_algorithms/circular_linked_list_algorithm.htm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pic>
        <p:nvPicPr>
          <p:cNvPr id="8" name="Picture 7">
            <a:extLst>
              <a:ext uri="{FF2B5EF4-FFF2-40B4-BE49-F238E27FC236}">
                <a16:creationId xmlns:a16="http://schemas.microsoft.com/office/drawing/2014/main" id="{984B63C9-1950-5F52-AAAC-EAA9C95F735C}"/>
              </a:ext>
            </a:extLst>
          </p:cNvPr>
          <p:cNvPicPr>
            <a:picLocks noChangeAspect="1"/>
          </p:cNvPicPr>
          <p:nvPr/>
        </p:nvPicPr>
        <p:blipFill>
          <a:blip r:embed="rId2"/>
          <a:stretch>
            <a:fillRect/>
          </a:stretch>
        </p:blipFill>
        <p:spPr>
          <a:xfrm>
            <a:off x="1211263" y="2308225"/>
            <a:ext cx="6772275" cy="4048125"/>
          </a:xfrm>
          <a:prstGeom prst="rect">
            <a:avLst/>
          </a:prstGeom>
          <a:ln>
            <a:solidFill>
              <a:srgbClr val="C00000"/>
            </a:solidFill>
          </a:ln>
        </p:spPr>
      </p:pic>
    </p:spTree>
    <p:extLst>
      <p:ext uri="{BB962C8B-B14F-4D97-AF65-F5344CB8AC3E}">
        <p14:creationId xmlns:p14="http://schemas.microsoft.com/office/powerpoint/2010/main" val="38238681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013_01.7 Circular Single Linked List: C</a:t>
            </a:r>
            <a:endParaRPr lang="zh-TW" altLang="en-US" sz="4000" b="1" dirty="0">
              <a:solidFill>
                <a:srgbClr val="FFFF00"/>
              </a:solidFill>
            </a:endParaRPr>
          </a:p>
        </p:txBody>
      </p:sp>
      <p:sp>
        <p:nvSpPr>
          <p:cNvPr id="3" name="副標題 2"/>
          <p:cNvSpPr>
            <a:spLocks noGrp="1"/>
          </p:cNvSpPr>
          <p:nvPr>
            <p:ph type="subTitle" idx="1"/>
          </p:nvPr>
        </p:nvSpPr>
        <p:spPr>
          <a:xfrm>
            <a:off x="457200" y="1268760"/>
            <a:ext cx="8003232" cy="79209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000000"/>
                </a:solidFill>
                <a:effectLst/>
                <a:cs typeface="Heebo" pitchFamily="2" charset="-79"/>
              </a:rPr>
              <a:t>Circular Linked List:</a:t>
            </a:r>
            <a:r>
              <a:rPr lang="en-US" sz="1800" b="1" dirty="0">
                <a:solidFill>
                  <a:srgbClr val="000000"/>
                </a:solidFill>
                <a:cs typeface="Heebo" pitchFamily="2" charset="-79"/>
              </a:rPr>
              <a:t> C</a:t>
            </a:r>
          </a:p>
          <a:p>
            <a:pPr marL="342900" indent="-342900" algn="l">
              <a:buClr>
                <a:srgbClr val="0070C0"/>
              </a:buClr>
              <a:buSzPct val="80000"/>
              <a:buFont typeface="Wingdings" pitchFamily="2" charset="2"/>
              <a:buChar char="u"/>
            </a:pPr>
            <a:r>
              <a:rPr lang="en-US" sz="1800" b="1" i="0" dirty="0">
                <a:solidFill>
                  <a:srgbClr val="000000"/>
                </a:solidFill>
                <a:effectLst/>
                <a:cs typeface="Heebo" pitchFamily="2" charset="-79"/>
              </a:rPr>
              <a:t>insertFirst()</a:t>
            </a:r>
          </a:p>
          <a:p>
            <a:pPr algn="l">
              <a:buClr>
                <a:srgbClr val="0070C0"/>
              </a:buClr>
              <a:buSzPct val="80000"/>
            </a:pPr>
            <a:br>
              <a:rPr lang="en-US" sz="1800" dirty="0"/>
            </a:br>
            <a:endParaRPr lang="en-US" sz="1800" b="0" i="0" dirty="0">
              <a:solidFill>
                <a:srgbClr val="000000"/>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https://www.tutorialspoint.com/data_structures_algorithms/circular_linked_list_algorithm.htm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pic>
        <p:nvPicPr>
          <p:cNvPr id="9" name="Picture 8">
            <a:extLst>
              <a:ext uri="{FF2B5EF4-FFF2-40B4-BE49-F238E27FC236}">
                <a16:creationId xmlns:a16="http://schemas.microsoft.com/office/drawing/2014/main" id="{6E3AC162-91A0-2C8A-3594-4E8B738932D8}"/>
              </a:ext>
            </a:extLst>
          </p:cNvPr>
          <p:cNvPicPr>
            <a:picLocks noChangeAspect="1"/>
          </p:cNvPicPr>
          <p:nvPr/>
        </p:nvPicPr>
        <p:blipFill>
          <a:blip r:embed="rId2"/>
          <a:stretch>
            <a:fillRect/>
          </a:stretch>
        </p:blipFill>
        <p:spPr>
          <a:xfrm>
            <a:off x="1763688" y="2213250"/>
            <a:ext cx="4295775" cy="3533775"/>
          </a:xfrm>
          <a:prstGeom prst="rect">
            <a:avLst/>
          </a:prstGeom>
          <a:ln>
            <a:solidFill>
              <a:srgbClr val="C00000"/>
            </a:solidFill>
          </a:ln>
        </p:spPr>
      </p:pic>
    </p:spTree>
    <p:extLst>
      <p:ext uri="{BB962C8B-B14F-4D97-AF65-F5344CB8AC3E}">
        <p14:creationId xmlns:p14="http://schemas.microsoft.com/office/powerpoint/2010/main" val="290295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013_01 Circular Linked List: C</a:t>
            </a:r>
            <a:endParaRPr lang="zh-TW" altLang="en-US" sz="4000" b="1" dirty="0">
              <a:solidFill>
                <a:srgbClr val="FFFF00"/>
              </a:solidFill>
            </a:endParaRPr>
          </a:p>
        </p:txBody>
      </p:sp>
      <p:sp>
        <p:nvSpPr>
          <p:cNvPr id="3" name="副標題 2"/>
          <p:cNvSpPr>
            <a:spLocks noGrp="1"/>
          </p:cNvSpPr>
          <p:nvPr>
            <p:ph type="subTitle" idx="1"/>
          </p:nvPr>
        </p:nvSpPr>
        <p:spPr>
          <a:xfrm>
            <a:off x="444969" y="1268758"/>
            <a:ext cx="8241831" cy="158417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Circular Linked List: C</a:t>
            </a:r>
          </a:p>
          <a:p>
            <a:pPr marL="342900" indent="-342900" algn="l">
              <a:buClr>
                <a:srgbClr val="0070C0"/>
              </a:buClr>
              <a:buSzPct val="80000"/>
              <a:buFont typeface="Wingdings" pitchFamily="2" charset="2"/>
              <a:buChar char="u"/>
            </a:pPr>
            <a:r>
              <a:rPr lang="en-US" sz="1800" b="0" i="0" dirty="0">
                <a:solidFill>
                  <a:srgbClr val="000000"/>
                </a:solidFill>
                <a:effectLst/>
              </a:rPr>
              <a:t>Circular Linked List is a variation of Linked list in which the first element points to the last element and the last element points to the first element.</a:t>
            </a:r>
          </a:p>
          <a:p>
            <a:pPr marL="342900" indent="-342900" algn="l">
              <a:buClr>
                <a:srgbClr val="0070C0"/>
              </a:buClr>
              <a:buSzPct val="80000"/>
              <a:buFont typeface="Wingdings" pitchFamily="2" charset="2"/>
              <a:buChar char="u"/>
            </a:pPr>
            <a:r>
              <a:rPr lang="en-US" sz="1800" b="0" i="0" dirty="0">
                <a:solidFill>
                  <a:srgbClr val="000000"/>
                </a:solidFill>
                <a:effectLst/>
              </a:rPr>
              <a:t>Both Singly Linked List and Doubly Linked List can be made into a circular linked list.</a:t>
            </a: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https://www.tutorialspoint.com/data_structures_algorithms/circular_linked_list_algorithm.htm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33270166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013_01.7 Circular Single Linked List: C</a:t>
            </a:r>
            <a:endParaRPr lang="zh-TW" altLang="en-US" sz="4000" b="1" dirty="0">
              <a:solidFill>
                <a:srgbClr val="FFFF00"/>
              </a:solidFill>
            </a:endParaRPr>
          </a:p>
        </p:txBody>
      </p:sp>
      <p:sp>
        <p:nvSpPr>
          <p:cNvPr id="3" name="副標題 2"/>
          <p:cNvSpPr>
            <a:spLocks noGrp="1"/>
          </p:cNvSpPr>
          <p:nvPr>
            <p:ph type="subTitle" idx="1"/>
          </p:nvPr>
        </p:nvSpPr>
        <p:spPr>
          <a:xfrm>
            <a:off x="457200" y="1268760"/>
            <a:ext cx="8229600" cy="79209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000000"/>
                </a:solidFill>
                <a:effectLst/>
                <a:cs typeface="Heebo" pitchFamily="2" charset="-79"/>
              </a:rPr>
              <a:t>Circular Linked List:</a:t>
            </a:r>
            <a:r>
              <a:rPr lang="en-US" sz="1800" b="1" dirty="0">
                <a:solidFill>
                  <a:srgbClr val="000000"/>
                </a:solidFill>
                <a:cs typeface="Heebo" pitchFamily="2" charset="-79"/>
              </a:rPr>
              <a:t> C</a:t>
            </a:r>
          </a:p>
          <a:p>
            <a:pPr marL="342900" indent="-342900" algn="l">
              <a:buClr>
                <a:srgbClr val="0070C0"/>
              </a:buClr>
              <a:buSzPct val="80000"/>
              <a:buFont typeface="Wingdings" pitchFamily="2" charset="2"/>
              <a:buChar char="u"/>
            </a:pPr>
            <a:r>
              <a:rPr lang="en-US" sz="1800" b="1" i="0" dirty="0">
                <a:solidFill>
                  <a:srgbClr val="000000"/>
                </a:solidFill>
                <a:effectLst/>
                <a:cs typeface="Heebo" pitchFamily="2" charset="-79"/>
              </a:rPr>
              <a:t>printList()</a:t>
            </a:r>
          </a:p>
          <a:p>
            <a:pPr algn="l">
              <a:buClr>
                <a:srgbClr val="0070C0"/>
              </a:buClr>
              <a:buSzPct val="80000"/>
            </a:pPr>
            <a:br>
              <a:rPr lang="en-US" sz="1800" dirty="0"/>
            </a:br>
            <a:endParaRPr lang="en-US" sz="1800" b="0" i="0" dirty="0">
              <a:solidFill>
                <a:srgbClr val="000000"/>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https://www.tutorialspoint.com/data_structures_algorithms/circular_linked_list_algorithm.htm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pic>
        <p:nvPicPr>
          <p:cNvPr id="8" name="Picture 7">
            <a:extLst>
              <a:ext uri="{FF2B5EF4-FFF2-40B4-BE49-F238E27FC236}">
                <a16:creationId xmlns:a16="http://schemas.microsoft.com/office/drawing/2014/main" id="{ADF58C46-E43B-44A9-FC2E-3B6A28FE3C09}"/>
              </a:ext>
            </a:extLst>
          </p:cNvPr>
          <p:cNvPicPr>
            <a:picLocks noChangeAspect="1"/>
          </p:cNvPicPr>
          <p:nvPr/>
        </p:nvPicPr>
        <p:blipFill>
          <a:blip r:embed="rId2"/>
          <a:stretch>
            <a:fillRect/>
          </a:stretch>
        </p:blipFill>
        <p:spPr>
          <a:xfrm>
            <a:off x="1483047" y="2204742"/>
            <a:ext cx="5457825" cy="3571875"/>
          </a:xfrm>
          <a:prstGeom prst="rect">
            <a:avLst/>
          </a:prstGeom>
          <a:ln>
            <a:solidFill>
              <a:srgbClr val="C00000"/>
            </a:solidFill>
          </a:ln>
        </p:spPr>
      </p:pic>
    </p:spTree>
    <p:extLst>
      <p:ext uri="{BB962C8B-B14F-4D97-AF65-F5344CB8AC3E}">
        <p14:creationId xmlns:p14="http://schemas.microsoft.com/office/powerpoint/2010/main" val="38476793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013_01.7 Circular Single Linked List: C</a:t>
            </a:r>
            <a:endParaRPr lang="zh-TW" altLang="en-US" sz="4000" b="1" dirty="0">
              <a:solidFill>
                <a:srgbClr val="FFFF00"/>
              </a:solidFill>
            </a:endParaRPr>
          </a:p>
        </p:txBody>
      </p:sp>
      <p:sp>
        <p:nvSpPr>
          <p:cNvPr id="3" name="副標題 2"/>
          <p:cNvSpPr>
            <a:spLocks noGrp="1"/>
          </p:cNvSpPr>
          <p:nvPr>
            <p:ph type="subTitle" idx="1"/>
          </p:nvPr>
        </p:nvSpPr>
        <p:spPr>
          <a:xfrm>
            <a:off x="457200" y="1268760"/>
            <a:ext cx="8003232" cy="79209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000000"/>
                </a:solidFill>
                <a:effectLst/>
                <a:cs typeface="Heebo" pitchFamily="2" charset="-79"/>
              </a:rPr>
              <a:t>Circular Linked List:</a:t>
            </a:r>
            <a:r>
              <a:rPr lang="en-US" sz="1800" b="1" dirty="0">
                <a:solidFill>
                  <a:srgbClr val="000000"/>
                </a:solidFill>
                <a:cs typeface="Heebo" pitchFamily="2" charset="-79"/>
              </a:rPr>
              <a:t> C</a:t>
            </a:r>
          </a:p>
          <a:p>
            <a:pPr marL="342900" indent="-342900" algn="l">
              <a:buClr>
                <a:srgbClr val="0070C0"/>
              </a:buClr>
              <a:buSzPct val="80000"/>
              <a:buFont typeface="Wingdings" pitchFamily="2" charset="2"/>
              <a:buChar char="u"/>
            </a:pPr>
            <a:r>
              <a:rPr lang="en-US" sz="1800" b="1" i="0" dirty="0">
                <a:solidFill>
                  <a:srgbClr val="000000"/>
                </a:solidFill>
                <a:effectLst/>
                <a:cs typeface="Heebo" pitchFamily="2" charset="-79"/>
              </a:rPr>
              <a:t>main()</a:t>
            </a:r>
          </a:p>
          <a:p>
            <a:pPr algn="l">
              <a:buClr>
                <a:srgbClr val="0070C0"/>
              </a:buClr>
              <a:buSzPct val="80000"/>
            </a:pPr>
            <a:br>
              <a:rPr lang="en-US" sz="1800" dirty="0"/>
            </a:br>
            <a:endParaRPr lang="en-US" sz="1800" b="0" i="0" dirty="0">
              <a:solidFill>
                <a:srgbClr val="000000"/>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https://www.tutorialspoint.com/data_structures_algorithms/circular_linked_list_algorithm.htm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pic>
        <p:nvPicPr>
          <p:cNvPr id="9" name="Picture 8">
            <a:extLst>
              <a:ext uri="{FF2B5EF4-FFF2-40B4-BE49-F238E27FC236}">
                <a16:creationId xmlns:a16="http://schemas.microsoft.com/office/drawing/2014/main" id="{790E82C1-EC98-B4BB-0E72-B410A2C244ED}"/>
              </a:ext>
            </a:extLst>
          </p:cNvPr>
          <p:cNvPicPr>
            <a:picLocks noChangeAspect="1"/>
          </p:cNvPicPr>
          <p:nvPr/>
        </p:nvPicPr>
        <p:blipFill>
          <a:blip r:embed="rId2"/>
          <a:stretch>
            <a:fillRect/>
          </a:stretch>
        </p:blipFill>
        <p:spPr>
          <a:xfrm>
            <a:off x="1907704" y="2073302"/>
            <a:ext cx="5514975" cy="4429125"/>
          </a:xfrm>
          <a:prstGeom prst="rect">
            <a:avLst/>
          </a:prstGeom>
          <a:ln>
            <a:solidFill>
              <a:srgbClr val="C00000"/>
            </a:solidFill>
          </a:ln>
        </p:spPr>
      </p:pic>
    </p:spTree>
    <p:extLst>
      <p:ext uri="{BB962C8B-B14F-4D97-AF65-F5344CB8AC3E}">
        <p14:creationId xmlns:p14="http://schemas.microsoft.com/office/powerpoint/2010/main" val="15364136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a:solidFill>
                  <a:srgbClr val="FFFF00"/>
                </a:solidFill>
              </a:rPr>
              <a:t>End</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2022/10/18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3600" b="1" dirty="0">
                <a:solidFill>
                  <a:srgbClr val="FFFF00"/>
                </a:solidFill>
              </a:rPr>
              <a:t>013_01.1 Singly Linked List as Circular: C</a:t>
            </a:r>
            <a:endParaRPr lang="zh-TW" altLang="en-US" sz="36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2022/10/18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3" name="Picture 2" descr="C/C++ Development Company - ScienceSoft">
            <a:extLst>
              <a:ext uri="{FF2B5EF4-FFF2-40B4-BE49-F238E27FC236}">
                <a16:creationId xmlns:a16="http://schemas.microsoft.com/office/drawing/2014/main" id="{090B1870-8599-511F-AA56-D172892D72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3861048"/>
            <a:ext cx="1656184" cy="690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9313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013_01.1 Singly Linked List as Circular: C</a:t>
            </a:r>
            <a:endParaRPr lang="zh-TW" altLang="en-US" sz="4000" b="1" dirty="0">
              <a:solidFill>
                <a:srgbClr val="FFFF00"/>
              </a:solidFill>
            </a:endParaRPr>
          </a:p>
        </p:txBody>
      </p:sp>
      <p:sp>
        <p:nvSpPr>
          <p:cNvPr id="3" name="副標題 2"/>
          <p:cNvSpPr>
            <a:spLocks noGrp="1"/>
          </p:cNvSpPr>
          <p:nvPr>
            <p:ph type="subTitle" idx="1"/>
          </p:nvPr>
        </p:nvSpPr>
        <p:spPr>
          <a:xfrm>
            <a:off x="457200" y="1268759"/>
            <a:ext cx="8291264" cy="72008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000000"/>
                </a:solidFill>
                <a:effectLst/>
                <a:cs typeface="Heebo" pitchFamily="2" charset="-79"/>
              </a:rPr>
              <a:t>Singly Linked List as Circular: C</a:t>
            </a:r>
          </a:p>
          <a:p>
            <a:pPr marL="342900" indent="-342900" algn="l">
              <a:buClr>
                <a:srgbClr val="0070C0"/>
              </a:buClr>
              <a:buSzPct val="80000"/>
              <a:buFont typeface="Wingdings" pitchFamily="2" charset="2"/>
              <a:buChar char="u"/>
            </a:pPr>
            <a:r>
              <a:rPr lang="en-US" sz="1800" b="0" i="0" dirty="0">
                <a:solidFill>
                  <a:srgbClr val="000000"/>
                </a:solidFill>
                <a:effectLst/>
              </a:rPr>
              <a:t>In singly linked list, the next pointer of the last node points to the first node.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https://www.tutorialspoint.com/data_structures_algorithms/circular_linked_list_algorithm.htm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1026" name="Picture 2" descr="Singly Linked List as Circular Linked List">
            <a:extLst>
              <a:ext uri="{FF2B5EF4-FFF2-40B4-BE49-F238E27FC236}">
                <a16:creationId xmlns:a16="http://schemas.microsoft.com/office/drawing/2014/main" id="{73A66F04-14B8-94D9-DDB7-C535A8DE69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277231"/>
            <a:ext cx="7658036" cy="1263576"/>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6893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3600" b="1" dirty="0">
                <a:solidFill>
                  <a:srgbClr val="FFFF00"/>
                </a:solidFill>
              </a:rPr>
              <a:t>013_01.2 Double Linked List as Circular: C</a:t>
            </a:r>
            <a:endParaRPr lang="zh-TW" altLang="en-US" sz="36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2022/10/18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3" name="Picture 2" descr="C/C++ Development Company - ScienceSoft">
            <a:extLst>
              <a:ext uri="{FF2B5EF4-FFF2-40B4-BE49-F238E27FC236}">
                <a16:creationId xmlns:a16="http://schemas.microsoft.com/office/drawing/2014/main" id="{090B1870-8599-511F-AA56-D172892D72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3861048"/>
            <a:ext cx="1656184" cy="690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3350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013_01.2 Double Linked List as Circular: C</a:t>
            </a:r>
            <a:endParaRPr lang="zh-TW" altLang="en-US" sz="4000" b="1" dirty="0">
              <a:solidFill>
                <a:srgbClr val="FFFF00"/>
              </a:solidFill>
            </a:endParaRPr>
          </a:p>
        </p:txBody>
      </p:sp>
      <p:sp>
        <p:nvSpPr>
          <p:cNvPr id="3" name="副標題 2"/>
          <p:cNvSpPr>
            <a:spLocks noGrp="1"/>
          </p:cNvSpPr>
          <p:nvPr>
            <p:ph type="subTitle" idx="1"/>
          </p:nvPr>
        </p:nvSpPr>
        <p:spPr>
          <a:xfrm>
            <a:off x="457200" y="1268759"/>
            <a:ext cx="8291264" cy="129614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000000"/>
                </a:solidFill>
                <a:effectLst/>
                <a:cs typeface="Heebo" pitchFamily="2" charset="-79"/>
              </a:rPr>
              <a:t>Double Linked List as Circular: C</a:t>
            </a:r>
          </a:p>
          <a:p>
            <a:pPr marL="342900" indent="-342900" algn="l">
              <a:buClr>
                <a:srgbClr val="0070C0"/>
              </a:buClr>
              <a:buSzPct val="80000"/>
              <a:buFont typeface="Wingdings" pitchFamily="2" charset="2"/>
              <a:buChar char="u"/>
            </a:pPr>
            <a:r>
              <a:rPr lang="en-US" sz="1800" b="0" i="0" dirty="0">
                <a:solidFill>
                  <a:srgbClr val="000000"/>
                </a:solidFill>
                <a:effectLst/>
              </a:rPr>
              <a:t>In doubly linked list, the next pointer of the last node points to the first node and the previous pointer of the first node points to the last node making the circular in both directions.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https://www.tutorialspoint.com/data_structures_algorithms/circular_linked_list_algorithm.htm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2050" name="Picture 2" descr="Doubly Linked List as Circular Linked List">
            <a:extLst>
              <a:ext uri="{FF2B5EF4-FFF2-40B4-BE49-F238E27FC236}">
                <a16:creationId xmlns:a16="http://schemas.microsoft.com/office/drawing/2014/main" id="{7E2A1E30-DB1B-A045-A369-4865EFB1BE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055" y="2759719"/>
            <a:ext cx="8147890" cy="1330822"/>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
        <p:nvSpPr>
          <p:cNvPr id="7" name="副標題 2">
            <a:extLst>
              <a:ext uri="{FF2B5EF4-FFF2-40B4-BE49-F238E27FC236}">
                <a16:creationId xmlns:a16="http://schemas.microsoft.com/office/drawing/2014/main" id="{81CE6BB4-5A63-C5B5-E914-8C2F72D1C413}"/>
              </a:ext>
            </a:extLst>
          </p:cNvPr>
          <p:cNvSpPr txBox="1">
            <a:spLocks/>
          </p:cNvSpPr>
          <p:nvPr/>
        </p:nvSpPr>
        <p:spPr>
          <a:xfrm>
            <a:off x="498055" y="4293097"/>
            <a:ext cx="8291264" cy="1296145"/>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0" i="0" dirty="0">
                <a:solidFill>
                  <a:srgbClr val="000000"/>
                </a:solidFill>
                <a:effectLst/>
              </a:rPr>
              <a:t>As per the above illustration, following are the important points to be considered.</a:t>
            </a:r>
          </a:p>
          <a:p>
            <a:pPr marL="342900" indent="-342900" algn="l">
              <a:buClr>
                <a:srgbClr val="0070C0"/>
              </a:buClr>
              <a:buSzPct val="80000"/>
              <a:buFont typeface="Wingdings" pitchFamily="2" charset="2"/>
              <a:buChar char="u"/>
            </a:pPr>
            <a:r>
              <a:rPr lang="en-US" sz="1800" b="0" i="0" dirty="0">
                <a:solidFill>
                  <a:srgbClr val="000000"/>
                </a:solidFill>
                <a:effectLst/>
              </a:rPr>
              <a:t>The last link's next points to the first link of the list in both cases of singly as well as doubly linked list.</a:t>
            </a:r>
          </a:p>
          <a:p>
            <a:pPr marL="342900" indent="-342900" algn="l">
              <a:buClr>
                <a:srgbClr val="0070C0"/>
              </a:buClr>
              <a:buSzPct val="80000"/>
              <a:buFont typeface="Wingdings" pitchFamily="2" charset="2"/>
              <a:buChar char="u"/>
            </a:pPr>
            <a:r>
              <a:rPr lang="en-US" sz="1800" b="0" i="0" dirty="0">
                <a:solidFill>
                  <a:srgbClr val="000000"/>
                </a:solidFill>
                <a:effectLst/>
              </a:rPr>
              <a:t>The first link's previous points to the last of the list in case of doubly linked list.</a:t>
            </a:r>
          </a:p>
        </p:txBody>
      </p:sp>
    </p:spTree>
    <p:extLst>
      <p:ext uri="{BB962C8B-B14F-4D97-AF65-F5344CB8AC3E}">
        <p14:creationId xmlns:p14="http://schemas.microsoft.com/office/powerpoint/2010/main" val="3227448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3600" b="1" dirty="0">
                <a:solidFill>
                  <a:srgbClr val="FFFF00"/>
                </a:solidFill>
              </a:rPr>
              <a:t>013_01.3 Basic Operation: C</a:t>
            </a:r>
            <a:endParaRPr lang="zh-TW" altLang="en-US" sz="36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2022/10/18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3" name="Picture 2" descr="C/C++ Development Company - ScienceSoft">
            <a:extLst>
              <a:ext uri="{FF2B5EF4-FFF2-40B4-BE49-F238E27FC236}">
                <a16:creationId xmlns:a16="http://schemas.microsoft.com/office/drawing/2014/main" id="{090B1870-8599-511F-AA56-D172892D72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3861048"/>
            <a:ext cx="1656184" cy="690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6032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013_01.3 Basic Operation: C</a:t>
            </a:r>
            <a:endParaRPr lang="zh-TW" altLang="en-US" sz="4000" b="1" dirty="0">
              <a:solidFill>
                <a:srgbClr val="FFFF00"/>
              </a:solidFill>
            </a:endParaRPr>
          </a:p>
        </p:txBody>
      </p:sp>
      <p:sp>
        <p:nvSpPr>
          <p:cNvPr id="3" name="副標題 2"/>
          <p:cNvSpPr>
            <a:spLocks noGrp="1"/>
          </p:cNvSpPr>
          <p:nvPr>
            <p:ph type="subTitle" idx="1"/>
          </p:nvPr>
        </p:nvSpPr>
        <p:spPr>
          <a:xfrm>
            <a:off x="457200" y="1268759"/>
            <a:ext cx="8291264" cy="172819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000000"/>
                </a:solidFill>
                <a:effectLst/>
                <a:cs typeface="Heebo" pitchFamily="2" charset="-79"/>
              </a:rPr>
              <a:t>Basic Operation: C</a:t>
            </a:r>
          </a:p>
          <a:p>
            <a:pPr marL="342900" indent="-342900" algn="l">
              <a:buClr>
                <a:srgbClr val="0070C0"/>
              </a:buClr>
              <a:buSzPct val="80000"/>
              <a:buFont typeface="Wingdings" pitchFamily="2" charset="2"/>
              <a:buChar char="u"/>
            </a:pPr>
            <a:r>
              <a:rPr lang="en-US" sz="1800" b="0" i="0" dirty="0">
                <a:solidFill>
                  <a:srgbClr val="000000"/>
                </a:solidFill>
                <a:effectLst/>
              </a:rPr>
              <a:t>Following are the important operations supported by a circular list.</a:t>
            </a:r>
          </a:p>
          <a:p>
            <a:pPr marL="342900" indent="-342900" algn="l">
              <a:buClr>
                <a:srgbClr val="0070C0"/>
              </a:buClr>
              <a:buSzPct val="80000"/>
              <a:buFont typeface="Wingdings" pitchFamily="2" charset="2"/>
              <a:buChar char="u"/>
            </a:pPr>
            <a:r>
              <a:rPr lang="en-US" sz="1800" b="1" i="0" dirty="0">
                <a:solidFill>
                  <a:srgbClr val="000000"/>
                </a:solidFill>
                <a:effectLst/>
              </a:rPr>
              <a:t>insert</a:t>
            </a:r>
            <a:r>
              <a:rPr lang="en-US" sz="1800" b="0" i="0" dirty="0">
                <a:solidFill>
                  <a:srgbClr val="000000"/>
                </a:solidFill>
                <a:effectLst/>
              </a:rPr>
              <a:t> − Inserts an element at the start of the list.</a:t>
            </a:r>
          </a:p>
          <a:p>
            <a:pPr marL="342900" indent="-342900" algn="l">
              <a:buClr>
                <a:srgbClr val="0070C0"/>
              </a:buClr>
              <a:buSzPct val="80000"/>
              <a:buFont typeface="Wingdings" pitchFamily="2" charset="2"/>
              <a:buChar char="u"/>
            </a:pPr>
            <a:r>
              <a:rPr lang="en-US" sz="1800" b="1" i="0" dirty="0">
                <a:solidFill>
                  <a:srgbClr val="000000"/>
                </a:solidFill>
                <a:effectLst/>
              </a:rPr>
              <a:t>delete</a:t>
            </a:r>
            <a:r>
              <a:rPr lang="en-US" sz="1800" b="0" i="0" dirty="0">
                <a:solidFill>
                  <a:srgbClr val="000000"/>
                </a:solidFill>
                <a:effectLst/>
              </a:rPr>
              <a:t> − Deletes an element from the start of the list.</a:t>
            </a:r>
          </a:p>
          <a:p>
            <a:pPr marL="342900" indent="-342900" algn="l">
              <a:buClr>
                <a:srgbClr val="0070C0"/>
              </a:buClr>
              <a:buSzPct val="80000"/>
              <a:buFont typeface="Wingdings" pitchFamily="2" charset="2"/>
              <a:buChar char="u"/>
            </a:pPr>
            <a:r>
              <a:rPr lang="en-US" sz="1800" b="1" i="0" dirty="0">
                <a:solidFill>
                  <a:srgbClr val="000000"/>
                </a:solidFill>
                <a:effectLst/>
              </a:rPr>
              <a:t>display</a:t>
            </a:r>
            <a:r>
              <a:rPr lang="en-US" sz="1800" b="0" i="0" dirty="0">
                <a:solidFill>
                  <a:srgbClr val="000000"/>
                </a:solidFill>
                <a:effectLst/>
              </a:rPr>
              <a:t> − Displays the list.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https://www.tutorialspoint.com/data_structures_algorithms/circular_linked_list_algorithm.htm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Tree>
    <p:extLst>
      <p:ext uri="{BB962C8B-B14F-4D97-AF65-F5344CB8AC3E}">
        <p14:creationId xmlns:p14="http://schemas.microsoft.com/office/powerpoint/2010/main" val="3247813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3600" b="1" dirty="0">
                <a:solidFill>
                  <a:srgbClr val="FFFF00"/>
                </a:solidFill>
              </a:rPr>
              <a:t>013_01.4 Insertion Operation</a:t>
            </a:r>
            <a:endParaRPr lang="zh-TW" altLang="en-US" sz="36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2022/10/18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3" name="Picture 2" descr="C/C++ Development Company - ScienceSoft">
            <a:extLst>
              <a:ext uri="{FF2B5EF4-FFF2-40B4-BE49-F238E27FC236}">
                <a16:creationId xmlns:a16="http://schemas.microsoft.com/office/drawing/2014/main" id="{090B1870-8599-511F-AA56-D172892D72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3861048"/>
            <a:ext cx="1656184" cy="690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809562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C0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tailEnd type="triangle"/>
        </a:ln>
      </a:spPr>
      <a:bodyPr/>
      <a:lstStyle/>
      <a:style>
        <a:lnRef idx="1">
          <a:schemeClr val="accent2"/>
        </a:lnRef>
        <a:fillRef idx="0">
          <a:schemeClr val="accent2"/>
        </a:fillRef>
        <a:effectRef idx="0">
          <a:schemeClr val="accent2"/>
        </a:effectRef>
        <a:fontRef idx="minor">
          <a:schemeClr val="tx1"/>
        </a:fontRef>
      </a:style>
    </a:lnDef>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6132</TotalTime>
  <Words>802</Words>
  <Application>Microsoft Office PowerPoint</Application>
  <PresentationFormat>On-screen Show (4:3)</PresentationFormat>
  <Paragraphs>119</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Wingdings</vt:lpstr>
      <vt:lpstr>Office 佈景主題</vt:lpstr>
      <vt:lpstr>013_01 Circular Linked List: C</vt:lpstr>
      <vt:lpstr>013_01 Circular Linked List: C</vt:lpstr>
      <vt:lpstr>013_01.1 Singly Linked List as Circular: C</vt:lpstr>
      <vt:lpstr>013_01.1 Singly Linked List as Circular: C</vt:lpstr>
      <vt:lpstr>013_01.2 Double Linked List as Circular: C</vt:lpstr>
      <vt:lpstr>013_01.2 Double Linked List as Circular: C</vt:lpstr>
      <vt:lpstr>013_01.3 Basic Operation: C</vt:lpstr>
      <vt:lpstr>013_01.3 Basic Operation: C</vt:lpstr>
      <vt:lpstr>013_01.4 Insertion Operation</vt:lpstr>
      <vt:lpstr>013_01.4 Insertion Operation</vt:lpstr>
      <vt:lpstr>013_01.5 Deletion Operation</vt:lpstr>
      <vt:lpstr>013_01.5 Deletion Operation</vt:lpstr>
      <vt:lpstr>013_01.6 Display List Operation</vt:lpstr>
      <vt:lpstr>013_01.6 Display List Operation</vt:lpstr>
      <vt:lpstr>013_01.7 Circular Single Linked List: C</vt:lpstr>
      <vt:lpstr>013_01.7 Circular Single Linked List: C</vt:lpstr>
      <vt:lpstr>013_01.7 Circular Single Linked List: C</vt:lpstr>
      <vt:lpstr>013_01.7 Circular Single Linked List: C</vt:lpstr>
      <vt:lpstr>013_01.7 Circular Single Linked List: C</vt:lpstr>
      <vt:lpstr>013_01.7 Circular Single Linked List: C</vt:lpstr>
      <vt:lpstr>013_01.7 Circular Single Linked List: C</vt:lpstr>
      <vt:lpstr>End</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1238</cp:revision>
  <dcterms:created xsi:type="dcterms:W3CDTF">2018-09-28T16:40:41Z</dcterms:created>
  <dcterms:modified xsi:type="dcterms:W3CDTF">2022-10-18T21:16:45Z</dcterms:modified>
</cp:coreProperties>
</file>