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8" r:id="rId3"/>
    <p:sldId id="277" r:id="rId4"/>
    <p:sldId id="275" r:id="rId5"/>
    <p:sldId id="276"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5" r:id="rId23"/>
    <p:sldId id="296" r:id="rId24"/>
    <p:sldId id="297" r:id="rId25"/>
    <p:sldId id="298" r:id="rId26"/>
    <p:sldId id="299" r:id="rId27"/>
    <p:sldId id="294" r:id="rId28"/>
    <p:sldId id="259"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1" autoAdjust="0"/>
    <p:restoredTop sz="92988" autoAdjust="0"/>
  </p:normalViewPr>
  <p:slideViewPr>
    <p:cSldViewPr>
      <p:cViewPr varScale="1">
        <p:scale>
          <a:sx n="69" d="100"/>
          <a:sy n="69" d="100"/>
        </p:scale>
        <p:origin x="54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2022/10/22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2022/10/22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2022/10/22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2022/10/22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2022/10/22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2856"/>
            <a:ext cx="9144000" cy="1470025"/>
          </a:xfrm>
          <a:solidFill>
            <a:srgbClr val="00B0F0"/>
          </a:solidFill>
        </p:spPr>
        <p:txBody>
          <a:bodyPr>
            <a:normAutofit/>
          </a:bodyPr>
          <a:lstStyle/>
          <a:p>
            <a:r>
              <a:rPr lang="en-US" altLang="zh-TW" sz="4000" b="1" dirty="0">
                <a:solidFill>
                  <a:srgbClr val="FFFF00"/>
                </a:solidFill>
              </a:rPr>
              <a:t>031_01 Tree: C</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031_01.4 BST Basic Operation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2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031_01.4 BST Basic Operation</a:t>
            </a:r>
            <a:endParaRPr lang="zh-TW" altLang="en-US" sz="4000" b="1" dirty="0">
              <a:solidFill>
                <a:srgbClr val="FFFF00"/>
              </a:solidFill>
            </a:endParaRPr>
          </a:p>
        </p:txBody>
      </p:sp>
      <p:sp>
        <p:nvSpPr>
          <p:cNvPr id="3" name="副標題 2"/>
          <p:cNvSpPr>
            <a:spLocks noGrp="1"/>
          </p:cNvSpPr>
          <p:nvPr>
            <p:ph type="subTitle" idx="1"/>
          </p:nvPr>
        </p:nvSpPr>
        <p:spPr>
          <a:xfrm>
            <a:off x="444969" y="1268754"/>
            <a:ext cx="8241831" cy="36724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BST Basic Operation</a:t>
            </a:r>
          </a:p>
          <a:p>
            <a:pPr marL="342900" indent="-342900" algn="l">
              <a:buClr>
                <a:srgbClr val="0070C0"/>
              </a:buClr>
              <a:buSzPct val="80000"/>
              <a:buFont typeface="Wingdings" pitchFamily="2" charset="2"/>
              <a:buChar char="u"/>
            </a:pPr>
            <a:r>
              <a:rPr lang="en-US" sz="1800" b="0" i="0" dirty="0">
                <a:solidFill>
                  <a:srgbClr val="000000"/>
                </a:solidFill>
                <a:effectLst/>
              </a:rPr>
              <a:t>The basic operations that can be performed on a binary search tree data structure, are the following −</a:t>
            </a:r>
          </a:p>
          <a:p>
            <a:pPr marL="800100" lvl="1" indent="-342900" algn="l">
              <a:buClr>
                <a:srgbClr val="0070C0"/>
              </a:buClr>
              <a:buSzPct val="80000"/>
              <a:buFont typeface="Wingdings" pitchFamily="2" charset="2"/>
              <a:buChar char="u"/>
            </a:pPr>
            <a:r>
              <a:rPr lang="en-US" sz="1800" b="1" i="0" dirty="0">
                <a:solidFill>
                  <a:srgbClr val="000000"/>
                </a:solidFill>
                <a:effectLst/>
              </a:rPr>
              <a:t>Insert</a:t>
            </a:r>
            <a:r>
              <a:rPr lang="en-US" sz="1800" b="0" i="0" dirty="0">
                <a:solidFill>
                  <a:srgbClr val="000000"/>
                </a:solidFill>
                <a:effectLst/>
              </a:rPr>
              <a:t> − Inserts an element in a tree/create a tree.</a:t>
            </a:r>
          </a:p>
          <a:p>
            <a:pPr marL="800100" lvl="1" indent="-342900" algn="l">
              <a:buClr>
                <a:srgbClr val="0070C0"/>
              </a:buClr>
              <a:buSzPct val="80000"/>
              <a:buFont typeface="Wingdings" pitchFamily="2" charset="2"/>
              <a:buChar char="u"/>
            </a:pPr>
            <a:r>
              <a:rPr lang="en-US" sz="1800" b="1" i="0" dirty="0">
                <a:solidFill>
                  <a:srgbClr val="000000"/>
                </a:solidFill>
                <a:effectLst/>
              </a:rPr>
              <a:t>Search</a:t>
            </a:r>
            <a:r>
              <a:rPr lang="en-US" sz="1800" b="0" i="0" dirty="0">
                <a:solidFill>
                  <a:srgbClr val="000000"/>
                </a:solidFill>
                <a:effectLst/>
              </a:rPr>
              <a:t> − Searches an element in a tree.</a:t>
            </a:r>
          </a:p>
          <a:p>
            <a:pPr marL="800100" lvl="1" indent="-342900" algn="l">
              <a:buClr>
                <a:srgbClr val="0070C0"/>
              </a:buClr>
              <a:buSzPct val="80000"/>
              <a:buFont typeface="Wingdings" pitchFamily="2" charset="2"/>
              <a:buChar char="u"/>
            </a:pPr>
            <a:r>
              <a:rPr lang="en-US" sz="1800" b="1" i="0" dirty="0">
                <a:solidFill>
                  <a:srgbClr val="000000"/>
                </a:solidFill>
                <a:effectLst/>
              </a:rPr>
              <a:t>Preorder Traversal</a:t>
            </a:r>
            <a:r>
              <a:rPr lang="en-US" sz="1800" b="0" i="0" dirty="0">
                <a:solidFill>
                  <a:srgbClr val="000000"/>
                </a:solidFill>
                <a:effectLst/>
              </a:rPr>
              <a:t> − Traverses a tree in a pre-order manner.</a:t>
            </a:r>
          </a:p>
          <a:p>
            <a:pPr marL="800100" lvl="1" indent="-342900" algn="l">
              <a:buClr>
                <a:srgbClr val="0070C0"/>
              </a:buClr>
              <a:buSzPct val="80000"/>
              <a:buFont typeface="Wingdings" pitchFamily="2" charset="2"/>
              <a:buChar char="u"/>
            </a:pPr>
            <a:r>
              <a:rPr lang="en-US" sz="1800" b="1" i="0" dirty="0">
                <a:solidFill>
                  <a:srgbClr val="000000"/>
                </a:solidFill>
                <a:effectLst/>
              </a:rPr>
              <a:t>Inorder Traversal</a:t>
            </a:r>
            <a:r>
              <a:rPr lang="en-US" sz="1800" b="0" i="0" dirty="0">
                <a:solidFill>
                  <a:srgbClr val="000000"/>
                </a:solidFill>
                <a:effectLst/>
              </a:rPr>
              <a:t> − Traverses a tree in an in-order manner.</a:t>
            </a:r>
          </a:p>
          <a:p>
            <a:pPr marL="800100" lvl="1" indent="-342900" algn="l">
              <a:buClr>
                <a:srgbClr val="0070C0"/>
              </a:buClr>
              <a:buSzPct val="80000"/>
              <a:buFont typeface="Wingdings" pitchFamily="2" charset="2"/>
              <a:buChar char="u"/>
            </a:pPr>
            <a:r>
              <a:rPr lang="en-US" sz="1800" b="1" i="0" dirty="0">
                <a:solidFill>
                  <a:srgbClr val="000000"/>
                </a:solidFill>
                <a:effectLst/>
              </a:rPr>
              <a:t>Postorder Traversal</a:t>
            </a:r>
            <a:r>
              <a:rPr lang="en-US" sz="1800" b="0" i="0" dirty="0">
                <a:solidFill>
                  <a:srgbClr val="000000"/>
                </a:solidFill>
                <a:effectLst/>
              </a:rPr>
              <a:t> − Traverses a tree in a post-order manner.</a:t>
            </a:r>
          </a:p>
          <a:p>
            <a:pPr marL="342900" indent="-342900" algn="l">
              <a:buClr>
                <a:srgbClr val="0070C0"/>
              </a:buClr>
              <a:buSzPct val="80000"/>
              <a:buFont typeface="Wingdings" pitchFamily="2" charset="2"/>
              <a:buChar char="u"/>
            </a:pPr>
            <a:r>
              <a:rPr lang="en-US" sz="1800" b="0" i="0" dirty="0">
                <a:solidFill>
                  <a:srgbClr val="000000"/>
                </a:solidFill>
                <a:effectLst/>
              </a:rPr>
              <a:t>We shall learn creating (inserting into) a tree structure and searching a data item in a tree in this chapter. </a:t>
            </a:r>
          </a:p>
          <a:p>
            <a:pPr marL="342900" indent="-342900" algn="l">
              <a:buClr>
                <a:srgbClr val="0070C0"/>
              </a:buClr>
              <a:buSzPct val="80000"/>
              <a:buFont typeface="Wingdings" pitchFamily="2" charset="2"/>
              <a:buChar char="u"/>
            </a:pPr>
            <a:r>
              <a:rPr lang="en-US" sz="1800" b="0" i="0" dirty="0">
                <a:solidFill>
                  <a:srgbClr val="000000"/>
                </a:solidFill>
                <a:effectLst/>
              </a:rPr>
              <a:t>We will discuss about tree traversing methods in the coming discussion.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https://www.tutorialspoint.com/data_structures_algorithms/breadth_first_traversal_in_c.htm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314170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031_01.5 Insert Operation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440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031_01.5 Insert Operation</a:t>
            </a:r>
            <a:endParaRPr lang="zh-TW" altLang="en-US" sz="4000" b="1" dirty="0">
              <a:solidFill>
                <a:srgbClr val="FFFF00"/>
              </a:solidFill>
            </a:endParaRPr>
          </a:p>
        </p:txBody>
      </p:sp>
      <p:sp>
        <p:nvSpPr>
          <p:cNvPr id="3" name="副標題 2"/>
          <p:cNvSpPr>
            <a:spLocks noGrp="1"/>
          </p:cNvSpPr>
          <p:nvPr>
            <p:ph type="subTitle" idx="1"/>
          </p:nvPr>
        </p:nvSpPr>
        <p:spPr>
          <a:xfrm>
            <a:off x="444969" y="1268755"/>
            <a:ext cx="8241831" cy="20882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Insert Operation</a:t>
            </a:r>
          </a:p>
          <a:p>
            <a:pPr marL="342900" indent="-342900" algn="l">
              <a:buClr>
                <a:srgbClr val="0070C0"/>
              </a:buClr>
              <a:buSzPct val="80000"/>
              <a:buFont typeface="Wingdings" pitchFamily="2" charset="2"/>
              <a:buChar char="u"/>
            </a:pPr>
            <a:r>
              <a:rPr lang="en-US" sz="1800" b="0" i="0" dirty="0">
                <a:solidFill>
                  <a:srgbClr val="000000"/>
                </a:solidFill>
                <a:effectLst/>
              </a:rPr>
              <a:t>The very first insertion creates the tree. </a:t>
            </a:r>
          </a:p>
          <a:p>
            <a:pPr marL="342900" indent="-342900" algn="l">
              <a:buClr>
                <a:srgbClr val="0070C0"/>
              </a:buClr>
              <a:buSzPct val="80000"/>
              <a:buFont typeface="Wingdings" pitchFamily="2" charset="2"/>
              <a:buChar char="u"/>
            </a:pPr>
            <a:r>
              <a:rPr lang="en-US" sz="1800" b="0" i="0" dirty="0">
                <a:solidFill>
                  <a:srgbClr val="000000"/>
                </a:solidFill>
                <a:effectLst/>
              </a:rPr>
              <a:t>Afterwards, whenever an element is to be inserted, first locate its proper location.</a:t>
            </a:r>
          </a:p>
          <a:p>
            <a:pPr marL="342900" indent="-342900" algn="l">
              <a:buClr>
                <a:srgbClr val="0070C0"/>
              </a:buClr>
              <a:buSzPct val="80000"/>
              <a:buFont typeface="Wingdings" pitchFamily="2" charset="2"/>
              <a:buChar char="u"/>
            </a:pPr>
            <a:r>
              <a:rPr lang="en-US" sz="1800" b="0" i="0" dirty="0">
                <a:solidFill>
                  <a:srgbClr val="000000"/>
                </a:solidFill>
                <a:effectLst/>
              </a:rPr>
              <a:t>Start searching from the root node, then if the data is less than the key value, search for the empty location in the left subtree and insert the data. </a:t>
            </a:r>
          </a:p>
          <a:p>
            <a:pPr marL="342900" indent="-342900" algn="l">
              <a:buClr>
                <a:srgbClr val="0070C0"/>
              </a:buClr>
              <a:buSzPct val="80000"/>
              <a:buFont typeface="Wingdings" pitchFamily="2" charset="2"/>
              <a:buChar char="u"/>
            </a:pPr>
            <a:r>
              <a:rPr lang="en-US" sz="1800" b="0" i="0" dirty="0">
                <a:solidFill>
                  <a:srgbClr val="000000"/>
                </a:solidFill>
                <a:effectLst/>
              </a:rPr>
              <a:t>Otherwise, search for the empty location in the right subtree and insert the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https://www.tutorialspoint.com/data_structures_algorithms/breadth_first_traversal_in_c.htm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3252355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031_01.5 Insert Operation</a:t>
            </a:r>
            <a:endParaRPr lang="zh-TW" altLang="en-US" sz="4000" b="1" dirty="0">
              <a:solidFill>
                <a:srgbClr val="FFFF00"/>
              </a:solidFill>
            </a:endParaRPr>
          </a:p>
        </p:txBody>
      </p:sp>
      <p:sp>
        <p:nvSpPr>
          <p:cNvPr id="3" name="副標題 2"/>
          <p:cNvSpPr>
            <a:spLocks noGrp="1"/>
          </p:cNvSpPr>
          <p:nvPr>
            <p:ph type="subTitle" idx="1"/>
          </p:nvPr>
        </p:nvSpPr>
        <p:spPr>
          <a:xfrm>
            <a:off x="444969" y="1268755"/>
            <a:ext cx="8241831"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Algorithm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https://www.tutorialspoint.com/data_structures_algorithms/breadth_first_traversal_in_c.htm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B01FF03F-E873-1071-19ED-FE882AAAE8BF}"/>
              </a:ext>
            </a:extLst>
          </p:cNvPr>
          <p:cNvPicPr>
            <a:picLocks noChangeAspect="1"/>
          </p:cNvPicPr>
          <p:nvPr/>
        </p:nvPicPr>
        <p:blipFill>
          <a:blip r:embed="rId2"/>
          <a:stretch>
            <a:fillRect/>
          </a:stretch>
        </p:blipFill>
        <p:spPr>
          <a:xfrm>
            <a:off x="2483768" y="1651320"/>
            <a:ext cx="4495800" cy="5038725"/>
          </a:xfrm>
          <a:prstGeom prst="rect">
            <a:avLst/>
          </a:prstGeom>
          <a:ln>
            <a:solidFill>
              <a:srgbClr val="C00000"/>
            </a:solidFill>
          </a:ln>
        </p:spPr>
      </p:pic>
    </p:spTree>
    <p:extLst>
      <p:ext uri="{BB962C8B-B14F-4D97-AF65-F5344CB8AC3E}">
        <p14:creationId xmlns:p14="http://schemas.microsoft.com/office/powerpoint/2010/main" val="402239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031_01.5 Insert Operation</a:t>
            </a:r>
            <a:endParaRPr lang="zh-TW" altLang="en-US" sz="4000" b="1" dirty="0">
              <a:solidFill>
                <a:srgbClr val="FFFF00"/>
              </a:solidFill>
            </a:endParaRPr>
          </a:p>
        </p:txBody>
      </p:sp>
      <p:sp>
        <p:nvSpPr>
          <p:cNvPr id="3" name="副標題 2"/>
          <p:cNvSpPr>
            <a:spLocks noGrp="1"/>
          </p:cNvSpPr>
          <p:nvPr>
            <p:ph type="subTitle" idx="1"/>
          </p:nvPr>
        </p:nvSpPr>
        <p:spPr>
          <a:xfrm>
            <a:off x="444969" y="1268755"/>
            <a:ext cx="8241831"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https://www.tutorialspoint.com/data_structures_algorithms/breadth_first_traversal_in_c.htm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9" name="Picture 8">
            <a:extLst>
              <a:ext uri="{FF2B5EF4-FFF2-40B4-BE49-F238E27FC236}">
                <a16:creationId xmlns:a16="http://schemas.microsoft.com/office/drawing/2014/main" id="{D027EDA2-D8EB-1957-EA16-343F995FA0AF}"/>
              </a:ext>
            </a:extLst>
          </p:cNvPr>
          <p:cNvPicPr>
            <a:picLocks noChangeAspect="1"/>
          </p:cNvPicPr>
          <p:nvPr/>
        </p:nvPicPr>
        <p:blipFill>
          <a:blip r:embed="rId2"/>
          <a:stretch>
            <a:fillRect/>
          </a:stretch>
        </p:blipFill>
        <p:spPr>
          <a:xfrm>
            <a:off x="416512" y="1692672"/>
            <a:ext cx="4731552" cy="2764359"/>
          </a:xfrm>
          <a:prstGeom prst="rect">
            <a:avLst/>
          </a:prstGeom>
          <a:ln>
            <a:solidFill>
              <a:srgbClr val="C00000"/>
            </a:solidFill>
          </a:ln>
        </p:spPr>
      </p:pic>
      <p:pic>
        <p:nvPicPr>
          <p:cNvPr id="11" name="Picture 10">
            <a:extLst>
              <a:ext uri="{FF2B5EF4-FFF2-40B4-BE49-F238E27FC236}">
                <a16:creationId xmlns:a16="http://schemas.microsoft.com/office/drawing/2014/main" id="{4A14E0C9-2E90-9AA6-5851-FB7A9AC40A0D}"/>
              </a:ext>
            </a:extLst>
          </p:cNvPr>
          <p:cNvPicPr>
            <a:picLocks noChangeAspect="1"/>
          </p:cNvPicPr>
          <p:nvPr/>
        </p:nvPicPr>
        <p:blipFill>
          <a:blip r:embed="rId3"/>
          <a:stretch>
            <a:fillRect/>
          </a:stretch>
        </p:blipFill>
        <p:spPr>
          <a:xfrm>
            <a:off x="5220072" y="613469"/>
            <a:ext cx="3727167" cy="5742881"/>
          </a:xfrm>
          <a:prstGeom prst="rect">
            <a:avLst/>
          </a:prstGeom>
          <a:ln>
            <a:solidFill>
              <a:srgbClr val="C00000"/>
            </a:solidFill>
          </a:ln>
        </p:spPr>
      </p:pic>
    </p:spTree>
    <p:extLst>
      <p:ext uri="{BB962C8B-B14F-4D97-AF65-F5344CB8AC3E}">
        <p14:creationId xmlns:p14="http://schemas.microsoft.com/office/powerpoint/2010/main" val="3416063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031_01.6 Search Operation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16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031_01.6 Search Operation</a:t>
            </a:r>
            <a:endParaRPr lang="zh-TW" altLang="en-US" sz="4000" b="1" dirty="0">
              <a:solidFill>
                <a:srgbClr val="FFFF00"/>
              </a:solidFill>
            </a:endParaRPr>
          </a:p>
        </p:txBody>
      </p:sp>
      <p:sp>
        <p:nvSpPr>
          <p:cNvPr id="3" name="副標題 2"/>
          <p:cNvSpPr>
            <a:spLocks noGrp="1"/>
          </p:cNvSpPr>
          <p:nvPr>
            <p:ph type="subTitle" idx="1"/>
          </p:nvPr>
        </p:nvSpPr>
        <p:spPr>
          <a:xfrm>
            <a:off x="444969" y="1268755"/>
            <a:ext cx="8241831" cy="16561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Search Operation</a:t>
            </a:r>
          </a:p>
          <a:p>
            <a:pPr marL="342900" indent="-342900" algn="l">
              <a:buClr>
                <a:srgbClr val="0070C0"/>
              </a:buClr>
              <a:buSzPct val="80000"/>
              <a:buFont typeface="Wingdings" pitchFamily="2" charset="2"/>
              <a:buChar char="u"/>
            </a:pPr>
            <a:r>
              <a:rPr lang="en-US" sz="1800" b="0" i="0" dirty="0">
                <a:solidFill>
                  <a:srgbClr val="000000"/>
                </a:solidFill>
                <a:effectLst/>
              </a:rPr>
              <a:t>Whenever an element is to be searched, start searching from the root node, then if the data is less than the key value, search for the element in the left subtree.</a:t>
            </a:r>
          </a:p>
          <a:p>
            <a:pPr marL="342900" indent="-342900" algn="l">
              <a:buClr>
                <a:srgbClr val="0070C0"/>
              </a:buClr>
              <a:buSzPct val="80000"/>
              <a:buFont typeface="Wingdings" pitchFamily="2" charset="2"/>
              <a:buChar char="u"/>
            </a:pPr>
            <a:r>
              <a:rPr lang="en-US" sz="1800" b="0" i="0" dirty="0">
                <a:solidFill>
                  <a:srgbClr val="000000"/>
                </a:solidFill>
                <a:effectLst/>
              </a:rPr>
              <a:t>Otherwise, search for the element in the right subtree. Follow the same algorithm for each node.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https://www.tutorialspoint.com/data_structures_algorithms/breadth_first_traversal_in_c.htm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2747569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031_01.6 Search Operation</a:t>
            </a:r>
            <a:endParaRPr lang="zh-TW" altLang="en-US" sz="4000" b="1" dirty="0">
              <a:solidFill>
                <a:srgbClr val="FFFF00"/>
              </a:solidFill>
            </a:endParaRPr>
          </a:p>
        </p:txBody>
      </p:sp>
      <p:sp>
        <p:nvSpPr>
          <p:cNvPr id="3" name="副標題 2"/>
          <p:cNvSpPr>
            <a:spLocks noGrp="1"/>
          </p:cNvSpPr>
          <p:nvPr>
            <p:ph type="subTitle" idx="1"/>
          </p:nvPr>
        </p:nvSpPr>
        <p:spPr>
          <a:xfrm>
            <a:off x="444969" y="1268755"/>
            <a:ext cx="8241831"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Algorithm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https://www.tutorialspoint.com/data_structures_algorithms/breadth_first_traversal_in_c.htm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9" name="Picture 8">
            <a:extLst>
              <a:ext uri="{FF2B5EF4-FFF2-40B4-BE49-F238E27FC236}">
                <a16:creationId xmlns:a16="http://schemas.microsoft.com/office/drawing/2014/main" id="{44A3D3F1-B674-9541-8F3B-470E62F2B4D0}"/>
              </a:ext>
            </a:extLst>
          </p:cNvPr>
          <p:cNvPicPr>
            <a:picLocks noChangeAspect="1"/>
          </p:cNvPicPr>
          <p:nvPr/>
        </p:nvPicPr>
        <p:blipFill>
          <a:blip r:embed="rId2"/>
          <a:stretch>
            <a:fillRect/>
          </a:stretch>
        </p:blipFill>
        <p:spPr>
          <a:xfrm>
            <a:off x="2195736" y="1730385"/>
            <a:ext cx="4095750" cy="4524375"/>
          </a:xfrm>
          <a:prstGeom prst="rect">
            <a:avLst/>
          </a:prstGeom>
          <a:ln>
            <a:solidFill>
              <a:srgbClr val="C00000"/>
            </a:solidFill>
          </a:ln>
        </p:spPr>
      </p:pic>
    </p:spTree>
    <p:extLst>
      <p:ext uri="{BB962C8B-B14F-4D97-AF65-F5344CB8AC3E}">
        <p14:creationId xmlns:p14="http://schemas.microsoft.com/office/powerpoint/2010/main" val="31754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031_01.6 Search Operation</a:t>
            </a:r>
            <a:endParaRPr lang="zh-TW" altLang="en-US" sz="4000" b="1" dirty="0">
              <a:solidFill>
                <a:srgbClr val="FFFF00"/>
              </a:solidFill>
            </a:endParaRPr>
          </a:p>
        </p:txBody>
      </p:sp>
      <p:sp>
        <p:nvSpPr>
          <p:cNvPr id="3" name="副標題 2"/>
          <p:cNvSpPr>
            <a:spLocks noGrp="1"/>
          </p:cNvSpPr>
          <p:nvPr>
            <p:ph type="subTitle" idx="1"/>
          </p:nvPr>
        </p:nvSpPr>
        <p:spPr>
          <a:xfrm>
            <a:off x="444969" y="1268755"/>
            <a:ext cx="3190927"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https://www.tutorialspoint.com/data_structures_algorithms/breadth_first_traversal_in_c.htm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12" name="Picture 11">
            <a:extLst>
              <a:ext uri="{FF2B5EF4-FFF2-40B4-BE49-F238E27FC236}">
                <a16:creationId xmlns:a16="http://schemas.microsoft.com/office/drawing/2014/main" id="{09FE7693-7CB9-E8A6-44F4-DFC82C013DDC}"/>
              </a:ext>
            </a:extLst>
          </p:cNvPr>
          <p:cNvPicPr>
            <a:picLocks noChangeAspect="1"/>
          </p:cNvPicPr>
          <p:nvPr/>
        </p:nvPicPr>
        <p:blipFill>
          <a:blip r:embed="rId2"/>
          <a:stretch>
            <a:fillRect/>
          </a:stretch>
        </p:blipFill>
        <p:spPr>
          <a:xfrm>
            <a:off x="3995936" y="33337"/>
            <a:ext cx="4048125" cy="6791325"/>
          </a:xfrm>
          <a:prstGeom prst="rect">
            <a:avLst/>
          </a:prstGeom>
          <a:ln>
            <a:solidFill>
              <a:srgbClr val="C00000"/>
            </a:solidFill>
          </a:ln>
        </p:spPr>
      </p:pic>
    </p:spTree>
    <p:extLst>
      <p:ext uri="{BB962C8B-B14F-4D97-AF65-F5344CB8AC3E}">
        <p14:creationId xmlns:p14="http://schemas.microsoft.com/office/powerpoint/2010/main" val="185262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 Tree: C</a:t>
            </a:r>
            <a:endParaRPr lang="zh-TW" altLang="en-US" sz="4000" b="1" dirty="0">
              <a:solidFill>
                <a:srgbClr val="FFFF00"/>
              </a:solidFill>
            </a:endParaRPr>
          </a:p>
        </p:txBody>
      </p:sp>
      <p:sp>
        <p:nvSpPr>
          <p:cNvPr id="3" name="副標題 2"/>
          <p:cNvSpPr>
            <a:spLocks noGrp="1"/>
          </p:cNvSpPr>
          <p:nvPr>
            <p:ph type="subTitle" idx="1"/>
          </p:nvPr>
        </p:nvSpPr>
        <p:spPr>
          <a:xfrm>
            <a:off x="457200" y="1414513"/>
            <a:ext cx="8241831" cy="2014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Tree: C</a:t>
            </a:r>
          </a:p>
          <a:p>
            <a:pPr marL="342900" indent="-342900" algn="l">
              <a:buClr>
                <a:srgbClr val="0070C0"/>
              </a:buClr>
              <a:buSzPct val="80000"/>
              <a:buFont typeface="Wingdings" pitchFamily="2" charset="2"/>
              <a:buChar char="u"/>
            </a:pPr>
            <a:r>
              <a:rPr lang="en-US" sz="1800" b="0" i="0" dirty="0">
                <a:solidFill>
                  <a:srgbClr val="000000"/>
                </a:solidFill>
                <a:effectLst/>
              </a:rPr>
              <a:t>Tree represents the nodes connected by edges. </a:t>
            </a:r>
          </a:p>
          <a:p>
            <a:pPr marL="342900" indent="-342900" algn="l">
              <a:buClr>
                <a:srgbClr val="0070C0"/>
              </a:buClr>
              <a:buSzPct val="80000"/>
              <a:buFont typeface="Wingdings" pitchFamily="2" charset="2"/>
              <a:buChar char="u"/>
            </a:pPr>
            <a:r>
              <a:rPr lang="en-US" sz="1800" b="0" i="0" dirty="0">
                <a:solidFill>
                  <a:srgbClr val="000000"/>
                </a:solidFill>
                <a:effectLst/>
              </a:rPr>
              <a:t>We will discuss </a:t>
            </a:r>
            <a:r>
              <a:rPr lang="en-US" sz="1800" b="1" i="0" dirty="0">
                <a:solidFill>
                  <a:srgbClr val="000000"/>
                </a:solidFill>
                <a:effectLst/>
              </a:rPr>
              <a:t>binary tree or binary search tree specifically</a:t>
            </a:r>
            <a:r>
              <a:rPr lang="en-US" sz="1800" b="0" i="0" dirty="0">
                <a:solidFill>
                  <a:srgbClr val="000000"/>
                </a:solidFill>
                <a:effectLst/>
              </a:rPr>
              <a:t>.</a:t>
            </a:r>
          </a:p>
          <a:p>
            <a:pPr marL="342900" indent="-342900" algn="l">
              <a:buClr>
                <a:srgbClr val="0070C0"/>
              </a:buClr>
              <a:buSzPct val="80000"/>
              <a:buFont typeface="Wingdings" pitchFamily="2" charset="2"/>
              <a:buChar char="u"/>
            </a:pPr>
            <a:r>
              <a:rPr lang="en-US" sz="1800" b="1" i="0" dirty="0">
                <a:solidFill>
                  <a:srgbClr val="C00000"/>
                </a:solidFill>
                <a:effectLst/>
              </a:rPr>
              <a:t>Binary Tree </a:t>
            </a:r>
            <a:r>
              <a:rPr lang="en-US" sz="1800" b="0" i="0" dirty="0">
                <a:solidFill>
                  <a:srgbClr val="000000"/>
                </a:solidFill>
                <a:effectLst/>
              </a:rPr>
              <a:t>is a special data structure used for data storage purposes. </a:t>
            </a:r>
          </a:p>
          <a:p>
            <a:pPr marL="342900" indent="-342900" algn="l">
              <a:buClr>
                <a:srgbClr val="0070C0"/>
              </a:buClr>
              <a:buSzPct val="80000"/>
              <a:buFont typeface="Wingdings" pitchFamily="2" charset="2"/>
              <a:buChar char="u"/>
            </a:pPr>
            <a:r>
              <a:rPr lang="en-US" sz="1800" b="0" i="0" dirty="0">
                <a:solidFill>
                  <a:srgbClr val="000000"/>
                </a:solidFill>
                <a:effectLst/>
              </a:rPr>
              <a:t>A binary tree has a special condition that each node can have a maximum of two children.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https://www.tutorialspoint.com/data_structures_algorithms/tree_data_structure.htm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437178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031_01.7 Tree: C Code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37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031_01.7 Tree: C Code</a:t>
            </a:r>
            <a:endParaRPr lang="zh-TW" altLang="en-US" sz="4000" b="1" dirty="0">
              <a:solidFill>
                <a:srgbClr val="FFFF00"/>
              </a:solidFill>
            </a:endParaRPr>
          </a:p>
        </p:txBody>
      </p:sp>
      <p:sp>
        <p:nvSpPr>
          <p:cNvPr id="3" name="副標題 2"/>
          <p:cNvSpPr>
            <a:spLocks noGrp="1"/>
          </p:cNvSpPr>
          <p:nvPr>
            <p:ph type="subTitle" idx="1"/>
          </p:nvPr>
        </p:nvSpPr>
        <p:spPr>
          <a:xfrm>
            <a:off x="444969" y="1268754"/>
            <a:ext cx="8241831" cy="35283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Tree: C Code</a:t>
            </a:r>
          </a:p>
          <a:p>
            <a:pPr marL="342900" indent="-342900" algn="l">
              <a:buClr>
                <a:srgbClr val="0070C0"/>
              </a:buClr>
              <a:buSzPct val="80000"/>
              <a:buFont typeface="Wingdings" pitchFamily="2" charset="2"/>
              <a:buChar char="u"/>
            </a:pPr>
            <a:r>
              <a:rPr lang="en-US" sz="1800" b="0" i="0" dirty="0">
                <a:solidFill>
                  <a:srgbClr val="000000"/>
                </a:solidFill>
                <a:effectLst/>
              </a:rPr>
              <a:t>Traversal is a process to visit all the nodes of a tree and may print their values too.</a:t>
            </a:r>
          </a:p>
          <a:p>
            <a:pPr marL="342900" indent="-342900" algn="l">
              <a:buClr>
                <a:srgbClr val="0070C0"/>
              </a:buClr>
              <a:buSzPct val="80000"/>
              <a:buFont typeface="Wingdings" pitchFamily="2" charset="2"/>
              <a:buChar char="u"/>
            </a:pPr>
            <a:r>
              <a:rPr lang="en-US" sz="1800" b="0" i="0" dirty="0">
                <a:solidFill>
                  <a:srgbClr val="000000"/>
                </a:solidFill>
                <a:effectLst/>
              </a:rPr>
              <a:t>Because all nodes are connected via edges (links) we always start from the root (head) node. </a:t>
            </a:r>
          </a:p>
          <a:p>
            <a:pPr marL="342900" indent="-342900" algn="l">
              <a:buClr>
                <a:srgbClr val="0070C0"/>
              </a:buClr>
              <a:buSzPct val="80000"/>
              <a:buFont typeface="Wingdings" pitchFamily="2" charset="2"/>
              <a:buChar char="u"/>
            </a:pPr>
            <a:r>
              <a:rPr lang="en-US" sz="1800" b="0" i="0" dirty="0">
                <a:solidFill>
                  <a:srgbClr val="000000"/>
                </a:solidFill>
                <a:effectLst/>
              </a:rPr>
              <a:t>That is, we cannot random access a node in a tree. </a:t>
            </a:r>
          </a:p>
          <a:p>
            <a:pPr marL="342900" indent="-342900" algn="l">
              <a:buClr>
                <a:srgbClr val="0070C0"/>
              </a:buClr>
              <a:buSzPct val="80000"/>
              <a:buFont typeface="Wingdings" pitchFamily="2" charset="2"/>
              <a:buChar char="u"/>
            </a:pPr>
            <a:r>
              <a:rPr lang="en-US" sz="1800" b="0" i="0" dirty="0">
                <a:solidFill>
                  <a:srgbClr val="000000"/>
                </a:solidFill>
                <a:effectLst/>
              </a:rPr>
              <a:t>There are three ways which we use to traverse a tree −</a:t>
            </a:r>
          </a:p>
          <a:p>
            <a:pPr marL="800100" lvl="1" indent="-342900" algn="l">
              <a:buClr>
                <a:srgbClr val="0070C0"/>
              </a:buClr>
              <a:buSzPct val="80000"/>
              <a:buFont typeface="Wingdings" pitchFamily="2" charset="2"/>
              <a:buChar char="u"/>
            </a:pPr>
            <a:r>
              <a:rPr lang="en-US" sz="1800" b="0" i="0" dirty="0">
                <a:solidFill>
                  <a:srgbClr val="000000"/>
                </a:solidFill>
                <a:effectLst/>
              </a:rPr>
              <a:t>In-order Traversal</a:t>
            </a:r>
          </a:p>
          <a:p>
            <a:pPr marL="800100" lvl="1" indent="-342900" algn="l">
              <a:buClr>
                <a:srgbClr val="0070C0"/>
              </a:buClr>
              <a:buSzPct val="80000"/>
              <a:buFont typeface="Wingdings" pitchFamily="2" charset="2"/>
              <a:buChar char="u"/>
            </a:pPr>
            <a:r>
              <a:rPr lang="en-US" sz="1800" b="0" i="0" dirty="0">
                <a:solidFill>
                  <a:srgbClr val="000000"/>
                </a:solidFill>
                <a:effectLst/>
              </a:rPr>
              <a:t>Pre-order Traversal</a:t>
            </a:r>
          </a:p>
          <a:p>
            <a:pPr marL="800100" lvl="1" indent="-342900" algn="l">
              <a:buClr>
                <a:srgbClr val="0070C0"/>
              </a:buClr>
              <a:buSzPct val="80000"/>
              <a:buFont typeface="Wingdings" pitchFamily="2" charset="2"/>
              <a:buChar char="u"/>
            </a:pPr>
            <a:r>
              <a:rPr lang="en-US" sz="1800" b="0" i="0" dirty="0">
                <a:solidFill>
                  <a:srgbClr val="000000"/>
                </a:solidFill>
                <a:effectLst/>
              </a:rPr>
              <a:t>Post-order Traversal</a:t>
            </a:r>
          </a:p>
          <a:p>
            <a:pPr marL="342900" indent="-342900" algn="l">
              <a:buClr>
                <a:srgbClr val="0070C0"/>
              </a:buClr>
              <a:buSzPct val="80000"/>
              <a:buFont typeface="Wingdings" pitchFamily="2" charset="2"/>
              <a:buChar char="u"/>
            </a:pPr>
            <a:r>
              <a:rPr lang="en-US" sz="1800" b="0" i="0" dirty="0">
                <a:solidFill>
                  <a:srgbClr val="000000"/>
                </a:solidFill>
                <a:effectLst/>
              </a:rPr>
              <a:t>We now look at the implementation of tree traversal in C programming language here using the following binary tree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https://www.tutorialspoint.com/data_structures_algorithms/tree_traversal_in_c.htm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3074" name="Picture 2" descr="Binary Search Tree">
            <a:extLst>
              <a:ext uri="{FF2B5EF4-FFF2-40B4-BE49-F238E27FC236}">
                <a16:creationId xmlns:a16="http://schemas.microsoft.com/office/drawing/2014/main" id="{3B7F470B-65A7-F864-DE99-3B7166929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969842"/>
            <a:ext cx="3333750" cy="16192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36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031_01.7 Tree: C Code</a:t>
            </a:r>
            <a:endParaRPr lang="zh-TW" altLang="en-US" sz="4000" b="1" dirty="0">
              <a:solidFill>
                <a:srgbClr val="FFFF00"/>
              </a:solidFill>
            </a:endParaRPr>
          </a:p>
        </p:txBody>
      </p:sp>
      <p:sp>
        <p:nvSpPr>
          <p:cNvPr id="3" name="副標題 2"/>
          <p:cNvSpPr>
            <a:spLocks noGrp="1"/>
          </p:cNvSpPr>
          <p:nvPr>
            <p:ph type="subTitle" idx="1"/>
          </p:nvPr>
        </p:nvSpPr>
        <p:spPr>
          <a:xfrm>
            <a:off x="444969" y="1268754"/>
            <a:ext cx="8241831" cy="6480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Tree: C Code</a:t>
            </a:r>
          </a:p>
          <a:p>
            <a:pPr marL="342900" indent="-342900" algn="l">
              <a:buClr>
                <a:srgbClr val="0070C0"/>
              </a:buClr>
              <a:buSzPct val="80000"/>
              <a:buFont typeface="Wingdings" pitchFamily="2" charset="2"/>
              <a:buChar char="u"/>
            </a:pPr>
            <a:r>
              <a:rPr lang="en-US" sz="1800" b="0" i="0" dirty="0">
                <a:solidFill>
                  <a:srgbClr val="000000"/>
                </a:solidFill>
                <a:effectLst/>
              </a:rPr>
              <a:t>Define data.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https://www.tutorialspoint.com/data_structures_algorithms/tree_traversal_in_c.htm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8" name="Picture 7">
            <a:extLst>
              <a:ext uri="{FF2B5EF4-FFF2-40B4-BE49-F238E27FC236}">
                <a16:creationId xmlns:a16="http://schemas.microsoft.com/office/drawing/2014/main" id="{4C49D5D2-7965-4F8E-C164-2C183291CD66}"/>
              </a:ext>
            </a:extLst>
          </p:cNvPr>
          <p:cNvPicPr>
            <a:picLocks noChangeAspect="1"/>
          </p:cNvPicPr>
          <p:nvPr/>
        </p:nvPicPr>
        <p:blipFill>
          <a:blip r:embed="rId2"/>
          <a:stretch>
            <a:fillRect/>
          </a:stretch>
        </p:blipFill>
        <p:spPr>
          <a:xfrm>
            <a:off x="2411760" y="2276872"/>
            <a:ext cx="3333750" cy="1800225"/>
          </a:xfrm>
          <a:prstGeom prst="rect">
            <a:avLst/>
          </a:prstGeom>
          <a:ln>
            <a:solidFill>
              <a:srgbClr val="C00000"/>
            </a:solidFill>
          </a:ln>
        </p:spPr>
      </p:pic>
    </p:spTree>
    <p:extLst>
      <p:ext uri="{BB962C8B-B14F-4D97-AF65-F5344CB8AC3E}">
        <p14:creationId xmlns:p14="http://schemas.microsoft.com/office/powerpoint/2010/main" val="4173748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031_01.7 Tree: C Code</a:t>
            </a:r>
            <a:endParaRPr lang="zh-TW" altLang="en-US" sz="4000" b="1" dirty="0">
              <a:solidFill>
                <a:srgbClr val="FFFF00"/>
              </a:solidFill>
            </a:endParaRPr>
          </a:p>
        </p:txBody>
      </p:sp>
      <p:sp>
        <p:nvSpPr>
          <p:cNvPr id="3" name="副標題 2"/>
          <p:cNvSpPr>
            <a:spLocks noGrp="1"/>
          </p:cNvSpPr>
          <p:nvPr>
            <p:ph type="subTitle" idx="1"/>
          </p:nvPr>
        </p:nvSpPr>
        <p:spPr>
          <a:xfrm>
            <a:off x="444970" y="1268754"/>
            <a:ext cx="2222718" cy="6480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Tree: C Code</a:t>
            </a:r>
          </a:p>
          <a:p>
            <a:pPr marL="342900" indent="-342900" algn="l">
              <a:buClr>
                <a:srgbClr val="0070C0"/>
              </a:buClr>
              <a:buSzPct val="80000"/>
              <a:buFont typeface="Wingdings" pitchFamily="2" charset="2"/>
              <a:buChar char="u"/>
            </a:pPr>
            <a:r>
              <a:rPr lang="en-US" sz="1800" dirty="0">
                <a:solidFill>
                  <a:srgbClr val="000000"/>
                </a:solidFill>
              </a:rPr>
              <a:t>i</a:t>
            </a:r>
            <a:r>
              <a:rPr lang="en-US" sz="1800" b="0" i="0" dirty="0">
                <a:solidFill>
                  <a:srgbClr val="000000"/>
                </a:solidFill>
                <a:effectLst/>
              </a:rPr>
              <a:t>nsert()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https://www.tutorialspoint.com/data_structures_algorithms/tree_traversal_in_c.htm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9" name="Picture 8">
            <a:extLst>
              <a:ext uri="{FF2B5EF4-FFF2-40B4-BE49-F238E27FC236}">
                <a16:creationId xmlns:a16="http://schemas.microsoft.com/office/drawing/2014/main" id="{1D09DFA8-9F84-833B-C4E2-3F9EB5E697A2}"/>
              </a:ext>
            </a:extLst>
          </p:cNvPr>
          <p:cNvPicPr>
            <a:picLocks noChangeAspect="1"/>
          </p:cNvPicPr>
          <p:nvPr/>
        </p:nvPicPr>
        <p:blipFill>
          <a:blip r:embed="rId2"/>
          <a:stretch>
            <a:fillRect/>
          </a:stretch>
        </p:blipFill>
        <p:spPr>
          <a:xfrm>
            <a:off x="2915816" y="627613"/>
            <a:ext cx="5980055" cy="5781514"/>
          </a:xfrm>
          <a:prstGeom prst="rect">
            <a:avLst/>
          </a:prstGeom>
          <a:ln>
            <a:solidFill>
              <a:srgbClr val="C00000"/>
            </a:solidFill>
          </a:ln>
        </p:spPr>
      </p:pic>
    </p:spTree>
    <p:extLst>
      <p:ext uri="{BB962C8B-B14F-4D97-AF65-F5344CB8AC3E}">
        <p14:creationId xmlns:p14="http://schemas.microsoft.com/office/powerpoint/2010/main" val="2549972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031_01.7 Tree: C Code</a:t>
            </a:r>
            <a:endParaRPr lang="zh-TW" altLang="en-US" sz="4000" b="1" dirty="0">
              <a:solidFill>
                <a:srgbClr val="FFFF00"/>
              </a:solidFill>
            </a:endParaRPr>
          </a:p>
        </p:txBody>
      </p:sp>
      <p:sp>
        <p:nvSpPr>
          <p:cNvPr id="3" name="副標題 2"/>
          <p:cNvSpPr>
            <a:spLocks noGrp="1"/>
          </p:cNvSpPr>
          <p:nvPr>
            <p:ph type="subTitle" idx="1"/>
          </p:nvPr>
        </p:nvSpPr>
        <p:spPr>
          <a:xfrm>
            <a:off x="444970" y="1268754"/>
            <a:ext cx="2222718" cy="6480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Tree: C Code</a:t>
            </a:r>
          </a:p>
          <a:p>
            <a:pPr marL="342900" indent="-342900" algn="l">
              <a:buClr>
                <a:srgbClr val="0070C0"/>
              </a:buClr>
              <a:buSzPct val="80000"/>
              <a:buFont typeface="Wingdings" pitchFamily="2" charset="2"/>
              <a:buChar char="u"/>
            </a:pPr>
            <a:r>
              <a:rPr lang="en-US" sz="1800" b="0" i="0" dirty="0">
                <a:solidFill>
                  <a:srgbClr val="000000"/>
                </a:solidFill>
                <a:effectLst/>
              </a:rPr>
              <a:t>search()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https://www.tutorialspoint.com/data_structures_algorithms/tree_traversal_in_c.htm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8" name="Picture 7">
            <a:extLst>
              <a:ext uri="{FF2B5EF4-FFF2-40B4-BE49-F238E27FC236}">
                <a16:creationId xmlns:a16="http://schemas.microsoft.com/office/drawing/2014/main" id="{9B56A496-A4ED-7652-21BD-0EF991F60C1E}"/>
              </a:ext>
            </a:extLst>
          </p:cNvPr>
          <p:cNvPicPr>
            <a:picLocks noChangeAspect="1"/>
          </p:cNvPicPr>
          <p:nvPr/>
        </p:nvPicPr>
        <p:blipFill>
          <a:blip r:embed="rId2"/>
          <a:stretch>
            <a:fillRect/>
          </a:stretch>
        </p:blipFill>
        <p:spPr>
          <a:xfrm>
            <a:off x="3419872" y="1340768"/>
            <a:ext cx="4619625" cy="3838575"/>
          </a:xfrm>
          <a:prstGeom prst="rect">
            <a:avLst/>
          </a:prstGeom>
          <a:ln>
            <a:solidFill>
              <a:srgbClr val="C00000"/>
            </a:solidFill>
          </a:ln>
        </p:spPr>
      </p:pic>
    </p:spTree>
    <p:extLst>
      <p:ext uri="{BB962C8B-B14F-4D97-AF65-F5344CB8AC3E}">
        <p14:creationId xmlns:p14="http://schemas.microsoft.com/office/powerpoint/2010/main" val="72146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031_01.7 Tree: C Code</a:t>
            </a:r>
            <a:endParaRPr lang="zh-TW" altLang="en-US" sz="4000" b="1" dirty="0">
              <a:solidFill>
                <a:srgbClr val="FFFF00"/>
              </a:solidFill>
            </a:endParaRPr>
          </a:p>
        </p:txBody>
      </p:sp>
      <p:sp>
        <p:nvSpPr>
          <p:cNvPr id="3" name="副標題 2"/>
          <p:cNvSpPr>
            <a:spLocks noGrp="1"/>
          </p:cNvSpPr>
          <p:nvPr>
            <p:ph type="subTitle" idx="1"/>
          </p:nvPr>
        </p:nvSpPr>
        <p:spPr>
          <a:xfrm>
            <a:off x="444970" y="1268754"/>
            <a:ext cx="2830886" cy="14401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Tree: C Code</a:t>
            </a:r>
          </a:p>
          <a:p>
            <a:pPr marL="342900" indent="-342900" algn="l">
              <a:buClr>
                <a:srgbClr val="0070C0"/>
              </a:buClr>
              <a:buSzPct val="80000"/>
              <a:buFont typeface="Wingdings" pitchFamily="2" charset="2"/>
              <a:buChar char="u"/>
            </a:pPr>
            <a:r>
              <a:rPr lang="en-US" sz="1800" dirty="0">
                <a:solidFill>
                  <a:srgbClr val="000000"/>
                </a:solidFill>
              </a:rPr>
              <a:t>p</a:t>
            </a:r>
            <a:r>
              <a:rPr lang="en-US" sz="1800" b="0" i="0" dirty="0">
                <a:solidFill>
                  <a:srgbClr val="000000"/>
                </a:solidFill>
                <a:effectLst/>
              </a:rPr>
              <a:t>re_order_traversal(),</a:t>
            </a:r>
          </a:p>
          <a:p>
            <a:pPr marL="342900" indent="-342900" algn="l">
              <a:buClr>
                <a:srgbClr val="0070C0"/>
              </a:buClr>
              <a:buSzPct val="80000"/>
              <a:buFont typeface="Wingdings" pitchFamily="2" charset="2"/>
              <a:buChar char="u"/>
            </a:pPr>
            <a:r>
              <a:rPr lang="en-US" sz="1800" dirty="0">
                <a:solidFill>
                  <a:srgbClr val="000000"/>
                </a:solidFill>
              </a:rPr>
              <a:t>inorder_traversal(), and </a:t>
            </a:r>
            <a:r>
              <a:rPr lang="en-US" sz="1800" dirty="0" err="1">
                <a:solidFill>
                  <a:srgbClr val="000000"/>
                </a:solidFill>
              </a:rPr>
              <a:t>post_order_traversal</a:t>
            </a:r>
            <a:r>
              <a:rPr lang="en-US" sz="1800" dirty="0">
                <a:solidFill>
                  <a:srgbClr val="000000"/>
                </a:solidFill>
              </a:rPr>
              <a:t>().</a:t>
            </a: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https://www.tutorialspoint.com/data_structures_algorithms/tree_traversal_in_c.htm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9" name="Picture 8">
            <a:extLst>
              <a:ext uri="{FF2B5EF4-FFF2-40B4-BE49-F238E27FC236}">
                <a16:creationId xmlns:a16="http://schemas.microsoft.com/office/drawing/2014/main" id="{4DE0A0E0-946D-10E9-6333-C4F1D13703EB}"/>
              </a:ext>
            </a:extLst>
          </p:cNvPr>
          <p:cNvPicPr>
            <a:picLocks noChangeAspect="1"/>
          </p:cNvPicPr>
          <p:nvPr/>
        </p:nvPicPr>
        <p:blipFill>
          <a:blip r:embed="rId2"/>
          <a:stretch>
            <a:fillRect/>
          </a:stretch>
        </p:blipFill>
        <p:spPr>
          <a:xfrm>
            <a:off x="3419872" y="1266626"/>
            <a:ext cx="5067300" cy="4676775"/>
          </a:xfrm>
          <a:prstGeom prst="rect">
            <a:avLst/>
          </a:prstGeom>
          <a:ln>
            <a:solidFill>
              <a:srgbClr val="C00000"/>
            </a:solidFill>
          </a:ln>
        </p:spPr>
      </p:pic>
    </p:spTree>
    <p:extLst>
      <p:ext uri="{BB962C8B-B14F-4D97-AF65-F5344CB8AC3E}">
        <p14:creationId xmlns:p14="http://schemas.microsoft.com/office/powerpoint/2010/main" val="260105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031_01.7 Tree: C Code</a:t>
            </a:r>
            <a:endParaRPr lang="zh-TW" altLang="en-US" sz="4000" b="1" dirty="0">
              <a:solidFill>
                <a:srgbClr val="FFFF00"/>
              </a:solidFill>
            </a:endParaRPr>
          </a:p>
        </p:txBody>
      </p:sp>
      <p:sp>
        <p:nvSpPr>
          <p:cNvPr id="3" name="副標題 2"/>
          <p:cNvSpPr>
            <a:spLocks noGrp="1"/>
          </p:cNvSpPr>
          <p:nvPr>
            <p:ph type="subTitle" idx="1"/>
          </p:nvPr>
        </p:nvSpPr>
        <p:spPr>
          <a:xfrm>
            <a:off x="444970" y="1268754"/>
            <a:ext cx="2830886" cy="7200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Tree: C Code</a:t>
            </a:r>
          </a:p>
          <a:p>
            <a:pPr marL="342900" indent="-342900" algn="l">
              <a:buClr>
                <a:srgbClr val="0070C0"/>
              </a:buClr>
              <a:buSzPct val="80000"/>
              <a:buFont typeface="Wingdings" pitchFamily="2" charset="2"/>
              <a:buChar char="u"/>
            </a:pPr>
            <a:r>
              <a:rPr lang="en-US" sz="1800" dirty="0">
                <a:solidFill>
                  <a:srgbClr val="000000"/>
                </a:solidFill>
              </a:rPr>
              <a:t>main()</a:t>
            </a: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https://www.tutorialspoint.com/data_structures_algorithms/tree_traversal_in_c.htm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8" name="Picture 7">
            <a:extLst>
              <a:ext uri="{FF2B5EF4-FFF2-40B4-BE49-F238E27FC236}">
                <a16:creationId xmlns:a16="http://schemas.microsoft.com/office/drawing/2014/main" id="{41D2BA80-6936-E966-D18A-24D267DF0A55}"/>
              </a:ext>
            </a:extLst>
          </p:cNvPr>
          <p:cNvPicPr>
            <a:picLocks noChangeAspect="1"/>
          </p:cNvPicPr>
          <p:nvPr/>
        </p:nvPicPr>
        <p:blipFill>
          <a:blip r:embed="rId2"/>
          <a:stretch>
            <a:fillRect/>
          </a:stretch>
        </p:blipFill>
        <p:spPr>
          <a:xfrm>
            <a:off x="3491880" y="120995"/>
            <a:ext cx="5467350" cy="6353175"/>
          </a:xfrm>
          <a:prstGeom prst="rect">
            <a:avLst/>
          </a:prstGeom>
          <a:ln>
            <a:solidFill>
              <a:srgbClr val="C00000"/>
            </a:solidFill>
          </a:ln>
        </p:spPr>
      </p:pic>
    </p:spTree>
    <p:extLst>
      <p:ext uri="{BB962C8B-B14F-4D97-AF65-F5344CB8AC3E}">
        <p14:creationId xmlns:p14="http://schemas.microsoft.com/office/powerpoint/2010/main" val="3122311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031_01.7 Tree: C Code</a:t>
            </a:r>
            <a:endParaRPr lang="zh-TW" altLang="en-US" sz="4000" b="1" dirty="0">
              <a:solidFill>
                <a:srgbClr val="FFFF00"/>
              </a:solidFill>
            </a:endParaRPr>
          </a:p>
        </p:txBody>
      </p:sp>
      <p:sp>
        <p:nvSpPr>
          <p:cNvPr id="3" name="副標題 2"/>
          <p:cNvSpPr>
            <a:spLocks noGrp="1"/>
          </p:cNvSpPr>
          <p:nvPr>
            <p:ph type="subTitle" idx="1"/>
          </p:nvPr>
        </p:nvSpPr>
        <p:spPr>
          <a:xfrm>
            <a:off x="444969" y="1268754"/>
            <a:ext cx="8241831" cy="8528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Tree: C Code</a:t>
            </a:r>
          </a:p>
          <a:p>
            <a:pPr marL="342900" indent="-342900" algn="l">
              <a:buClr>
                <a:srgbClr val="0070C0"/>
              </a:buClr>
              <a:buSzPct val="80000"/>
              <a:buFont typeface="Wingdings" pitchFamily="2" charset="2"/>
              <a:buChar char="u"/>
            </a:pPr>
            <a:r>
              <a:rPr lang="en-US" sz="1800" dirty="0">
                <a:solidFill>
                  <a:schemeClr val="tx1"/>
                </a:solidFill>
              </a:rPr>
              <a:t>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https://www.tutorialspoint.com/data_structures_algorithms/tree_traversal_in_c.htm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8" name="Picture 7">
            <a:extLst>
              <a:ext uri="{FF2B5EF4-FFF2-40B4-BE49-F238E27FC236}">
                <a16:creationId xmlns:a16="http://schemas.microsoft.com/office/drawing/2014/main" id="{F6C983F9-2F16-95B3-39A2-287E8F7A3ED5}"/>
              </a:ext>
            </a:extLst>
          </p:cNvPr>
          <p:cNvPicPr>
            <a:picLocks noChangeAspect="1"/>
          </p:cNvPicPr>
          <p:nvPr/>
        </p:nvPicPr>
        <p:blipFill>
          <a:blip r:embed="rId2"/>
          <a:stretch>
            <a:fillRect/>
          </a:stretch>
        </p:blipFill>
        <p:spPr>
          <a:xfrm>
            <a:off x="4542033" y="2475439"/>
            <a:ext cx="3676650" cy="1895475"/>
          </a:xfrm>
          <a:prstGeom prst="rect">
            <a:avLst/>
          </a:prstGeom>
          <a:ln>
            <a:solidFill>
              <a:srgbClr val="C00000"/>
            </a:solidFill>
          </a:ln>
        </p:spPr>
      </p:pic>
      <p:pic>
        <p:nvPicPr>
          <p:cNvPr id="9" name="Picture 2" descr="Binary Search Tree">
            <a:extLst>
              <a:ext uri="{FF2B5EF4-FFF2-40B4-BE49-F238E27FC236}">
                <a16:creationId xmlns:a16="http://schemas.microsoft.com/office/drawing/2014/main" id="{D39AE7B0-5414-1DCE-212A-D06AFC73B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98" y="2570883"/>
            <a:ext cx="3333750" cy="16192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177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 Tree: C</a:t>
            </a:r>
            <a:endParaRPr lang="zh-TW" altLang="en-US" sz="4000" b="1" dirty="0">
              <a:solidFill>
                <a:srgbClr val="FFFF00"/>
              </a:solidFill>
            </a:endParaRPr>
          </a:p>
        </p:txBody>
      </p:sp>
      <p:sp>
        <p:nvSpPr>
          <p:cNvPr id="3" name="副標題 2"/>
          <p:cNvSpPr>
            <a:spLocks noGrp="1"/>
          </p:cNvSpPr>
          <p:nvPr>
            <p:ph type="subTitle" idx="1"/>
          </p:nvPr>
        </p:nvSpPr>
        <p:spPr>
          <a:xfrm>
            <a:off x="457200" y="1414513"/>
            <a:ext cx="8241831" cy="1294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Tree: C</a:t>
            </a:r>
          </a:p>
          <a:p>
            <a:pPr marL="342900" indent="-342900" algn="l">
              <a:buClr>
                <a:srgbClr val="0070C0"/>
              </a:buClr>
              <a:buSzPct val="80000"/>
              <a:buFont typeface="Wingdings" pitchFamily="2" charset="2"/>
              <a:buChar char="u"/>
            </a:pPr>
            <a:r>
              <a:rPr lang="en-US" sz="1800" b="0" i="0" dirty="0">
                <a:solidFill>
                  <a:srgbClr val="000000"/>
                </a:solidFill>
                <a:effectLst/>
              </a:rPr>
              <a:t>A binary tree has the benefits of both an ordered array and a linked list as search is as quick as in a sorted array and insertion or deletion operation are as fast as in linked list.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https://www.tutorialspoint.com/data_structures_algorithms/tree_data_structure.htm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Binary Tree">
            <a:extLst>
              <a:ext uri="{FF2B5EF4-FFF2-40B4-BE49-F238E27FC236}">
                <a16:creationId xmlns:a16="http://schemas.microsoft.com/office/drawing/2014/main" id="{3966998E-D0FB-64B6-5CF9-5A30801A8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978164"/>
            <a:ext cx="5715000" cy="334327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680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031_01.1 Tree Terminology: C</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7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031_01.1 Tree Terminology: C</a:t>
            </a:r>
            <a:endParaRPr lang="zh-TW" altLang="en-US" sz="4000" b="1" dirty="0">
              <a:solidFill>
                <a:srgbClr val="FFFF00"/>
              </a:solidFill>
            </a:endParaRPr>
          </a:p>
        </p:txBody>
      </p:sp>
      <p:sp>
        <p:nvSpPr>
          <p:cNvPr id="3" name="副標題 2"/>
          <p:cNvSpPr>
            <a:spLocks noGrp="1"/>
          </p:cNvSpPr>
          <p:nvPr>
            <p:ph type="subTitle" idx="1"/>
          </p:nvPr>
        </p:nvSpPr>
        <p:spPr>
          <a:xfrm>
            <a:off x="444969" y="1268755"/>
            <a:ext cx="8241831" cy="43204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Tree Terminology: C Code</a:t>
            </a:r>
          </a:p>
          <a:p>
            <a:pPr marL="342900" indent="-342900" algn="l">
              <a:buClr>
                <a:srgbClr val="0070C0"/>
              </a:buClr>
              <a:buSzPct val="80000"/>
              <a:buFont typeface="Wingdings" pitchFamily="2" charset="2"/>
              <a:buChar char="u"/>
            </a:pPr>
            <a:r>
              <a:rPr lang="en-US" sz="1600" b="0" i="0" dirty="0">
                <a:solidFill>
                  <a:srgbClr val="000000"/>
                </a:solidFill>
                <a:effectLst/>
              </a:rPr>
              <a:t>Following are the important terms with respect to tree.</a:t>
            </a:r>
          </a:p>
          <a:p>
            <a:pPr marL="342900" indent="-342900" algn="l">
              <a:buClr>
                <a:srgbClr val="0070C0"/>
              </a:buClr>
              <a:buSzPct val="80000"/>
              <a:buFont typeface="Wingdings" pitchFamily="2" charset="2"/>
              <a:buChar char="u"/>
            </a:pPr>
            <a:r>
              <a:rPr lang="en-US" sz="1600" b="1" i="0" dirty="0">
                <a:solidFill>
                  <a:srgbClr val="000000"/>
                </a:solidFill>
                <a:effectLst/>
              </a:rPr>
              <a:t>Path</a:t>
            </a:r>
            <a:r>
              <a:rPr lang="en-US" sz="1600" b="0" i="0" dirty="0">
                <a:solidFill>
                  <a:srgbClr val="000000"/>
                </a:solidFill>
                <a:effectLst/>
              </a:rPr>
              <a:t> − Path refers to the sequence of nodes along the edges of a tree.</a:t>
            </a:r>
          </a:p>
          <a:p>
            <a:pPr marL="342900" indent="-342900" algn="l">
              <a:buClr>
                <a:srgbClr val="0070C0"/>
              </a:buClr>
              <a:buSzPct val="80000"/>
              <a:buFont typeface="Wingdings" pitchFamily="2" charset="2"/>
              <a:buChar char="u"/>
            </a:pPr>
            <a:r>
              <a:rPr lang="en-US" sz="1600" b="1" i="0" dirty="0">
                <a:solidFill>
                  <a:srgbClr val="000000"/>
                </a:solidFill>
                <a:effectLst/>
              </a:rPr>
              <a:t>Root</a:t>
            </a:r>
            <a:r>
              <a:rPr lang="en-US" sz="1600" b="0" i="0" dirty="0">
                <a:solidFill>
                  <a:srgbClr val="000000"/>
                </a:solidFill>
                <a:effectLst/>
              </a:rPr>
              <a:t> − The node at the top of the tree is called root. There is only one root per tree and one path from the root node to any node.</a:t>
            </a:r>
          </a:p>
          <a:p>
            <a:pPr marL="342900" indent="-342900" algn="l">
              <a:buClr>
                <a:srgbClr val="0070C0"/>
              </a:buClr>
              <a:buSzPct val="80000"/>
              <a:buFont typeface="Wingdings" pitchFamily="2" charset="2"/>
              <a:buChar char="u"/>
            </a:pPr>
            <a:r>
              <a:rPr lang="en-US" sz="1600" b="1" i="0" dirty="0">
                <a:solidFill>
                  <a:srgbClr val="000000"/>
                </a:solidFill>
                <a:effectLst/>
              </a:rPr>
              <a:t>Parent</a:t>
            </a:r>
            <a:r>
              <a:rPr lang="en-US" sz="1600" b="0" i="0" dirty="0">
                <a:solidFill>
                  <a:srgbClr val="000000"/>
                </a:solidFill>
                <a:effectLst/>
              </a:rPr>
              <a:t> − Any node except the root node has one edge upward to a node called parent.</a:t>
            </a:r>
          </a:p>
          <a:p>
            <a:pPr marL="342900" indent="-342900" algn="l">
              <a:buClr>
                <a:srgbClr val="0070C0"/>
              </a:buClr>
              <a:buSzPct val="80000"/>
              <a:buFont typeface="Wingdings" pitchFamily="2" charset="2"/>
              <a:buChar char="u"/>
            </a:pPr>
            <a:r>
              <a:rPr lang="en-US" sz="1600" b="1" i="0" dirty="0">
                <a:solidFill>
                  <a:srgbClr val="000000"/>
                </a:solidFill>
                <a:effectLst/>
              </a:rPr>
              <a:t>Child</a:t>
            </a:r>
            <a:r>
              <a:rPr lang="en-US" sz="1600" b="0" i="0" dirty="0">
                <a:solidFill>
                  <a:srgbClr val="000000"/>
                </a:solidFill>
                <a:effectLst/>
              </a:rPr>
              <a:t> − The node below a given node connected by its edge downward is called its child node.</a:t>
            </a:r>
          </a:p>
          <a:p>
            <a:pPr marL="342900" indent="-342900" algn="l">
              <a:buClr>
                <a:srgbClr val="0070C0"/>
              </a:buClr>
              <a:buSzPct val="80000"/>
              <a:buFont typeface="Wingdings" pitchFamily="2" charset="2"/>
              <a:buChar char="u"/>
            </a:pPr>
            <a:r>
              <a:rPr lang="en-US" sz="1600" b="1" i="0" dirty="0">
                <a:solidFill>
                  <a:srgbClr val="000000"/>
                </a:solidFill>
                <a:effectLst/>
              </a:rPr>
              <a:t>Leaf</a:t>
            </a:r>
            <a:r>
              <a:rPr lang="en-US" sz="1600" b="0" i="0" dirty="0">
                <a:solidFill>
                  <a:srgbClr val="000000"/>
                </a:solidFill>
                <a:effectLst/>
              </a:rPr>
              <a:t> − The node which does not have any child node is called the leaf node.</a:t>
            </a:r>
          </a:p>
          <a:p>
            <a:pPr marL="342900" indent="-342900" algn="l">
              <a:buClr>
                <a:srgbClr val="0070C0"/>
              </a:buClr>
              <a:buSzPct val="80000"/>
              <a:buFont typeface="Wingdings" pitchFamily="2" charset="2"/>
              <a:buChar char="u"/>
            </a:pPr>
            <a:r>
              <a:rPr lang="en-US" sz="1600" b="1" i="0" dirty="0">
                <a:solidFill>
                  <a:srgbClr val="000000"/>
                </a:solidFill>
                <a:effectLst/>
              </a:rPr>
              <a:t>Subtree</a:t>
            </a:r>
            <a:r>
              <a:rPr lang="en-US" sz="1600" b="0" i="0" dirty="0">
                <a:solidFill>
                  <a:srgbClr val="000000"/>
                </a:solidFill>
                <a:effectLst/>
              </a:rPr>
              <a:t> − Subtree represents the descendants of a node.</a:t>
            </a:r>
          </a:p>
          <a:p>
            <a:pPr marL="342900" indent="-342900" algn="l">
              <a:buClr>
                <a:srgbClr val="0070C0"/>
              </a:buClr>
              <a:buSzPct val="80000"/>
              <a:buFont typeface="Wingdings" pitchFamily="2" charset="2"/>
              <a:buChar char="u"/>
            </a:pPr>
            <a:r>
              <a:rPr lang="en-US" sz="1600" b="1" i="0" dirty="0">
                <a:solidFill>
                  <a:srgbClr val="000000"/>
                </a:solidFill>
                <a:effectLst/>
              </a:rPr>
              <a:t>Visiting</a:t>
            </a:r>
            <a:r>
              <a:rPr lang="en-US" sz="1600" b="0" i="0" dirty="0">
                <a:solidFill>
                  <a:srgbClr val="000000"/>
                </a:solidFill>
                <a:effectLst/>
              </a:rPr>
              <a:t> − Visiting refers to checking the value of a node when control is on the node.</a:t>
            </a:r>
          </a:p>
          <a:p>
            <a:pPr marL="342900" indent="-342900" algn="l">
              <a:buClr>
                <a:srgbClr val="0070C0"/>
              </a:buClr>
              <a:buSzPct val="80000"/>
              <a:buFont typeface="Wingdings" pitchFamily="2" charset="2"/>
              <a:buChar char="u"/>
            </a:pPr>
            <a:r>
              <a:rPr lang="en-US" sz="1600" b="1" i="0" dirty="0">
                <a:solidFill>
                  <a:srgbClr val="000000"/>
                </a:solidFill>
                <a:effectLst/>
              </a:rPr>
              <a:t>Traversing</a:t>
            </a:r>
            <a:r>
              <a:rPr lang="en-US" sz="1600" b="0" i="0" dirty="0">
                <a:solidFill>
                  <a:srgbClr val="000000"/>
                </a:solidFill>
                <a:effectLst/>
              </a:rPr>
              <a:t> − Traversing means passing through nodes in a specific order.</a:t>
            </a:r>
          </a:p>
          <a:p>
            <a:pPr marL="342900" indent="-342900" algn="l">
              <a:buClr>
                <a:srgbClr val="0070C0"/>
              </a:buClr>
              <a:buSzPct val="80000"/>
              <a:buFont typeface="Wingdings" pitchFamily="2" charset="2"/>
              <a:buChar char="u"/>
            </a:pPr>
            <a:r>
              <a:rPr lang="en-US" sz="1600" b="1" i="0" dirty="0">
                <a:solidFill>
                  <a:srgbClr val="000000"/>
                </a:solidFill>
                <a:effectLst/>
              </a:rPr>
              <a:t>Levels</a:t>
            </a:r>
            <a:r>
              <a:rPr lang="en-US" sz="1600" b="0" i="0" dirty="0">
                <a:solidFill>
                  <a:srgbClr val="000000"/>
                </a:solidFill>
                <a:effectLst/>
              </a:rPr>
              <a:t> − Level of a node represents the generation of a node. If the root node is at level 0, then its next child node is at level 1, its grandchild is at level 2, and so on.</a:t>
            </a:r>
          </a:p>
          <a:p>
            <a:pPr marL="342900" indent="-342900" algn="l">
              <a:buClr>
                <a:srgbClr val="0070C0"/>
              </a:buClr>
              <a:buSzPct val="80000"/>
              <a:buFont typeface="Wingdings" pitchFamily="2" charset="2"/>
              <a:buChar char="u"/>
            </a:pPr>
            <a:r>
              <a:rPr lang="en-US" sz="1600" b="1" i="0" dirty="0">
                <a:solidFill>
                  <a:srgbClr val="000000"/>
                </a:solidFill>
                <a:effectLst/>
              </a:rPr>
              <a:t>keys</a:t>
            </a:r>
            <a:r>
              <a:rPr lang="en-US" sz="1600" b="0" i="0" dirty="0">
                <a:solidFill>
                  <a:srgbClr val="000000"/>
                </a:solidFill>
                <a:effectLst/>
              </a:rPr>
              <a:t> − Key represents a value of a node based on which a search operation is to be carried out for a node.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https://www.tutorialspoint.com/data_structures_algorithms/breadth_first_traversal_in_c.htm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415011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031_01.2 Binary Search Representation</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622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031_01.2 Binary Search Representation</a:t>
            </a:r>
            <a:endParaRPr lang="zh-TW" altLang="en-US" sz="4000" b="1" dirty="0">
              <a:solidFill>
                <a:srgbClr val="FFFF00"/>
              </a:solidFill>
            </a:endParaRPr>
          </a:p>
        </p:txBody>
      </p:sp>
      <p:sp>
        <p:nvSpPr>
          <p:cNvPr id="3" name="副標題 2"/>
          <p:cNvSpPr>
            <a:spLocks noGrp="1"/>
          </p:cNvSpPr>
          <p:nvPr>
            <p:ph type="subTitle" idx="1"/>
          </p:nvPr>
        </p:nvSpPr>
        <p:spPr>
          <a:xfrm>
            <a:off x="444969" y="1268755"/>
            <a:ext cx="8241831" cy="19442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Binary Search Representation</a:t>
            </a:r>
          </a:p>
          <a:p>
            <a:pPr marL="342900" indent="-342900" algn="l">
              <a:buClr>
                <a:srgbClr val="0070C0"/>
              </a:buClr>
              <a:buSzPct val="80000"/>
              <a:buFont typeface="Wingdings" pitchFamily="2" charset="2"/>
              <a:buChar char="u"/>
            </a:pPr>
            <a:r>
              <a:rPr lang="en-US" sz="1800" b="0" i="0" dirty="0">
                <a:solidFill>
                  <a:srgbClr val="000000"/>
                </a:solidFill>
                <a:effectLst/>
              </a:rPr>
              <a:t>Binary Search tree exhibits a special behavior. </a:t>
            </a:r>
          </a:p>
          <a:p>
            <a:pPr marL="342900" indent="-342900" algn="l">
              <a:buClr>
                <a:srgbClr val="0070C0"/>
              </a:buClr>
              <a:buSzPct val="80000"/>
              <a:buFont typeface="Wingdings" pitchFamily="2" charset="2"/>
              <a:buChar char="u"/>
            </a:pPr>
            <a:r>
              <a:rPr lang="en-US" sz="1800" b="0" i="0" dirty="0">
                <a:solidFill>
                  <a:srgbClr val="000000"/>
                </a:solidFill>
                <a:effectLst/>
              </a:rPr>
              <a:t>A node's left child must have a value less than its parent's value and the node's right child must have a value greater than its parent value.</a:t>
            </a:r>
          </a:p>
          <a:p>
            <a:pPr marL="342900" indent="-342900" algn="l">
              <a:buClr>
                <a:srgbClr val="0070C0"/>
              </a:buClr>
              <a:buSzPct val="80000"/>
              <a:buFont typeface="Wingdings" pitchFamily="2" charset="2"/>
              <a:buChar char="u"/>
            </a:pPr>
            <a:r>
              <a:rPr lang="en-US" sz="1800" b="0" i="0" dirty="0">
                <a:solidFill>
                  <a:srgbClr val="000000"/>
                </a:solidFill>
                <a:effectLst/>
              </a:rPr>
              <a:t>We're going to implement tree using node object and connecting them through references.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https://www.tutorialspoint.com/data_structures_algorithms/breadth_first_traversal_in_c.htm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2050" name="Picture 2" descr="Binary Search Tree">
            <a:extLst>
              <a:ext uri="{FF2B5EF4-FFF2-40B4-BE49-F238E27FC236}">
                <a16:creationId xmlns:a16="http://schemas.microsoft.com/office/drawing/2014/main" id="{18357412-850E-D635-62E5-92F3C4A1E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823" y="3478335"/>
            <a:ext cx="5568353" cy="2704629"/>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39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00" y="2132856"/>
            <a:ext cx="9144000" cy="1470025"/>
          </a:xfrm>
          <a:solidFill>
            <a:srgbClr val="00B0F0"/>
          </a:solidFill>
        </p:spPr>
        <p:txBody>
          <a:bodyPr>
            <a:normAutofit/>
          </a:bodyPr>
          <a:lstStyle/>
          <a:p>
            <a:r>
              <a:rPr lang="en-US" altLang="zh-TW" sz="4000" b="1" dirty="0">
                <a:solidFill>
                  <a:srgbClr val="FFFF00"/>
                </a:solidFill>
              </a:rPr>
              <a:t>031_01.3 Tree Node</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2" descr="C/C++ Development Company - ScienceSoft">
            <a:extLst>
              <a:ext uri="{FF2B5EF4-FFF2-40B4-BE49-F238E27FC236}">
                <a16:creationId xmlns:a16="http://schemas.microsoft.com/office/drawing/2014/main" id="{D16B0780-F691-920E-A5E9-F6DD577C8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861048"/>
            <a:ext cx="1656184" cy="69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65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031_01.3 Tree Node</a:t>
            </a:r>
            <a:endParaRPr lang="zh-TW" altLang="en-US" sz="4000" b="1" dirty="0">
              <a:solidFill>
                <a:srgbClr val="FFFF00"/>
              </a:solidFill>
            </a:endParaRPr>
          </a:p>
        </p:txBody>
      </p:sp>
      <p:sp>
        <p:nvSpPr>
          <p:cNvPr id="3" name="副標題 2"/>
          <p:cNvSpPr>
            <a:spLocks noGrp="1"/>
          </p:cNvSpPr>
          <p:nvPr>
            <p:ph type="subTitle" idx="1"/>
          </p:nvPr>
        </p:nvSpPr>
        <p:spPr>
          <a:xfrm>
            <a:off x="444969" y="1268755"/>
            <a:ext cx="8241831" cy="13906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Tree Node</a:t>
            </a:r>
          </a:p>
          <a:p>
            <a:pPr marL="342900" indent="-342900" algn="l">
              <a:buClr>
                <a:srgbClr val="0070C0"/>
              </a:buClr>
              <a:buSzPct val="80000"/>
              <a:buFont typeface="Wingdings" pitchFamily="2" charset="2"/>
              <a:buChar char="u"/>
            </a:pPr>
            <a:r>
              <a:rPr lang="en-US" sz="1800" b="0" i="0" dirty="0">
                <a:solidFill>
                  <a:srgbClr val="000000"/>
                </a:solidFill>
                <a:effectLst/>
              </a:rPr>
              <a:t>The code to write a tree node would be similar to what is given below. </a:t>
            </a:r>
          </a:p>
          <a:p>
            <a:pPr marL="342900" indent="-342900" algn="l">
              <a:buClr>
                <a:srgbClr val="0070C0"/>
              </a:buClr>
              <a:buSzPct val="80000"/>
              <a:buFont typeface="Wingdings" pitchFamily="2" charset="2"/>
              <a:buChar char="u"/>
            </a:pPr>
            <a:r>
              <a:rPr lang="en-US" sz="1800" b="0" i="0" dirty="0">
                <a:solidFill>
                  <a:srgbClr val="000000"/>
                </a:solidFill>
                <a:effectLst/>
              </a:rPr>
              <a:t>It has a data part and references to its left and right child nodes.</a:t>
            </a:r>
          </a:p>
          <a:p>
            <a:pPr marL="342900" indent="-342900" algn="l">
              <a:buClr>
                <a:srgbClr val="0070C0"/>
              </a:buClr>
              <a:buSzPct val="80000"/>
              <a:buFont typeface="Wingdings" pitchFamily="2" charset="2"/>
              <a:buChar char="u"/>
            </a:pPr>
            <a:r>
              <a:rPr lang="en-US" sz="1800" b="0" i="0" dirty="0">
                <a:solidFill>
                  <a:srgbClr val="000000"/>
                </a:solidFill>
                <a:effectLst/>
              </a:rPr>
              <a:t>In a tree, all nodes share common construct.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https://www.tutorialspoint.com/data_structures_algorithms/breadth_first_traversal_in_c.htm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2022/10/22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997764A1-4C10-9A2D-BE22-413445CCB010}"/>
              </a:ext>
            </a:extLst>
          </p:cNvPr>
          <p:cNvPicPr>
            <a:picLocks noChangeAspect="1"/>
          </p:cNvPicPr>
          <p:nvPr/>
        </p:nvPicPr>
        <p:blipFill>
          <a:blip r:embed="rId2"/>
          <a:stretch>
            <a:fillRect/>
          </a:stretch>
        </p:blipFill>
        <p:spPr>
          <a:xfrm>
            <a:off x="2411760" y="2868887"/>
            <a:ext cx="2790825" cy="1390650"/>
          </a:xfrm>
          <a:prstGeom prst="rect">
            <a:avLst/>
          </a:prstGeom>
          <a:ln>
            <a:solidFill>
              <a:srgbClr val="C00000"/>
            </a:solidFill>
          </a:ln>
        </p:spPr>
      </p:pic>
    </p:spTree>
    <p:extLst>
      <p:ext uri="{BB962C8B-B14F-4D97-AF65-F5344CB8AC3E}">
        <p14:creationId xmlns:p14="http://schemas.microsoft.com/office/powerpoint/2010/main" val="219343288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7910</TotalTime>
  <Words>1427</Words>
  <Application>Microsoft Office PowerPoint</Application>
  <PresentationFormat>On-screen Show (4:3)</PresentationFormat>
  <Paragraphs>174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Office 佈景主題</vt:lpstr>
      <vt:lpstr>031_01 Tree: C</vt:lpstr>
      <vt:lpstr>031_01 Tree: C</vt:lpstr>
      <vt:lpstr>031_01 Tree: C</vt:lpstr>
      <vt:lpstr>031_01.1 Tree Terminology: C</vt:lpstr>
      <vt:lpstr>031_01.1 Tree Terminology: C</vt:lpstr>
      <vt:lpstr>031_01.2 Binary Search Representation</vt:lpstr>
      <vt:lpstr>031_01.2 Binary Search Representation</vt:lpstr>
      <vt:lpstr>031_01.3 Tree Node</vt:lpstr>
      <vt:lpstr>031_01.3 Tree Node</vt:lpstr>
      <vt:lpstr>031_01.4 BST Basic Operation</vt:lpstr>
      <vt:lpstr>031_01.4 BST Basic Operation</vt:lpstr>
      <vt:lpstr>031_01.5 Insert Operation</vt:lpstr>
      <vt:lpstr>031_01.5 Insert Operation</vt:lpstr>
      <vt:lpstr>031_01.5 Insert Operation</vt:lpstr>
      <vt:lpstr>031_01.5 Insert Operation</vt:lpstr>
      <vt:lpstr>031_01.6 Search Operation</vt:lpstr>
      <vt:lpstr>031_01.6 Search Operation</vt:lpstr>
      <vt:lpstr>031_01.6 Search Operation</vt:lpstr>
      <vt:lpstr>031_01.6 Search Operation</vt:lpstr>
      <vt:lpstr>031_01.7 Tree: C Code</vt:lpstr>
      <vt:lpstr>031_01.7 Tree: C Code</vt:lpstr>
      <vt:lpstr>031_01.7 Tree: C Code</vt:lpstr>
      <vt:lpstr>031_01.7 Tree: C Code</vt:lpstr>
      <vt:lpstr>031_01.7 Tree: C Code</vt:lpstr>
      <vt:lpstr>031_01.7 Tree: C Code</vt:lpstr>
      <vt:lpstr>031_01.7 Tree: C Code</vt:lpstr>
      <vt:lpstr>031_01.7 Tree: C Code</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1529</cp:revision>
  <dcterms:created xsi:type="dcterms:W3CDTF">2018-09-28T16:40:41Z</dcterms:created>
  <dcterms:modified xsi:type="dcterms:W3CDTF">2022-10-22T17:47:49Z</dcterms:modified>
</cp:coreProperties>
</file>