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8" r:id="rId4"/>
    <p:sldId id="265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60" d="100"/>
          <a:sy n="60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005 Asymptotic Analysis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ta Notation">
            <a:extLst>
              <a:ext uri="{FF2B5EF4-FFF2-40B4-BE49-F238E27FC236}">
                <a16:creationId xmlns:a16="http://schemas.microsoft.com/office/drawing/2014/main" id="{DEFBCB2C-83D7-EF12-BC23-29970F0A0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51" y="3064321"/>
            <a:ext cx="3644997" cy="262439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005.3 Theta Notation, </a:t>
            </a:r>
            <a:r>
              <a:rPr lang="el-GR" altLang="zh-TW" sz="4000" b="1" dirty="0">
                <a:solidFill>
                  <a:srgbClr val="FFFF00"/>
                </a:solidFill>
              </a:rPr>
              <a:t>θ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Theta Notation, </a:t>
            </a:r>
            <a:r>
              <a:rPr lang="el-GR" sz="1800" b="1" dirty="0">
                <a:solidFill>
                  <a:srgbClr val="000000"/>
                </a:solidFill>
                <a:cs typeface="Heebo" pitchFamily="2" charset="-79"/>
              </a:rPr>
              <a:t>θ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notation θ(n) is the formal way to express both the lower bound and the upper bound of an algorithm's running time.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is represented as follows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https://www.tutorialspoint.com/data_structures_algorithms/asymptotic_analysis.htm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80C63984-14C3-9F24-06A7-0A0FE7A3ECED}"/>
              </a:ext>
            </a:extLst>
          </p:cNvPr>
          <p:cNvSpPr txBox="1">
            <a:spLocks/>
          </p:cNvSpPr>
          <p:nvPr/>
        </p:nvSpPr>
        <p:spPr>
          <a:xfrm>
            <a:off x="467544" y="3064321"/>
            <a:ext cx="4546848" cy="65271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(n)) = {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(n) if and only if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(n) = Ο 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(n)) and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(n) = Ω 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(n)) for all n &gt; n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AF7F99-7051-E6FA-DBB9-F93606E4A6BF}"/>
              </a:ext>
            </a:extLst>
          </p:cNvPr>
          <p:cNvSpPr/>
          <p:nvPr/>
        </p:nvSpPr>
        <p:spPr>
          <a:xfrm>
            <a:off x="8409363" y="3897052"/>
            <a:ext cx="534185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000D-30DD-DCB3-4869-F7B7D0540A04}"/>
              </a:ext>
            </a:extLst>
          </p:cNvPr>
          <p:cNvSpPr/>
          <p:nvPr/>
        </p:nvSpPr>
        <p:spPr>
          <a:xfrm>
            <a:off x="8345713" y="2984463"/>
            <a:ext cx="534185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8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005.3 Theta Notation, </a:t>
            </a:r>
            <a:r>
              <a:rPr lang="el-GR" altLang="zh-TW" sz="4000" b="1" dirty="0">
                <a:solidFill>
                  <a:srgbClr val="FFFF00"/>
                </a:solidFill>
              </a:rPr>
              <a:t>θ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Theta Notation, </a:t>
            </a:r>
            <a:r>
              <a:rPr lang="el-GR" sz="1800" b="1" dirty="0">
                <a:solidFill>
                  <a:srgbClr val="000000"/>
                </a:solidFill>
                <a:cs typeface="Heebo" pitchFamily="2" charset="-79"/>
              </a:rPr>
              <a:t>θ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notation Ω(n) is the formal way to express the lower bound of an algorithm's running time.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measures the best-case time complexity or the best amount of time an algorithm can possibly take to complete.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https://www.tutorialspoint.com/data_structures_algorithms/asymptotic_analysis.htm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3074" name="Picture 2" descr="Omega Notation">
            <a:extLst>
              <a:ext uri="{FF2B5EF4-FFF2-40B4-BE49-F238E27FC236}">
                <a16:creationId xmlns:a16="http://schemas.microsoft.com/office/drawing/2014/main" id="{BC841FDD-9957-D2AF-ADE8-674DD58D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49" y="3229894"/>
            <a:ext cx="3544087" cy="257537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80C63984-14C3-9F24-06A7-0A0FE7A3ECED}"/>
              </a:ext>
            </a:extLst>
          </p:cNvPr>
          <p:cNvSpPr txBox="1">
            <a:spLocks/>
          </p:cNvSpPr>
          <p:nvPr/>
        </p:nvSpPr>
        <p:spPr>
          <a:xfrm>
            <a:off x="467544" y="3064321"/>
            <a:ext cx="4546848" cy="10847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 for a function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f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(n)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Ω 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(n)) = {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(n) : there exists c &gt; 0 and n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such that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(n) ≤ c ×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(n) for all n &gt; n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AF7F99-7051-E6FA-DBB9-F93606E4A6BF}"/>
              </a:ext>
            </a:extLst>
          </p:cNvPr>
          <p:cNvSpPr/>
          <p:nvPr/>
        </p:nvSpPr>
        <p:spPr>
          <a:xfrm>
            <a:off x="8244408" y="3933056"/>
            <a:ext cx="534185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005.4 Common Asymptotic Notations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9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005.4 Common Asymptotic Notations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8484" y="1264903"/>
            <a:ext cx="8291264" cy="7239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Common Asymptotic Notations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is a list of some common asymptotic notations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https://www.tutorialspoint.com/data_structures_algorithms/asymptotic_analysis.htm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E0B49DC-646A-EE6F-2216-278E82E3F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16221"/>
              </p:ext>
            </p:extLst>
          </p:nvPr>
        </p:nvGraphicFramePr>
        <p:xfrm>
          <a:off x="1524000" y="2204864"/>
          <a:ext cx="6216352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700">
                  <a:extLst>
                    <a:ext uri="{9D8B030D-6E8A-4147-A177-3AD203B41FA5}">
                      <a16:colId xmlns:a16="http://schemas.microsoft.com/office/drawing/2014/main" val="3063084382"/>
                    </a:ext>
                  </a:extLst>
                </a:gridCol>
                <a:gridCol w="3035652">
                  <a:extLst>
                    <a:ext uri="{9D8B030D-6E8A-4147-A177-3AD203B41FA5}">
                      <a16:colId xmlns:a16="http://schemas.microsoft.com/office/drawing/2014/main" val="1616626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Asymptotic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8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constant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>
                          <a:effectLst/>
                        </a:rPr>
                        <a:t>Ο(1)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8334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logarithmic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>
                          <a:effectLst/>
                        </a:rPr>
                        <a:t>Ο(</a:t>
                      </a:r>
                      <a:r>
                        <a:rPr lang="en-US">
                          <a:effectLst/>
                        </a:rPr>
                        <a:t>log n)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8112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linear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>
                          <a:effectLst/>
                        </a:rPr>
                        <a:t>Ο(</a:t>
                      </a:r>
                      <a:r>
                        <a:rPr lang="en-US">
                          <a:effectLst/>
                        </a:rPr>
                        <a:t>n)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784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 log 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>
                          <a:effectLst/>
                        </a:rPr>
                        <a:t>Ο(</a:t>
                      </a:r>
                      <a:r>
                        <a:rPr lang="en-US">
                          <a:effectLst/>
                        </a:rPr>
                        <a:t>n log n)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251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quadratic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>
                          <a:effectLst/>
                        </a:rPr>
                        <a:t>Ο(</a:t>
                      </a:r>
                      <a:r>
                        <a:rPr lang="en-US">
                          <a:effectLst/>
                        </a:rPr>
                        <a:t>n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4328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cubic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>
                          <a:effectLst/>
                        </a:rPr>
                        <a:t>Ο(</a:t>
                      </a:r>
                      <a:r>
                        <a:rPr lang="en-US">
                          <a:effectLst/>
                        </a:rPr>
                        <a:t>n</a:t>
                      </a:r>
                      <a:r>
                        <a:rPr lang="en-US" baseline="30000">
                          <a:effectLst/>
                        </a:rPr>
                        <a:t>3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2056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polynomial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</a:t>
                      </a:r>
                      <a:r>
                        <a:rPr lang="el-GR" baseline="30000">
                          <a:effectLst/>
                        </a:rPr>
                        <a:t>Ο(1)</a:t>
                      </a:r>
                      <a:endParaRPr lang="el-GR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5423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exponential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 dirty="0">
                          <a:effectLst/>
                        </a:rPr>
                        <a:t>2</a:t>
                      </a:r>
                      <a:r>
                        <a:rPr lang="el-GR" baseline="30000" dirty="0">
                          <a:effectLst/>
                        </a:rPr>
                        <a:t>Ο(</a:t>
                      </a:r>
                      <a:r>
                        <a:rPr lang="en-US" baseline="30000" dirty="0">
                          <a:effectLst/>
                        </a:rPr>
                        <a:t>n)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0937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8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005.5 Summary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35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005.5 Summary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50875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Asymptotic analysis of an algorithm refers to defining the mathematical </a:t>
            </a:r>
            <a:r>
              <a:rPr lang="en-US" sz="1800" dirty="0">
                <a:solidFill>
                  <a:srgbClr val="000000"/>
                </a:solidFill>
              </a:rPr>
              <a:t>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oundation/framing of its run-time performance.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Using asymptotic analysis, we can very well conclude the best case, average case, and worst-case scenario of an algorithm.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Asymptotic analysis is input bound, i.e., if there's no input to the algorithm, it is concluded to work in a constant time. Other than the "input" all other factors are considered constant.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Asymptotic analysis refers to computing the running time of any operation in mathematical units of computation.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 the running time of one operation is computed as </a:t>
            </a:r>
            <a:r>
              <a:rPr lang="en-US" sz="1800" b="0" i="1" dirty="0">
                <a:solidFill>
                  <a:srgbClr val="000000"/>
                </a:solidFill>
                <a:effectLst/>
              </a:rPr>
              <a:t>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(n) and may be for another operation it is computed as </a:t>
            </a:r>
            <a:r>
              <a:rPr lang="en-US" sz="1800" b="0" i="1" dirty="0">
                <a:solidFill>
                  <a:srgbClr val="000000"/>
                </a:solidFill>
                <a:effectLst/>
              </a:rPr>
              <a:t>g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(n</a:t>
            </a:r>
            <a:r>
              <a:rPr lang="en-US" sz="1800" b="0" i="0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he time required by an algorithm falls under three types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Best Case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Minimum time required for program execution.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Average Case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Average time required for program execution.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Worst Case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Maximum time required for program execution.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https://www.tutorialspoint.com/data_structures_algorithms/asymptotic_analysis.htm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75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005 Asymptotic Analysis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1683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Asymptotic Analysis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Asymptotic analysis of an algorithm refers to defining the mathematical </a:t>
            </a:r>
            <a:r>
              <a:rPr lang="en-US" sz="1800" dirty="0">
                <a:solidFill>
                  <a:srgbClr val="000000"/>
                </a:solidFill>
              </a:rPr>
              <a:t>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oundation/framing of its run-time performance.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Using asymptotic analysis, we can very well conclude the best case, average case, and worst-case scenario of an algorithm.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Asymptotic analysis is input bound, i.e., if there's no input to the algorithm, it is concluded to work in a constant time. Other than the "input" all other factors are considered constant.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Asymptotic analysis refers to computing the running time of any operation in mathematical units of computation.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https://www.tutorialspoint.com/data_structures_algorithms/asymptotic_analysis.htm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005 Asymptotic Analysis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7444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Asymptotic Analysis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 the running time of one operation is computed as </a:t>
            </a:r>
            <a:r>
              <a:rPr lang="en-US" sz="1800" b="0" i="1" dirty="0">
                <a:solidFill>
                  <a:srgbClr val="000000"/>
                </a:solidFill>
                <a:effectLst/>
              </a:rPr>
              <a:t>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(n) and may be for another operation it is computed as </a:t>
            </a:r>
            <a:r>
              <a:rPr lang="en-US" sz="1800" b="0" i="1" dirty="0">
                <a:solidFill>
                  <a:srgbClr val="000000"/>
                </a:solidFill>
                <a:effectLst/>
              </a:rPr>
              <a:t>g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(n</a:t>
            </a:r>
            <a:r>
              <a:rPr lang="en-US" sz="1800" b="0" i="0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means the first operation running time will increase linearly with the increase in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and the running time of the second operation will increase exponentially when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increases.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Similarly, the running time of both operations will be nearly the same if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significantly small.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Usually, the time required by an algorithm falls under three types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Best Case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Minimum time required for program execution.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Average Case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Average time required for program execution.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Worst Case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Maximum time required for program execution.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https://www.tutorialspoint.com/data_structures_algorithms/asymptotic_analysis.htm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62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005.1 Asymptotic Notation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005.1 Asymptotic Notation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Asymptotic Notation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are the commonly used asymptotic notations to calculate the running time complexity of an algorithm.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Ο Notation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Ω Notation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θ Notation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https://www.tutorialspoint.com/data_structures_algorithms/asymptotic_analysis.htm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005.1 Asymptotic Notation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666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Big Oh Notation, Ο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notation Ο(n) is the formal way to express the upper bound of an algorithm's running time.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measures the worst-case time complexity or the longest amount of time an algorithm can possibly take to complete.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https://www.tutorialspoint.com/data_structures_algorithms/asymptotic_analysis.htm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Big O Notation">
            <a:extLst>
              <a:ext uri="{FF2B5EF4-FFF2-40B4-BE49-F238E27FC236}">
                <a16:creationId xmlns:a16="http://schemas.microsoft.com/office/drawing/2014/main" id="{E447A3D5-C882-02A1-BDA0-2A16614A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32" y="3063011"/>
            <a:ext cx="4104456" cy="299625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C2066E47-4FCC-695F-9237-0E9DC305DD94}"/>
              </a:ext>
            </a:extLst>
          </p:cNvPr>
          <p:cNvSpPr txBox="1">
            <a:spLocks/>
          </p:cNvSpPr>
          <p:nvPr/>
        </p:nvSpPr>
        <p:spPr>
          <a:xfrm>
            <a:off x="539552" y="3063011"/>
            <a:ext cx="3816424" cy="131432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For example, for a function </a:t>
            </a:r>
            <a:r>
              <a:rPr lang="en-US" sz="1800" b="1" i="1" dirty="0">
                <a:solidFill>
                  <a:srgbClr val="000000"/>
                </a:solidFill>
              </a:rPr>
              <a:t>f</a:t>
            </a:r>
            <a:r>
              <a:rPr lang="en-US" sz="1800" b="1" dirty="0">
                <a:solidFill>
                  <a:srgbClr val="000000"/>
                </a:solidFill>
              </a:rPr>
              <a:t>(n)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Ο(</a:t>
            </a:r>
            <a:r>
              <a:rPr lang="en-US" altLang="en-US" sz="1800" i="1" dirty="0">
                <a:solidFill>
                  <a:srgbClr val="000000"/>
                </a:solidFill>
              </a:rPr>
              <a:t>f</a:t>
            </a:r>
            <a:r>
              <a:rPr lang="en-US" altLang="en-US" sz="1800" dirty="0">
                <a:solidFill>
                  <a:srgbClr val="000000"/>
                </a:solidFill>
              </a:rPr>
              <a:t>(n)) = { </a:t>
            </a:r>
            <a:r>
              <a:rPr lang="en-US" altLang="en-US" sz="1800" i="1" dirty="0">
                <a:solidFill>
                  <a:srgbClr val="000000"/>
                </a:solidFill>
              </a:rPr>
              <a:t>g</a:t>
            </a:r>
            <a:r>
              <a:rPr lang="en-US" altLang="en-US" sz="1800" dirty="0">
                <a:solidFill>
                  <a:srgbClr val="000000"/>
                </a:solidFill>
              </a:rPr>
              <a:t>(n) : there exists c &gt; 0 and n</a:t>
            </a:r>
            <a:r>
              <a:rPr lang="en-US" altLang="en-US" sz="1800" baseline="-30000" dirty="0">
                <a:solidFill>
                  <a:srgbClr val="000000"/>
                </a:solidFill>
              </a:rPr>
              <a:t>0</a:t>
            </a:r>
            <a:r>
              <a:rPr lang="en-US" altLang="en-US" sz="1800" dirty="0">
                <a:solidFill>
                  <a:srgbClr val="000000"/>
                </a:solidFill>
              </a:rPr>
              <a:t>, such that, </a:t>
            </a:r>
            <a:r>
              <a:rPr lang="en-US" altLang="en-US" sz="1800" i="1" dirty="0">
                <a:solidFill>
                  <a:srgbClr val="000000"/>
                </a:solidFill>
              </a:rPr>
              <a:t>f</a:t>
            </a:r>
            <a:r>
              <a:rPr lang="en-US" altLang="en-US" sz="1800" dirty="0">
                <a:solidFill>
                  <a:srgbClr val="000000"/>
                </a:solidFill>
              </a:rPr>
              <a:t>(n) ≤ c × </a:t>
            </a:r>
            <a:r>
              <a:rPr lang="en-US" altLang="en-US" sz="1800" i="1" dirty="0">
                <a:solidFill>
                  <a:srgbClr val="000000"/>
                </a:solidFill>
              </a:rPr>
              <a:t>g</a:t>
            </a:r>
            <a:r>
              <a:rPr lang="en-US" altLang="en-US" sz="1800" dirty="0">
                <a:solidFill>
                  <a:srgbClr val="000000"/>
                </a:solidFill>
              </a:rPr>
              <a:t>(n) for all n &gt; n</a:t>
            </a:r>
            <a:r>
              <a:rPr lang="en-US" altLang="en-US" sz="1800" baseline="-30000" dirty="0">
                <a:solidFill>
                  <a:srgbClr val="000000"/>
                </a:solidFill>
              </a:rPr>
              <a:t>0</a:t>
            </a:r>
            <a:r>
              <a:rPr lang="en-US" altLang="en-US" sz="1800" dirty="0">
                <a:solidFill>
                  <a:srgbClr val="000000"/>
                </a:solidFill>
              </a:rPr>
              <a:t>. }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FCB05A-8A4A-EDC5-27E4-4BCC0CB85C3D}"/>
              </a:ext>
            </a:extLst>
          </p:cNvPr>
          <p:cNvSpPr/>
          <p:nvPr/>
        </p:nvSpPr>
        <p:spPr>
          <a:xfrm>
            <a:off x="8244408" y="3063011"/>
            <a:ext cx="462880" cy="3659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005.2 Omega Notation, </a:t>
            </a:r>
            <a:r>
              <a:rPr lang="el-GR" altLang="zh-TW" sz="4000" b="1" dirty="0">
                <a:solidFill>
                  <a:srgbClr val="FFFF00"/>
                </a:solidFill>
              </a:rPr>
              <a:t>Ω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09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005.2 Omega Notation, </a:t>
            </a:r>
            <a:r>
              <a:rPr lang="el-GR" altLang="zh-TW" sz="4000" b="1" dirty="0">
                <a:solidFill>
                  <a:srgbClr val="FFFF00"/>
                </a:solidFill>
              </a:rPr>
              <a:t>Ω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Omega Notation, </a:t>
            </a:r>
            <a:r>
              <a:rPr lang="el-GR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Ω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notation Ω(n) is the formal way to express the lower bound of an algorithm's running time.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measures the best-case time complexity or the best amount of time an algorithm can possibly take to complete.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https://www.tutorialspoint.com/data_structures_algorithms/asymptotic_analysis.htm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3074" name="Picture 2" descr="Omega Notation">
            <a:extLst>
              <a:ext uri="{FF2B5EF4-FFF2-40B4-BE49-F238E27FC236}">
                <a16:creationId xmlns:a16="http://schemas.microsoft.com/office/drawing/2014/main" id="{BC841FDD-9957-D2AF-ADE8-674DD58D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49" y="3229894"/>
            <a:ext cx="3544087" cy="257537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80C63984-14C3-9F24-06A7-0A0FE7A3ECED}"/>
              </a:ext>
            </a:extLst>
          </p:cNvPr>
          <p:cNvSpPr txBox="1">
            <a:spLocks/>
          </p:cNvSpPr>
          <p:nvPr/>
        </p:nvSpPr>
        <p:spPr>
          <a:xfrm>
            <a:off x="467544" y="3064321"/>
            <a:ext cx="4546848" cy="10847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 for a function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f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(n)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Ω 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(n)) = {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(n) : there exists c &gt; 0 and n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such that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(n) ≤ c ×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(n) for all n &gt; n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AF7F99-7051-E6FA-DBB9-F93606E4A6BF}"/>
              </a:ext>
            </a:extLst>
          </p:cNvPr>
          <p:cNvSpPr/>
          <p:nvPr/>
        </p:nvSpPr>
        <p:spPr>
          <a:xfrm>
            <a:off x="8244408" y="3933056"/>
            <a:ext cx="534185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5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005.3 Theta Notation, </a:t>
            </a:r>
            <a:r>
              <a:rPr lang="el-GR" altLang="zh-TW" sz="4000" b="1" dirty="0">
                <a:solidFill>
                  <a:srgbClr val="FFFF00"/>
                </a:solidFill>
              </a:rPr>
              <a:t>θ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39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1124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005 Asymptotic Analysis</vt:lpstr>
      <vt:lpstr>005 Asymptotic Analysis</vt:lpstr>
      <vt:lpstr>005 Asymptotic Analysis</vt:lpstr>
      <vt:lpstr>005.1 Asymptotic Notation</vt:lpstr>
      <vt:lpstr>005.1 Asymptotic Notation</vt:lpstr>
      <vt:lpstr>005.1 Asymptotic Notation</vt:lpstr>
      <vt:lpstr>005.2 Omega Notation, Ω</vt:lpstr>
      <vt:lpstr>005.2 Omega Notation, Ω</vt:lpstr>
      <vt:lpstr>005.3 Theta Notation, θ</vt:lpstr>
      <vt:lpstr>005.3 Theta Notation, θ</vt:lpstr>
      <vt:lpstr>005.3 Theta Notation, θ</vt:lpstr>
      <vt:lpstr>005.4 Common Asymptotic Notations</vt:lpstr>
      <vt:lpstr>005.4 Common Asymptotic Notations</vt:lpstr>
      <vt:lpstr>005.5 Summary</vt:lpstr>
      <vt:lpstr>005.5 Summary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1051</cp:revision>
  <dcterms:created xsi:type="dcterms:W3CDTF">2018-09-28T16:40:41Z</dcterms:created>
  <dcterms:modified xsi:type="dcterms:W3CDTF">2022-10-16T22:50:50Z</dcterms:modified>
</cp:coreProperties>
</file>