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2" r:id="rId3"/>
    <p:sldId id="265" r:id="rId4"/>
    <p:sldId id="267" r:id="rId5"/>
    <p:sldId id="268" r:id="rId6"/>
    <p:sldId id="269" r:id="rId7"/>
    <p:sldId id="270" r:id="rId8"/>
    <p:sldId id="271" r:id="rId9"/>
    <p:sldId id="272" r:id="rId10"/>
    <p:sldId id="273" r:id="rId11"/>
    <p:sldId id="274" r:id="rId12"/>
    <p:sldId id="275" r:id="rId13"/>
    <p:sldId id="276" r:id="rId14"/>
    <p:sldId id="277" r:id="rId15"/>
    <p:sldId id="259" r:id="rId1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60" d="100"/>
          <a:sy n="60" d="100"/>
        </p:scale>
        <p:origin x="787"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2022/10/16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2022/10/16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2022/10/16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2022/10/16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2022/10/16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2022/10/16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2022/10/16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2022/10/16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2022/10/16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2022/10/16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2022/10/16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2022/10/16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2022/10/16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009 Data Structure Basics</a:t>
            </a:r>
            <a:endParaRPr lang="zh-TW" altLang="en-US" sz="40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2" descr="C/C++ Development Company - ScienceSoft">
            <a:extLst>
              <a:ext uri="{FF2B5EF4-FFF2-40B4-BE49-F238E27FC236}">
                <a16:creationId xmlns:a16="http://schemas.microsoft.com/office/drawing/2014/main" id="{D16B0780-F691-920E-A5E9-F6DD577C8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861048"/>
            <a:ext cx="1656184" cy="6900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009.4 Built-in Data Type</a:t>
            </a:r>
            <a:endParaRPr lang="zh-TW" altLang="en-US" sz="4000" b="1" dirty="0">
              <a:solidFill>
                <a:srgbClr val="FFFF00"/>
              </a:solidFill>
            </a:endParaRPr>
          </a:p>
        </p:txBody>
      </p:sp>
      <p:sp>
        <p:nvSpPr>
          <p:cNvPr id="3" name="副標題 2"/>
          <p:cNvSpPr>
            <a:spLocks noGrp="1"/>
          </p:cNvSpPr>
          <p:nvPr>
            <p:ph type="subTitle" idx="1"/>
          </p:nvPr>
        </p:nvSpPr>
        <p:spPr>
          <a:xfrm>
            <a:off x="457200" y="1340768"/>
            <a:ext cx="8291264" cy="27363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Built-in Data Type</a:t>
            </a:r>
            <a:endParaRPr lang="en-US" sz="1800" b="1" dirty="0">
              <a:solidFill>
                <a:srgbClr val="000000"/>
              </a:solidFill>
              <a:cs typeface="Heebo" pitchFamily="2" charset="-79"/>
            </a:endParaRPr>
          </a:p>
          <a:p>
            <a:pPr marL="342900" indent="-342900" algn="l">
              <a:buClr>
                <a:srgbClr val="0070C0"/>
              </a:buClr>
              <a:buSzPct val="80000"/>
              <a:buFont typeface="Wingdings" pitchFamily="2" charset="2"/>
              <a:buChar char="u"/>
            </a:pPr>
            <a:r>
              <a:rPr lang="en-US" sz="1800" b="0" i="0" dirty="0">
                <a:solidFill>
                  <a:srgbClr val="000000"/>
                </a:solidFill>
                <a:effectLst/>
              </a:rPr>
              <a:t>Those data types for which a language has built-in support are known as Built-in Data types. </a:t>
            </a:r>
          </a:p>
          <a:p>
            <a:pPr marL="342900" indent="-342900" algn="l">
              <a:buClr>
                <a:srgbClr val="0070C0"/>
              </a:buClr>
              <a:buSzPct val="80000"/>
              <a:buFont typeface="Wingdings" pitchFamily="2" charset="2"/>
              <a:buChar char="u"/>
            </a:pPr>
            <a:r>
              <a:rPr lang="en-US" sz="1800" b="0" i="0" dirty="0">
                <a:solidFill>
                  <a:srgbClr val="000000"/>
                </a:solidFill>
                <a:effectLst/>
              </a:rPr>
              <a:t>For example, most of the languages provide the following built-in data types.</a:t>
            </a:r>
          </a:p>
          <a:p>
            <a:pPr marL="800100" lvl="1" indent="-342900" algn="l">
              <a:buClr>
                <a:srgbClr val="0070C0"/>
              </a:buClr>
              <a:buSzPct val="80000"/>
              <a:buFont typeface="Wingdings" pitchFamily="2" charset="2"/>
              <a:buChar char="u"/>
            </a:pPr>
            <a:r>
              <a:rPr lang="en-US" sz="1800" b="0" i="0" dirty="0">
                <a:solidFill>
                  <a:srgbClr val="000000"/>
                </a:solidFill>
                <a:effectLst/>
              </a:rPr>
              <a:t>Integers</a:t>
            </a:r>
          </a:p>
          <a:p>
            <a:pPr marL="800100" lvl="1" indent="-342900" algn="l">
              <a:buClr>
                <a:srgbClr val="0070C0"/>
              </a:buClr>
              <a:buSzPct val="80000"/>
              <a:buFont typeface="Wingdings" pitchFamily="2" charset="2"/>
              <a:buChar char="u"/>
            </a:pPr>
            <a:r>
              <a:rPr lang="en-US" sz="1800" b="0" i="0" dirty="0">
                <a:solidFill>
                  <a:srgbClr val="000000"/>
                </a:solidFill>
                <a:effectLst/>
              </a:rPr>
              <a:t>Boolean (true, false)</a:t>
            </a:r>
          </a:p>
          <a:p>
            <a:pPr marL="800100" lvl="1" indent="-342900" algn="l">
              <a:buClr>
                <a:srgbClr val="0070C0"/>
              </a:buClr>
              <a:buSzPct val="80000"/>
              <a:buFont typeface="Wingdings" pitchFamily="2" charset="2"/>
              <a:buChar char="u"/>
            </a:pPr>
            <a:r>
              <a:rPr lang="en-US" sz="1800" b="0" i="0" dirty="0">
                <a:solidFill>
                  <a:srgbClr val="000000"/>
                </a:solidFill>
                <a:effectLst/>
              </a:rPr>
              <a:t>Floating (Decimal numbers)</a:t>
            </a:r>
          </a:p>
          <a:p>
            <a:pPr marL="800100" lvl="1" indent="-342900" algn="l">
              <a:buClr>
                <a:srgbClr val="0070C0"/>
              </a:buClr>
              <a:buSzPct val="80000"/>
              <a:buFont typeface="Wingdings" pitchFamily="2" charset="2"/>
              <a:buChar char="u"/>
            </a:pPr>
            <a:r>
              <a:rPr lang="en-US" sz="1800" b="0" i="0" dirty="0">
                <a:solidFill>
                  <a:srgbClr val="000000"/>
                </a:solidFill>
                <a:effectLst/>
              </a:rPr>
              <a:t>Character and Strings</a:t>
            </a:r>
          </a:p>
          <a:p>
            <a:pPr marL="800100" lvl="1" indent="-342900" algn="l">
              <a:buClr>
                <a:srgbClr val="0070C0"/>
              </a:buClr>
              <a:buSzPct val="80000"/>
              <a:buFont typeface="Wingdings" pitchFamily="2" charset="2"/>
              <a:buChar char="u"/>
            </a:pPr>
            <a:endParaRPr lang="en-US" sz="1800" b="0"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https://www.tutorialspoint.com/data_structures_algorithms/data_structures_basics.htm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3711640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009.5 Derived Data Type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3" name="Picture 2" descr="C/C++ Development Company - ScienceSoft">
            <a:extLst>
              <a:ext uri="{FF2B5EF4-FFF2-40B4-BE49-F238E27FC236}">
                <a16:creationId xmlns:a16="http://schemas.microsoft.com/office/drawing/2014/main" id="{090B1870-8599-511F-AA56-D172892D7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861048"/>
            <a:ext cx="1656184" cy="69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488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009.5 Derived Data Type</a:t>
            </a:r>
            <a:endParaRPr lang="zh-TW" altLang="en-US" sz="4000" b="1" dirty="0">
              <a:solidFill>
                <a:srgbClr val="FFFF00"/>
              </a:solidFill>
            </a:endParaRPr>
          </a:p>
        </p:txBody>
      </p:sp>
      <p:sp>
        <p:nvSpPr>
          <p:cNvPr id="3" name="副標題 2"/>
          <p:cNvSpPr>
            <a:spLocks noGrp="1"/>
          </p:cNvSpPr>
          <p:nvPr>
            <p:ph type="subTitle" idx="1"/>
          </p:nvPr>
        </p:nvSpPr>
        <p:spPr>
          <a:xfrm>
            <a:off x="457200" y="1340768"/>
            <a:ext cx="8291264" cy="32403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Derived Data Type</a:t>
            </a:r>
            <a:endParaRPr lang="en-US" sz="1800" b="1" dirty="0">
              <a:solidFill>
                <a:srgbClr val="000000"/>
              </a:solidFill>
              <a:cs typeface="Heebo" pitchFamily="2" charset="-79"/>
            </a:endParaRPr>
          </a:p>
          <a:p>
            <a:pPr marL="342900" indent="-342900" algn="l">
              <a:buClr>
                <a:srgbClr val="0070C0"/>
              </a:buClr>
              <a:buSzPct val="80000"/>
              <a:buFont typeface="Wingdings" pitchFamily="2" charset="2"/>
              <a:buChar char="u"/>
            </a:pPr>
            <a:r>
              <a:rPr lang="en-US" sz="1800" b="0" i="0" dirty="0">
                <a:solidFill>
                  <a:srgbClr val="000000"/>
                </a:solidFill>
                <a:effectLst/>
              </a:rPr>
              <a:t>Those data types which are implementation independent as they can be implemented in one or the other way are known as derived data types. </a:t>
            </a:r>
          </a:p>
          <a:p>
            <a:pPr marL="342900" indent="-342900" algn="l">
              <a:buClr>
                <a:srgbClr val="0070C0"/>
              </a:buClr>
              <a:buSzPct val="80000"/>
              <a:buFont typeface="Wingdings" pitchFamily="2" charset="2"/>
              <a:buChar char="u"/>
            </a:pPr>
            <a:r>
              <a:rPr lang="en-US" sz="1800" b="0" i="0" dirty="0">
                <a:solidFill>
                  <a:srgbClr val="000000"/>
                </a:solidFill>
                <a:effectLst/>
              </a:rPr>
              <a:t>These data types are normally built by the combination of primary or built-in data types and associated operations on them. </a:t>
            </a:r>
          </a:p>
          <a:p>
            <a:pPr marL="342900" indent="-342900" algn="l">
              <a:buClr>
                <a:srgbClr val="0070C0"/>
              </a:buClr>
              <a:buSzPct val="80000"/>
              <a:buFont typeface="Wingdings" pitchFamily="2" charset="2"/>
              <a:buChar char="u"/>
            </a:pPr>
            <a:r>
              <a:rPr lang="en-US" sz="1800" b="0" i="0" dirty="0">
                <a:solidFill>
                  <a:srgbClr val="000000"/>
                </a:solidFill>
                <a:effectLst/>
              </a:rPr>
              <a:t>For example −</a:t>
            </a:r>
          </a:p>
          <a:p>
            <a:pPr marL="800100" lvl="1" indent="-342900" algn="l">
              <a:buClr>
                <a:srgbClr val="0070C0"/>
              </a:buClr>
              <a:buSzPct val="80000"/>
              <a:buFont typeface="Wingdings" pitchFamily="2" charset="2"/>
              <a:buChar char="u"/>
            </a:pPr>
            <a:r>
              <a:rPr lang="en-US" sz="1800" b="0" i="0" dirty="0">
                <a:solidFill>
                  <a:srgbClr val="000000"/>
                </a:solidFill>
                <a:effectLst/>
              </a:rPr>
              <a:t>List</a:t>
            </a:r>
          </a:p>
          <a:p>
            <a:pPr marL="800100" lvl="1" indent="-342900" algn="l">
              <a:buClr>
                <a:srgbClr val="0070C0"/>
              </a:buClr>
              <a:buSzPct val="80000"/>
              <a:buFont typeface="Wingdings" pitchFamily="2" charset="2"/>
              <a:buChar char="u"/>
            </a:pPr>
            <a:r>
              <a:rPr lang="en-US" sz="1800" b="0" i="0" dirty="0">
                <a:solidFill>
                  <a:srgbClr val="000000"/>
                </a:solidFill>
                <a:effectLst/>
              </a:rPr>
              <a:t>Array</a:t>
            </a:r>
            <a:endParaRPr lang="en-US" sz="1800" dirty="0">
              <a:solidFill>
                <a:srgbClr val="000000"/>
              </a:solidFill>
            </a:endParaRPr>
          </a:p>
          <a:p>
            <a:pPr marL="800100" lvl="1" indent="-342900" algn="l">
              <a:buClr>
                <a:srgbClr val="0070C0"/>
              </a:buClr>
              <a:buSzPct val="80000"/>
              <a:buFont typeface="Wingdings" pitchFamily="2" charset="2"/>
              <a:buChar char="u"/>
            </a:pPr>
            <a:r>
              <a:rPr lang="en-US" sz="1800" b="0" i="0" dirty="0">
                <a:solidFill>
                  <a:srgbClr val="000000"/>
                </a:solidFill>
                <a:effectLst/>
              </a:rPr>
              <a:t>Stack</a:t>
            </a:r>
          </a:p>
          <a:p>
            <a:pPr marL="800100" lvl="1" indent="-342900" algn="l">
              <a:buClr>
                <a:srgbClr val="0070C0"/>
              </a:buClr>
              <a:buSzPct val="80000"/>
              <a:buFont typeface="Wingdings" pitchFamily="2" charset="2"/>
              <a:buChar char="u"/>
            </a:pPr>
            <a:r>
              <a:rPr lang="en-US" sz="1800" b="0" i="0" dirty="0">
                <a:solidFill>
                  <a:srgbClr val="000000"/>
                </a:solidFill>
                <a:effectLst/>
              </a:rPr>
              <a:t>Queue</a:t>
            </a:r>
          </a:p>
          <a:p>
            <a:pPr marL="800100" lvl="1" indent="-342900" algn="l">
              <a:buClr>
                <a:srgbClr val="0070C0"/>
              </a:buClr>
              <a:buSzPct val="80000"/>
              <a:buFont typeface="Wingdings" pitchFamily="2" charset="2"/>
              <a:buChar char="u"/>
            </a:pPr>
            <a:endParaRPr lang="en-US" sz="1800" b="0"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https://www.tutorialspoint.com/data_structures_algorithms/data_structures_basics.htm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3527324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009.6 Basic Operations</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3" name="Picture 2" descr="C/C++ Development Company - ScienceSoft">
            <a:extLst>
              <a:ext uri="{FF2B5EF4-FFF2-40B4-BE49-F238E27FC236}">
                <a16:creationId xmlns:a16="http://schemas.microsoft.com/office/drawing/2014/main" id="{090B1870-8599-511F-AA56-D172892D7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861048"/>
            <a:ext cx="1656184" cy="69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130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009.6 Basic Operations</a:t>
            </a:r>
            <a:endParaRPr lang="zh-TW" altLang="en-US" sz="4000" b="1" dirty="0">
              <a:solidFill>
                <a:srgbClr val="FFFF00"/>
              </a:solidFill>
            </a:endParaRPr>
          </a:p>
        </p:txBody>
      </p:sp>
      <p:sp>
        <p:nvSpPr>
          <p:cNvPr id="3" name="副標題 2"/>
          <p:cNvSpPr>
            <a:spLocks noGrp="1"/>
          </p:cNvSpPr>
          <p:nvPr>
            <p:ph type="subTitle" idx="1"/>
          </p:nvPr>
        </p:nvSpPr>
        <p:spPr>
          <a:xfrm>
            <a:off x="457200" y="1340768"/>
            <a:ext cx="8291264" cy="32403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Basic Operations</a:t>
            </a:r>
            <a:endParaRPr lang="en-US" sz="1800" b="1" dirty="0">
              <a:solidFill>
                <a:srgbClr val="000000"/>
              </a:solidFill>
              <a:cs typeface="Heebo" pitchFamily="2" charset="-79"/>
            </a:endParaRPr>
          </a:p>
          <a:p>
            <a:pPr marL="342900" indent="-342900" algn="l">
              <a:buClr>
                <a:srgbClr val="0070C0"/>
              </a:buClr>
              <a:buSzPct val="80000"/>
              <a:buFont typeface="Wingdings" pitchFamily="2" charset="2"/>
              <a:buChar char="u"/>
            </a:pPr>
            <a:r>
              <a:rPr lang="en-US" sz="1800" b="0" i="0" dirty="0">
                <a:solidFill>
                  <a:srgbClr val="000000"/>
                </a:solidFill>
                <a:effectLst/>
              </a:rPr>
              <a:t>The data in the data structures are processed by certain operations. </a:t>
            </a:r>
          </a:p>
          <a:p>
            <a:pPr marL="342900" indent="-342900" algn="l">
              <a:buClr>
                <a:srgbClr val="0070C0"/>
              </a:buClr>
              <a:buSzPct val="80000"/>
              <a:buFont typeface="Wingdings" pitchFamily="2" charset="2"/>
              <a:buChar char="u"/>
            </a:pPr>
            <a:r>
              <a:rPr lang="en-US" sz="1800" b="0" i="0" dirty="0">
                <a:solidFill>
                  <a:srgbClr val="000000"/>
                </a:solidFill>
                <a:effectLst/>
              </a:rPr>
              <a:t>The particular data structure chosen largely depends on the frequency of the operation that needs to be performed on the data structure.</a:t>
            </a:r>
          </a:p>
          <a:p>
            <a:pPr marL="800100" lvl="1" indent="-342900" algn="l">
              <a:buClr>
                <a:srgbClr val="0070C0"/>
              </a:buClr>
              <a:buSzPct val="80000"/>
              <a:buFont typeface="Wingdings" pitchFamily="2" charset="2"/>
              <a:buChar char="u"/>
            </a:pPr>
            <a:r>
              <a:rPr lang="en-US" sz="1800" b="0" i="0" dirty="0">
                <a:solidFill>
                  <a:srgbClr val="000000"/>
                </a:solidFill>
                <a:effectLst/>
              </a:rPr>
              <a:t>Traversing</a:t>
            </a:r>
          </a:p>
          <a:p>
            <a:pPr marL="800100" lvl="1" indent="-342900" algn="l">
              <a:buClr>
                <a:srgbClr val="0070C0"/>
              </a:buClr>
              <a:buSzPct val="80000"/>
              <a:buFont typeface="Wingdings" pitchFamily="2" charset="2"/>
              <a:buChar char="u"/>
            </a:pPr>
            <a:r>
              <a:rPr lang="en-US" sz="1800" b="0" i="0" dirty="0">
                <a:solidFill>
                  <a:srgbClr val="000000"/>
                </a:solidFill>
                <a:effectLst/>
              </a:rPr>
              <a:t>Searching</a:t>
            </a:r>
          </a:p>
          <a:p>
            <a:pPr marL="800100" lvl="1" indent="-342900" algn="l">
              <a:buClr>
                <a:srgbClr val="0070C0"/>
              </a:buClr>
              <a:buSzPct val="80000"/>
              <a:buFont typeface="Wingdings" pitchFamily="2" charset="2"/>
              <a:buChar char="u"/>
            </a:pPr>
            <a:r>
              <a:rPr lang="en-US" sz="1800" b="0" i="0" dirty="0">
                <a:solidFill>
                  <a:srgbClr val="000000"/>
                </a:solidFill>
                <a:effectLst/>
              </a:rPr>
              <a:t>Insertion</a:t>
            </a:r>
          </a:p>
          <a:p>
            <a:pPr marL="800100" lvl="1" indent="-342900" algn="l">
              <a:buClr>
                <a:srgbClr val="0070C0"/>
              </a:buClr>
              <a:buSzPct val="80000"/>
              <a:buFont typeface="Wingdings" pitchFamily="2" charset="2"/>
              <a:buChar char="u"/>
            </a:pPr>
            <a:r>
              <a:rPr lang="en-US" sz="1800" b="0" i="0" dirty="0">
                <a:solidFill>
                  <a:srgbClr val="000000"/>
                </a:solidFill>
                <a:effectLst/>
              </a:rPr>
              <a:t>Deletion</a:t>
            </a:r>
          </a:p>
          <a:p>
            <a:pPr marL="800100" lvl="1" indent="-342900" algn="l">
              <a:buClr>
                <a:srgbClr val="0070C0"/>
              </a:buClr>
              <a:buSzPct val="80000"/>
              <a:buFont typeface="Wingdings" pitchFamily="2" charset="2"/>
              <a:buChar char="u"/>
            </a:pPr>
            <a:r>
              <a:rPr lang="en-US" sz="1800" b="0" i="0" dirty="0">
                <a:solidFill>
                  <a:srgbClr val="000000"/>
                </a:solidFill>
                <a:effectLst/>
              </a:rPr>
              <a:t>Sorting</a:t>
            </a:r>
          </a:p>
          <a:p>
            <a:pPr marL="800100" lvl="1" indent="-342900" algn="l">
              <a:buClr>
                <a:srgbClr val="0070C0"/>
              </a:buClr>
              <a:buSzPct val="80000"/>
              <a:buFont typeface="Wingdings" pitchFamily="2" charset="2"/>
              <a:buChar char="u"/>
            </a:pPr>
            <a:r>
              <a:rPr lang="en-US" sz="1800" b="0" i="0" dirty="0">
                <a:solidFill>
                  <a:srgbClr val="000000"/>
                </a:solidFill>
                <a:effectLst/>
              </a:rPr>
              <a:t>Merging</a:t>
            </a:r>
          </a:p>
          <a:p>
            <a:pPr marL="800100" lvl="1" indent="-342900" algn="l">
              <a:buClr>
                <a:srgbClr val="0070C0"/>
              </a:buClr>
              <a:buSzPct val="80000"/>
              <a:buFont typeface="Wingdings" pitchFamily="2" charset="2"/>
              <a:buChar char="u"/>
            </a:pPr>
            <a:endParaRPr lang="en-US" sz="1800" b="0"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https://www.tutorialspoint.com/data_structures_algorithms/data_structures_basics.htm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3992078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2022/10/16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009 Data Structure Basics</a:t>
            </a:r>
            <a:endParaRPr lang="zh-TW" altLang="en-US" sz="4000" b="1" dirty="0">
              <a:solidFill>
                <a:srgbClr val="FFFF00"/>
              </a:solidFill>
            </a:endParaRPr>
          </a:p>
        </p:txBody>
      </p:sp>
      <p:sp>
        <p:nvSpPr>
          <p:cNvPr id="3" name="副標題 2"/>
          <p:cNvSpPr>
            <a:spLocks noGrp="1"/>
          </p:cNvSpPr>
          <p:nvPr>
            <p:ph type="subTitle" idx="1"/>
          </p:nvPr>
        </p:nvSpPr>
        <p:spPr>
          <a:xfrm>
            <a:off x="444969" y="1268758"/>
            <a:ext cx="8241831" cy="72008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Structure Basics</a:t>
            </a:r>
          </a:p>
          <a:p>
            <a:pPr marL="342900" indent="-342900" algn="l">
              <a:buClr>
                <a:srgbClr val="0070C0"/>
              </a:buClr>
              <a:buSzPct val="80000"/>
              <a:buFont typeface="Wingdings" pitchFamily="2" charset="2"/>
              <a:buChar char="u"/>
            </a:pPr>
            <a:r>
              <a:rPr lang="en-US" sz="1800" b="0" i="0" dirty="0">
                <a:solidFill>
                  <a:srgbClr val="000000"/>
                </a:solidFill>
                <a:effectLst/>
              </a:rPr>
              <a:t>We discuss the basic terms in data structure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https://www.tutorialspoint.com/data_structures_algorithms/data_structures_basics.htm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327016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009.1 Data Definition</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3" name="Picture 2" descr="C/C++ Development Company - ScienceSoft">
            <a:extLst>
              <a:ext uri="{FF2B5EF4-FFF2-40B4-BE49-F238E27FC236}">
                <a16:creationId xmlns:a16="http://schemas.microsoft.com/office/drawing/2014/main" id="{090B1870-8599-511F-AA56-D172892D7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861048"/>
            <a:ext cx="1656184" cy="69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313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009.1 Data Definition</a:t>
            </a:r>
            <a:endParaRPr lang="zh-TW" altLang="en-US" sz="4000" b="1" dirty="0">
              <a:solidFill>
                <a:srgbClr val="FFFF00"/>
              </a:solidFill>
            </a:endParaRPr>
          </a:p>
        </p:txBody>
      </p:sp>
      <p:sp>
        <p:nvSpPr>
          <p:cNvPr id="3" name="副標題 2"/>
          <p:cNvSpPr>
            <a:spLocks noGrp="1"/>
          </p:cNvSpPr>
          <p:nvPr>
            <p:ph type="subTitle" idx="1"/>
          </p:nvPr>
        </p:nvSpPr>
        <p:spPr>
          <a:xfrm>
            <a:off x="457200" y="1268759"/>
            <a:ext cx="8291264" cy="20882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Data Definition</a:t>
            </a:r>
            <a:endParaRPr lang="en-US" sz="1800" b="1" dirty="0">
              <a:solidFill>
                <a:srgbClr val="000000"/>
              </a:solidFill>
              <a:cs typeface="Heebo" pitchFamily="2" charset="-79"/>
            </a:endParaRPr>
          </a:p>
          <a:p>
            <a:pPr marL="342900" indent="-342900" algn="l">
              <a:buClr>
                <a:srgbClr val="0070C0"/>
              </a:buClr>
              <a:buSzPct val="80000"/>
              <a:buFont typeface="Wingdings" pitchFamily="2" charset="2"/>
              <a:buChar char="u"/>
            </a:pPr>
            <a:r>
              <a:rPr lang="en-US" sz="1800" b="0" i="0" dirty="0">
                <a:solidFill>
                  <a:srgbClr val="000000"/>
                </a:solidFill>
                <a:effectLst/>
              </a:rPr>
              <a:t>Data Definition defines a particular data with the following characteristics.</a:t>
            </a:r>
          </a:p>
          <a:p>
            <a:pPr marL="800100" lvl="1" indent="-342900" algn="l">
              <a:buClr>
                <a:srgbClr val="0070C0"/>
              </a:buClr>
              <a:buSzPct val="80000"/>
              <a:buFont typeface="Wingdings" pitchFamily="2" charset="2"/>
              <a:buChar char="u"/>
            </a:pPr>
            <a:r>
              <a:rPr lang="en-US" sz="1800" b="1" i="0" dirty="0">
                <a:solidFill>
                  <a:srgbClr val="000000"/>
                </a:solidFill>
                <a:effectLst/>
              </a:rPr>
              <a:t>Atomic</a:t>
            </a:r>
            <a:r>
              <a:rPr lang="en-US" sz="1800" b="0" i="0" dirty="0">
                <a:solidFill>
                  <a:srgbClr val="000000"/>
                </a:solidFill>
                <a:effectLst/>
              </a:rPr>
              <a:t> − Definition should define a single concept.</a:t>
            </a:r>
          </a:p>
          <a:p>
            <a:pPr marL="800100" lvl="1" indent="-342900" algn="l">
              <a:buClr>
                <a:srgbClr val="0070C0"/>
              </a:buClr>
              <a:buSzPct val="80000"/>
              <a:buFont typeface="Wingdings" pitchFamily="2" charset="2"/>
              <a:buChar char="u"/>
            </a:pPr>
            <a:r>
              <a:rPr lang="en-US" sz="1800" b="1" i="0" dirty="0">
                <a:solidFill>
                  <a:srgbClr val="000000"/>
                </a:solidFill>
                <a:effectLst/>
              </a:rPr>
              <a:t>Traceable</a:t>
            </a:r>
            <a:r>
              <a:rPr lang="en-US" sz="1800" b="0" i="0" dirty="0">
                <a:solidFill>
                  <a:srgbClr val="000000"/>
                </a:solidFill>
                <a:effectLst/>
              </a:rPr>
              <a:t> − Definition should be able to be mapped to some data element.</a:t>
            </a:r>
          </a:p>
          <a:p>
            <a:pPr marL="800100" lvl="1" indent="-342900" algn="l">
              <a:buClr>
                <a:srgbClr val="0070C0"/>
              </a:buClr>
              <a:buSzPct val="80000"/>
              <a:buFont typeface="Wingdings" pitchFamily="2" charset="2"/>
              <a:buChar char="u"/>
            </a:pPr>
            <a:r>
              <a:rPr lang="en-US" sz="1800" b="1" i="0" dirty="0">
                <a:solidFill>
                  <a:srgbClr val="000000"/>
                </a:solidFill>
                <a:effectLst/>
              </a:rPr>
              <a:t>Accurate</a:t>
            </a:r>
            <a:r>
              <a:rPr lang="en-US" sz="1800" b="0" i="0" dirty="0">
                <a:solidFill>
                  <a:srgbClr val="000000"/>
                </a:solidFill>
                <a:effectLst/>
              </a:rPr>
              <a:t> − Definition should be unambiguous.</a:t>
            </a:r>
          </a:p>
          <a:p>
            <a:pPr marL="800100" lvl="1" indent="-342900" algn="l">
              <a:buClr>
                <a:srgbClr val="0070C0"/>
              </a:buClr>
              <a:buSzPct val="80000"/>
              <a:buFont typeface="Wingdings" pitchFamily="2" charset="2"/>
              <a:buChar char="u"/>
            </a:pPr>
            <a:r>
              <a:rPr lang="en-US" sz="1800" b="1" i="0" dirty="0">
                <a:solidFill>
                  <a:srgbClr val="000000"/>
                </a:solidFill>
                <a:effectLst/>
              </a:rPr>
              <a:t>Clear and Concise</a:t>
            </a:r>
            <a:r>
              <a:rPr lang="en-US" sz="1800" b="0" i="0" dirty="0">
                <a:solidFill>
                  <a:srgbClr val="000000"/>
                </a:solidFill>
                <a:effectLst/>
              </a:rPr>
              <a:t> − Definition should be understandable.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https://www.tutorialspoint.com/data_structures_algorithms/data_structures_basics.htm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3786893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009.2 Data Object</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3" name="Picture 2" descr="C/C++ Development Company - ScienceSoft">
            <a:extLst>
              <a:ext uri="{FF2B5EF4-FFF2-40B4-BE49-F238E27FC236}">
                <a16:creationId xmlns:a16="http://schemas.microsoft.com/office/drawing/2014/main" id="{090B1870-8599-511F-AA56-D172892D7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861048"/>
            <a:ext cx="1656184" cy="69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279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009.2 Data Object</a:t>
            </a:r>
            <a:endParaRPr lang="zh-TW" altLang="en-US" sz="4000" b="1" dirty="0">
              <a:solidFill>
                <a:srgbClr val="FFFF00"/>
              </a:solidFill>
            </a:endParaRPr>
          </a:p>
        </p:txBody>
      </p:sp>
      <p:sp>
        <p:nvSpPr>
          <p:cNvPr id="3" name="副標題 2"/>
          <p:cNvSpPr>
            <a:spLocks noGrp="1"/>
          </p:cNvSpPr>
          <p:nvPr>
            <p:ph type="subTitle" idx="1"/>
          </p:nvPr>
        </p:nvSpPr>
        <p:spPr>
          <a:xfrm>
            <a:off x="457200" y="1268759"/>
            <a:ext cx="8291264"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Data Object</a:t>
            </a:r>
            <a:endParaRPr lang="en-US" sz="1800" b="1" dirty="0">
              <a:solidFill>
                <a:srgbClr val="000000"/>
              </a:solidFill>
              <a:cs typeface="Heebo" pitchFamily="2" charset="-79"/>
            </a:endParaRPr>
          </a:p>
          <a:p>
            <a:pPr marL="342900" indent="-342900" algn="l">
              <a:buClr>
                <a:srgbClr val="0070C0"/>
              </a:buClr>
              <a:buSzPct val="80000"/>
              <a:buFont typeface="Wingdings" pitchFamily="2" charset="2"/>
              <a:buChar char="u"/>
            </a:pPr>
            <a:r>
              <a:rPr lang="en-US" sz="1800" b="0" i="0" dirty="0">
                <a:solidFill>
                  <a:srgbClr val="000000"/>
                </a:solidFill>
                <a:effectLst/>
              </a:rPr>
              <a:t>Data Object represents an object having a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https://www.tutorialspoint.com/data_structures_algorithms/data_structures_basics.htm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4079427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009.3 Data Type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3" name="Picture 2" descr="C/C++ Development Company - ScienceSoft">
            <a:extLst>
              <a:ext uri="{FF2B5EF4-FFF2-40B4-BE49-F238E27FC236}">
                <a16:creationId xmlns:a16="http://schemas.microsoft.com/office/drawing/2014/main" id="{090B1870-8599-511F-AA56-D172892D7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861048"/>
            <a:ext cx="1656184" cy="69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921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009.3 Data Type</a:t>
            </a:r>
            <a:endParaRPr lang="zh-TW" altLang="en-US" sz="4000" b="1" dirty="0">
              <a:solidFill>
                <a:srgbClr val="FFFF00"/>
              </a:solidFill>
            </a:endParaRPr>
          </a:p>
        </p:txBody>
      </p:sp>
      <p:sp>
        <p:nvSpPr>
          <p:cNvPr id="3" name="副標題 2"/>
          <p:cNvSpPr>
            <a:spLocks noGrp="1"/>
          </p:cNvSpPr>
          <p:nvPr>
            <p:ph type="subTitle" idx="1"/>
          </p:nvPr>
        </p:nvSpPr>
        <p:spPr>
          <a:xfrm>
            <a:off x="457200" y="1268759"/>
            <a:ext cx="8291264" cy="22322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Data Type</a:t>
            </a:r>
            <a:endParaRPr lang="en-US" sz="1800" b="1" dirty="0">
              <a:solidFill>
                <a:srgbClr val="000000"/>
              </a:solidFill>
              <a:cs typeface="Heebo" pitchFamily="2" charset="-79"/>
            </a:endParaRPr>
          </a:p>
          <a:p>
            <a:pPr marL="342900" indent="-342900" algn="l">
              <a:buClr>
                <a:srgbClr val="0070C0"/>
              </a:buClr>
              <a:buSzPct val="80000"/>
              <a:buFont typeface="Wingdings" pitchFamily="2" charset="2"/>
              <a:buChar char="u"/>
            </a:pPr>
            <a:r>
              <a:rPr lang="en-US" sz="1800" b="0" i="0" dirty="0">
                <a:solidFill>
                  <a:srgbClr val="000000"/>
                </a:solidFill>
                <a:effectLst/>
              </a:rPr>
              <a:t>Data type is a way to classify various types of data such as integer, string, etc. which determines the values that can be used with the corresponding type of data, the type of operations that can be performed on the corresponding type of data</a:t>
            </a:r>
          </a:p>
          <a:p>
            <a:pPr marL="342900" indent="-342900" algn="l">
              <a:buClr>
                <a:srgbClr val="0070C0"/>
              </a:buClr>
              <a:buSzPct val="80000"/>
              <a:buFont typeface="Wingdings" pitchFamily="2" charset="2"/>
              <a:buChar char="u"/>
            </a:pPr>
            <a:r>
              <a:rPr lang="en-US" sz="1800" b="0" i="0" dirty="0">
                <a:solidFill>
                  <a:srgbClr val="000000"/>
                </a:solidFill>
                <a:effectLst/>
              </a:rPr>
              <a:t>There are two data types −</a:t>
            </a:r>
          </a:p>
          <a:p>
            <a:pPr marL="800100" lvl="1" indent="-342900" algn="l">
              <a:buClr>
                <a:srgbClr val="0070C0"/>
              </a:buClr>
              <a:buSzPct val="80000"/>
              <a:buFont typeface="Wingdings" pitchFamily="2" charset="2"/>
              <a:buChar char="u"/>
            </a:pPr>
            <a:r>
              <a:rPr lang="en-US" sz="1800" b="0" i="0" dirty="0">
                <a:solidFill>
                  <a:srgbClr val="000000"/>
                </a:solidFill>
                <a:effectLst/>
              </a:rPr>
              <a:t>Built-in Data Type</a:t>
            </a:r>
          </a:p>
          <a:p>
            <a:pPr marL="800100" lvl="1" indent="-342900" algn="l">
              <a:buClr>
                <a:srgbClr val="0070C0"/>
              </a:buClr>
              <a:buSzPct val="80000"/>
              <a:buFont typeface="Wingdings" pitchFamily="2" charset="2"/>
              <a:buChar char="u"/>
            </a:pPr>
            <a:r>
              <a:rPr lang="en-US" sz="1800" b="0" i="0" dirty="0">
                <a:solidFill>
                  <a:srgbClr val="000000"/>
                </a:solidFill>
                <a:effectLst/>
              </a:rPr>
              <a:t>Derived Data Type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https://www.tutorialspoint.com/data_structures_algorithms/data_structures_basics.htm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2971443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009.4 Built-in Data Type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3" name="Picture 2" descr="C/C++ Development Company - ScienceSoft">
            <a:extLst>
              <a:ext uri="{FF2B5EF4-FFF2-40B4-BE49-F238E27FC236}">
                <a16:creationId xmlns:a16="http://schemas.microsoft.com/office/drawing/2014/main" id="{090B1870-8599-511F-AA56-D172892D7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861048"/>
            <a:ext cx="1656184" cy="69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228438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4672</TotalTime>
  <Words>514</Words>
  <Application>Microsoft Office PowerPoint</Application>
  <PresentationFormat>On-screen Show (4:3)</PresentationFormat>
  <Paragraphs>92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Office 佈景主題</vt:lpstr>
      <vt:lpstr>009 Data Structure Basics</vt:lpstr>
      <vt:lpstr>009 Data Structure Basics</vt:lpstr>
      <vt:lpstr>009.1 Data Definition</vt:lpstr>
      <vt:lpstr>009.1 Data Definition</vt:lpstr>
      <vt:lpstr>009.2 Data Object</vt:lpstr>
      <vt:lpstr>009.2 Data Object</vt:lpstr>
      <vt:lpstr>009.3 Data Type</vt:lpstr>
      <vt:lpstr>009.3 Data Type</vt:lpstr>
      <vt:lpstr>009.4 Built-in Data Type</vt:lpstr>
      <vt:lpstr>009.4 Built-in Data Type</vt:lpstr>
      <vt:lpstr>009.5 Derived Data Type</vt:lpstr>
      <vt:lpstr>009.5 Derived Data Type</vt:lpstr>
      <vt:lpstr>009.6 Basic Operations</vt:lpstr>
      <vt:lpstr>009.6 Basic Operations</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1092</cp:revision>
  <dcterms:created xsi:type="dcterms:W3CDTF">2018-09-28T16:40:41Z</dcterms:created>
  <dcterms:modified xsi:type="dcterms:W3CDTF">2022-10-17T06:19:55Z</dcterms:modified>
</cp:coreProperties>
</file>