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62" r:id="rId3"/>
    <p:sldId id="265" r:id="rId4"/>
    <p:sldId id="267" r:id="rId5"/>
    <p:sldId id="268" r:id="rId6"/>
    <p:sldId id="269" r:id="rId7"/>
    <p:sldId id="271" r:id="rId8"/>
    <p:sldId id="270" r:id="rId9"/>
    <p:sldId id="272" r:id="rId10"/>
    <p:sldId id="273" r:id="rId11"/>
    <p:sldId id="274" r:id="rId12"/>
    <p:sldId id="275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85" r:id="rId22"/>
    <p:sldId id="286" r:id="rId23"/>
    <p:sldId id="287" r:id="rId24"/>
    <p:sldId id="288" r:id="rId25"/>
    <p:sldId id="259" r:id="rId2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 varScale="1">
        <p:scale>
          <a:sx n="60" d="100"/>
          <a:sy n="60" d="100"/>
        </p:scale>
        <p:origin x="787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2022/10/16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2022/10/16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2022/10/16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2022/10/16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2022/10/16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2022/10/16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2022/10/16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2022/10/16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2022/10/16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2022/10/16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2022/10/16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2022/10/16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2022/10/16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010 Array Data Structure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2022/10/16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2" descr="C/C++ Development Company - ScienceSoft">
            <a:extLst>
              <a:ext uri="{FF2B5EF4-FFF2-40B4-BE49-F238E27FC236}">
                <a16:creationId xmlns:a16="http://schemas.microsoft.com/office/drawing/2014/main" id="{D16B0780-F691-920E-A5E9-F6DD577C86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861048"/>
            <a:ext cx="1656184" cy="690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010.3 Traverse Operation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26368" y="1268761"/>
            <a:ext cx="8291264" cy="108012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  <a:cs typeface="Heebo" pitchFamily="2" charset="-79"/>
              </a:rPr>
              <a:t>Create Empty Project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Start Visual Studio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Create Empty Project: 010_03_traverse</a:t>
            </a:r>
            <a:endParaRPr lang="en-US" sz="1800" b="0" i="0" dirty="0">
              <a:solidFill>
                <a:srgbClr val="000000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https://www.tutorialspoint.com/data_structures_algorithms/array_data_structure.htm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11D1752-7450-CE64-7AA9-5B6C111B7C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451100"/>
            <a:ext cx="7620000" cy="39052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2330513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010.3 Traverse Operation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268759"/>
            <a:ext cx="8291264" cy="144016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  <a:cs typeface="Heebo" pitchFamily="2" charset="-79"/>
              </a:rPr>
              <a:t>Traverse Operation</a:t>
            </a:r>
            <a:endParaRPr lang="en-US" sz="1800" b="1" dirty="0">
              <a:solidFill>
                <a:srgbClr val="000000"/>
              </a:solidFill>
              <a:cs typeface="Heebo" pitchFamily="2" charset="-79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This operation is to traverse through the elements of an array.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  <a:cs typeface="Heebo" pitchFamily="2" charset="-79"/>
              </a:rPr>
              <a:t>Traverse Operation </a:t>
            </a:r>
            <a:r>
              <a:rPr lang="en-US" sz="1800" b="1" i="0" dirty="0">
                <a:solidFill>
                  <a:schemeClr val="tx1"/>
                </a:solidFill>
                <a:effectLst/>
                <a:cs typeface="Heebo" pitchFamily="2" charset="-79"/>
              </a:rPr>
              <a:t>Example</a:t>
            </a:r>
            <a:endParaRPr lang="en-US" sz="1800" b="1" dirty="0">
              <a:solidFill>
                <a:schemeClr val="tx1"/>
              </a:solidFill>
              <a:cs typeface="Heebo" pitchFamily="2" charset="-79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Following program traverses and prints the elements of an array: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https://www.tutorialspoint.com/data_structures_algorithms/array_data_structure.htm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9E29E480-D8BF-7195-3483-B94C3E1270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707" y="2934643"/>
            <a:ext cx="5124450" cy="242887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3B8F364-86D9-B28B-FC8B-D44CB07347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8144" y="2970932"/>
            <a:ext cx="2190750" cy="4095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0465182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010.4 Insert Operation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2022/10/17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pic>
        <p:nvPicPr>
          <p:cNvPr id="3" name="Picture 2" descr="C/C++ Development Company - ScienceSoft">
            <a:extLst>
              <a:ext uri="{FF2B5EF4-FFF2-40B4-BE49-F238E27FC236}">
                <a16:creationId xmlns:a16="http://schemas.microsoft.com/office/drawing/2014/main" id="{090B1870-8599-511F-AA56-D172892D72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861048"/>
            <a:ext cx="1656184" cy="690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31878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010.4 Insert Operation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268759"/>
            <a:ext cx="8291264" cy="144016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  <a:cs typeface="Heebo" pitchFamily="2" charset="-79"/>
              </a:rPr>
              <a:t>Insert Operation</a:t>
            </a:r>
            <a:endParaRPr lang="en-US" sz="1800" b="1" dirty="0">
              <a:solidFill>
                <a:srgbClr val="000000"/>
              </a:solidFill>
              <a:cs typeface="Heebo" pitchFamily="2" charset="-79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Nunito" pitchFamily="2" charset="0"/>
              </a:rPr>
              <a:t>Insert operation is to insert one or more data elements into an array.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Nunito" pitchFamily="2" charset="0"/>
              </a:rPr>
              <a:t>Based on the requirement, a new element can be added at the beginning, end, or any given index of array.</a:t>
            </a:r>
            <a:endParaRPr lang="en-US" sz="1800" b="0" i="0" dirty="0">
              <a:solidFill>
                <a:srgbClr val="000000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https://www.tutorialspoint.com/data_structures_algorithms/array_data_structure.htm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7C6C87F-9C4B-D6A2-680C-8710B67312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2856235"/>
            <a:ext cx="5331622" cy="3508499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A1D57F8-0D0A-C07B-BF4A-D74087CC32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9275" y="2900362"/>
            <a:ext cx="3057525" cy="10572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5315634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010.5 Delete Operation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2022/10/17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  <p:pic>
        <p:nvPicPr>
          <p:cNvPr id="3" name="Picture 2" descr="C/C++ Development Company - ScienceSoft">
            <a:extLst>
              <a:ext uri="{FF2B5EF4-FFF2-40B4-BE49-F238E27FC236}">
                <a16:creationId xmlns:a16="http://schemas.microsoft.com/office/drawing/2014/main" id="{090B1870-8599-511F-AA56-D172892D72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861048"/>
            <a:ext cx="1656184" cy="690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06894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010.5 Delete Operation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268759"/>
            <a:ext cx="8291264" cy="93610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  <a:cs typeface="Heebo" pitchFamily="2" charset="-79"/>
              </a:rPr>
              <a:t>Delete Operation</a:t>
            </a:r>
            <a:endParaRPr lang="en-US" sz="1800" b="1" dirty="0">
              <a:solidFill>
                <a:srgbClr val="000000"/>
              </a:solidFill>
              <a:cs typeface="Heebo" pitchFamily="2" charset="-79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Deletion refers to removing an existing element from the array and re-organizing all elements of an array.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https://www.tutorialspoint.com/data_structures_algorithms/array_data_structure.htm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70BB124-A0A7-4411-E7AC-BEE028E0F5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860" y="2361319"/>
            <a:ext cx="5953125" cy="383857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0893565-D034-4BA2-1454-BDE2C995CF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1175" y="2392773"/>
            <a:ext cx="3095625" cy="8191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6725837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010.6 Find Operation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2022/10/17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16</a:t>
            </a:fld>
            <a:endParaRPr lang="zh-TW" altLang="en-US"/>
          </a:p>
        </p:txBody>
      </p:sp>
      <p:pic>
        <p:nvPicPr>
          <p:cNvPr id="3" name="Picture 2" descr="C/C++ Development Company - ScienceSoft">
            <a:extLst>
              <a:ext uri="{FF2B5EF4-FFF2-40B4-BE49-F238E27FC236}">
                <a16:creationId xmlns:a16="http://schemas.microsoft.com/office/drawing/2014/main" id="{090B1870-8599-511F-AA56-D172892D72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861048"/>
            <a:ext cx="1656184" cy="690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97028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010.6 Find Operation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199" y="1196370"/>
            <a:ext cx="8523719" cy="61206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  <a:cs typeface="Heebo" pitchFamily="2" charset="-79"/>
              </a:rPr>
              <a:t>Find Operation</a:t>
            </a:r>
            <a:endParaRPr lang="en-US" sz="1800" b="1" dirty="0">
              <a:solidFill>
                <a:srgbClr val="000000"/>
              </a:solidFill>
              <a:cs typeface="Heebo" pitchFamily="2" charset="-79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Nunito" pitchFamily="2" charset="0"/>
              </a:rPr>
              <a:t>You can perform a search for an array element based on its value or its index.</a:t>
            </a:r>
            <a:endParaRPr lang="en-US" sz="1800" b="0" i="0" dirty="0">
              <a:solidFill>
                <a:srgbClr val="000000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https://www.tutorialspoint.com/data_structures_algorithms/array_data_structure.htm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25746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010.6 Find Operation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https://www.tutorialspoint.com/data_structures_algorithms/array_data_structure.htm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18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B9683EE-39E7-FA05-0CF2-04003E43F1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8520" y="822006"/>
            <a:ext cx="7413478" cy="517430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9BA34F6-C68A-0BCD-0156-96CB845EC787}"/>
              </a:ext>
            </a:extLst>
          </p:cNvPr>
          <p:cNvSpPr/>
          <p:nvPr/>
        </p:nvSpPr>
        <p:spPr>
          <a:xfrm>
            <a:off x="943238" y="4178134"/>
            <a:ext cx="4861520" cy="10187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0825CEF-4329-EF65-A683-561A244383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6208" y="4509342"/>
            <a:ext cx="2857500" cy="177165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940757" y="370125"/>
            <a:ext cx="3746043" cy="2390981"/>
          </a:xfrm>
          <a:solidFill>
            <a:schemeClr val="bg1"/>
          </a:solidFill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  <a:cs typeface="Heebo" pitchFamily="2" charset="-79"/>
              </a:rPr>
              <a:t>Note: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  <a:cs typeface="Heebo" pitchFamily="2" charset="-79"/>
              </a:rPr>
              <a:t>We cannot print iterator it. “it” is not defined yet.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We can print “it – LA.begin()”.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We can print address of reference “&amp;it”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We can print address of iterator content “&amp;(*it)”. </a:t>
            </a:r>
          </a:p>
          <a:p>
            <a:pPr algn="l">
              <a:buClr>
                <a:srgbClr val="0070C0"/>
              </a:buClr>
              <a:buSzPct val="80000"/>
            </a:pPr>
            <a:endParaRPr lang="en-US" sz="1800" b="1" dirty="0">
              <a:solidFill>
                <a:srgbClr val="000000"/>
              </a:solidFill>
              <a:cs typeface="Heebo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842816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010.7 Index Value Replace at Operation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2022/10/17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19</a:t>
            </a:fld>
            <a:endParaRPr lang="zh-TW" altLang="en-US"/>
          </a:p>
        </p:txBody>
      </p:sp>
      <p:pic>
        <p:nvPicPr>
          <p:cNvPr id="3" name="Picture 2" descr="C/C++ Development Company - ScienceSoft">
            <a:extLst>
              <a:ext uri="{FF2B5EF4-FFF2-40B4-BE49-F238E27FC236}">
                <a16:creationId xmlns:a16="http://schemas.microsoft.com/office/drawing/2014/main" id="{090B1870-8599-511F-AA56-D172892D72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861048"/>
            <a:ext cx="1656184" cy="690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4498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010 Array Data Structure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44969" y="1268758"/>
            <a:ext cx="8241831" cy="252028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Array Data Structure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Array is a container which can hold a fix number of items and these items should be of the same type.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Most of the data structures make use of arrays to implement their algorithms. Following are the important terms to understand the concept of Array.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Element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 − Each item stored in an array is called an element.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Index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 − Each location of an element in an array has a numerical index, which is used to identify the element.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https://www.tutorialspoint.com/data_structures_algorithms/array_data_structure.htm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70166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010.7 Index Value Replace at Operation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199" y="1196370"/>
            <a:ext cx="8523719" cy="100849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  <a:cs typeface="Heebo" pitchFamily="2" charset="-79"/>
              </a:rPr>
              <a:t>Index Va</a:t>
            </a:r>
            <a:r>
              <a:rPr lang="en-US" sz="1800" b="1" dirty="0">
                <a:solidFill>
                  <a:srgbClr val="000000"/>
                </a:solidFill>
                <a:cs typeface="Heebo" pitchFamily="2" charset="-79"/>
              </a:rPr>
              <a:t>le Replace at</a:t>
            </a:r>
            <a:r>
              <a:rPr lang="en-US" sz="1800" b="1" i="0" dirty="0">
                <a:solidFill>
                  <a:srgbClr val="000000"/>
                </a:solidFill>
                <a:effectLst/>
                <a:cs typeface="Heebo" pitchFamily="2" charset="-79"/>
              </a:rPr>
              <a:t> Operation</a:t>
            </a:r>
            <a:endParaRPr lang="en-US" sz="1800" b="1" dirty="0">
              <a:solidFill>
                <a:srgbClr val="000000"/>
              </a:solidFill>
              <a:cs typeface="Heebo" pitchFamily="2" charset="-79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Update operation refers to updating an existing element from the array at a given index.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https://www.tutorialspoint.com/data_structures_algorithms/array_data_structure.htm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20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482954D-40D8-BF2C-2034-0CCB514B04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2395537"/>
            <a:ext cx="5314950" cy="414337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93C0648-1C64-ECE4-4822-7EDBD3B4D2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2160" y="2421348"/>
            <a:ext cx="1381125" cy="8382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850566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010.7 Replace Value by Index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2022/10/17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21</a:t>
            </a:fld>
            <a:endParaRPr lang="zh-TW" altLang="en-US"/>
          </a:p>
        </p:txBody>
      </p:sp>
      <p:pic>
        <p:nvPicPr>
          <p:cNvPr id="3" name="Picture 2" descr="C/C++ Development Company - ScienceSoft">
            <a:extLst>
              <a:ext uri="{FF2B5EF4-FFF2-40B4-BE49-F238E27FC236}">
                <a16:creationId xmlns:a16="http://schemas.microsoft.com/office/drawing/2014/main" id="{090B1870-8599-511F-AA56-D172892D72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861048"/>
            <a:ext cx="1656184" cy="690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21937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 fontScale="90000"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010.7 Replace Value by Index: at Operation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199" y="1196370"/>
            <a:ext cx="8523719" cy="100849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  <a:cs typeface="Heebo" pitchFamily="2" charset="-79"/>
              </a:rPr>
              <a:t>Replace Value by Index: at Operation</a:t>
            </a:r>
            <a:endParaRPr lang="en-US" sz="1800" b="1" dirty="0">
              <a:solidFill>
                <a:srgbClr val="000000"/>
              </a:solidFill>
              <a:cs typeface="Heebo" pitchFamily="2" charset="-79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Update operation refers to updating an existing element from the array at a given index.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https://www.tutorialspoint.com/data_structures_algorithms/array_data_structure.htm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22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482954D-40D8-BF2C-2034-0CCB514B04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2395537"/>
            <a:ext cx="5314950" cy="414337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93C0648-1C64-ECE4-4822-7EDBD3B4D2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2160" y="2421348"/>
            <a:ext cx="1381125" cy="8382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3800466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010.8 Update by Matched Value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2022/10/17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23</a:t>
            </a:fld>
            <a:endParaRPr lang="zh-TW" altLang="en-US"/>
          </a:p>
        </p:txBody>
      </p:sp>
      <p:pic>
        <p:nvPicPr>
          <p:cNvPr id="3" name="Picture 2" descr="C/C++ Development Company - ScienceSoft">
            <a:extLst>
              <a:ext uri="{FF2B5EF4-FFF2-40B4-BE49-F238E27FC236}">
                <a16:creationId xmlns:a16="http://schemas.microsoft.com/office/drawing/2014/main" id="{090B1870-8599-511F-AA56-D172892D72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861048"/>
            <a:ext cx="1656184" cy="690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55867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010.8 Update by Matched Value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199" y="1196370"/>
            <a:ext cx="8523719" cy="64845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  <a:cs typeface="Heebo" pitchFamily="2" charset="-79"/>
              </a:rPr>
              <a:t>Update by Matched Value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  <a:cs typeface="Heebo" pitchFamily="2" charset="-79"/>
              </a:rPr>
              <a:t>Below example is matched by value, not specified by index by (at position).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https://www.tutorialspoint.com/data_structures_algorithms/array_data_structure.htm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2022/10/17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24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C9487C7-9AC4-5A96-AF45-C157E6396F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2034232"/>
            <a:ext cx="6791325" cy="397192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DB7B966-422F-CC31-A0E9-2218D4D44F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8300" y="2552700"/>
            <a:ext cx="3695700" cy="8763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286102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>
                <a:solidFill>
                  <a:srgbClr val="FFFF00"/>
                </a:solidFill>
              </a:rPr>
              <a:t>End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2022/10/16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25</a:t>
            </a:fld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010.1 Array Representation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2022/10/16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3" name="Picture 2" descr="C/C++ Development Company - ScienceSoft">
            <a:extLst>
              <a:ext uri="{FF2B5EF4-FFF2-40B4-BE49-F238E27FC236}">
                <a16:creationId xmlns:a16="http://schemas.microsoft.com/office/drawing/2014/main" id="{090B1870-8599-511F-AA56-D172892D72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861048"/>
            <a:ext cx="1656184" cy="690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9313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010.1 Array Representation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268759"/>
            <a:ext cx="8291264" cy="108012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  <a:cs typeface="Heebo" pitchFamily="2" charset="-79"/>
              </a:rPr>
              <a:t>Array Representation</a:t>
            </a:r>
            <a:endParaRPr lang="en-US" sz="1800" b="1" dirty="0">
              <a:solidFill>
                <a:srgbClr val="000000"/>
              </a:solidFill>
              <a:cs typeface="Heebo" pitchFamily="2" charset="-79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Arrays can be declared in various ways in different languages.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For illustration, let's take C array declaration.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https://www.tutorialspoint.com/data_structures_algorithms/array_data_structure.htm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1EA5BD0-E0A4-DA3E-50AD-16196096CC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4075" y="2566021"/>
            <a:ext cx="4895850" cy="129540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9" name="副標題 2">
            <a:extLst>
              <a:ext uri="{FF2B5EF4-FFF2-40B4-BE49-F238E27FC236}">
                <a16:creationId xmlns:a16="http://schemas.microsoft.com/office/drawing/2014/main" id="{4CA22397-3C59-80E7-4F1C-AADAD348D28D}"/>
              </a:ext>
            </a:extLst>
          </p:cNvPr>
          <p:cNvSpPr txBox="1">
            <a:spLocks/>
          </p:cNvSpPr>
          <p:nvPr/>
        </p:nvSpPr>
        <p:spPr>
          <a:xfrm>
            <a:off x="426368" y="4082258"/>
            <a:ext cx="8291264" cy="761552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Nunito" pitchFamily="2" charset="0"/>
              </a:rPr>
              <a:t>Arrays can be declared in various ways in different languages.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Nunito" pitchFamily="2" charset="0"/>
              </a:rPr>
              <a:t>For illustration, let's take C array declaration.</a:t>
            </a:r>
            <a:endParaRPr lang="en-US" sz="1800" dirty="0">
              <a:solidFill>
                <a:srgbClr val="000000"/>
              </a:solidFill>
            </a:endParaRPr>
          </a:p>
        </p:txBody>
      </p:sp>
      <p:pic>
        <p:nvPicPr>
          <p:cNvPr id="1026" name="Picture 2" descr="Array Representation">
            <a:extLst>
              <a:ext uri="{FF2B5EF4-FFF2-40B4-BE49-F238E27FC236}">
                <a16:creationId xmlns:a16="http://schemas.microsoft.com/office/drawing/2014/main" id="{85EB9F84-5A8A-63A5-6789-AE6CAA5D75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4929535"/>
            <a:ext cx="6006110" cy="1472927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6893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010.1 Array Representation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268759"/>
            <a:ext cx="8291264" cy="201622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  <a:cs typeface="Heebo" pitchFamily="2" charset="-79"/>
              </a:rPr>
              <a:t>Array Representation</a:t>
            </a:r>
            <a:endParaRPr lang="en-US" sz="1800" b="1" dirty="0">
              <a:solidFill>
                <a:srgbClr val="000000"/>
              </a:solidFill>
              <a:cs typeface="Heebo" pitchFamily="2" charset="-79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As per the above illustration, following are the important points to be considered.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Index starts with 0.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Array length is 10 which means it can store 10 elements.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Each element can be accessed via its index. For example, we can fetch an element at index 6 as 27.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https://www.tutorialspoint.com/data_structures_algorithms/array_data_structure.htm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486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010.2 Basic Operation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2022/10/16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3" name="Picture 2" descr="C/C++ Development Company - ScienceSoft">
            <a:extLst>
              <a:ext uri="{FF2B5EF4-FFF2-40B4-BE49-F238E27FC236}">
                <a16:creationId xmlns:a16="http://schemas.microsoft.com/office/drawing/2014/main" id="{090B1870-8599-511F-AA56-D172892D72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861048"/>
            <a:ext cx="1656184" cy="690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0550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010.2 Basic Operation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268759"/>
            <a:ext cx="8291264" cy="237626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  <a:cs typeface="Heebo" pitchFamily="2" charset="-79"/>
              </a:rPr>
              <a:t>Basic Operation</a:t>
            </a:r>
            <a:endParaRPr lang="en-US" sz="1800" b="1" dirty="0">
              <a:solidFill>
                <a:srgbClr val="000000"/>
              </a:solidFill>
              <a:cs typeface="Heebo" pitchFamily="2" charset="-79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Following are the basic operations supported by an array.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Traverse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 − print all the array elements one by one.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Insertion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 − Adds an element at the given index.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Deletion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 − Deletes an element at the given index.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Search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 − Searches an element using the given index or by the value.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Update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 − Updates an element at the given index.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https://www.tutorialspoint.com/data_structures_algorithms/array_data_structure.htm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0350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010.2 Basic Operation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268759"/>
            <a:ext cx="8291264" cy="93610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  <a:cs typeface="Heebo" pitchFamily="2" charset="-79"/>
              </a:rPr>
              <a:t>Basic Operation</a:t>
            </a:r>
            <a:endParaRPr lang="en-US" sz="1800" b="1" dirty="0">
              <a:solidFill>
                <a:srgbClr val="000000"/>
              </a:solidFill>
              <a:cs typeface="Heebo" pitchFamily="2" charset="-79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In C, when an array is initialized with size, then it assigns defaults values to its elements in following order.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https://www.tutorialspoint.com/data_structures_algorithms/array_data_structure.htm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24F9A38D-24EE-3297-0686-90D154E52B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9162062"/>
              </p:ext>
            </p:extLst>
          </p:nvPr>
        </p:nvGraphicFramePr>
        <p:xfrm>
          <a:off x="2195736" y="2419321"/>
          <a:ext cx="2571813" cy="3169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1664">
                  <a:extLst>
                    <a:ext uri="{9D8B030D-6E8A-4147-A177-3AD203B41FA5}">
                      <a16:colId xmlns:a16="http://schemas.microsoft.com/office/drawing/2014/main" val="4078912537"/>
                    </a:ext>
                  </a:extLst>
                </a:gridCol>
                <a:gridCol w="1450149">
                  <a:extLst>
                    <a:ext uri="{9D8B030D-6E8A-4147-A177-3AD203B41FA5}">
                      <a16:colId xmlns:a16="http://schemas.microsoft.com/office/drawing/2014/main" val="12573097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Data Type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Default Value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41808082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bool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false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1130859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char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1597918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int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4177992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float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0.0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2009962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double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0.0f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2014139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void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endParaRPr lang="en-US">
                        <a:effectLst/>
                      </a:endParaRP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267510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wchar_t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0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24814489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66971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010.3 Traverse Operation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2022/10/16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3" name="Picture 2" descr="C/C++ Development Company - ScienceSoft">
            <a:extLst>
              <a:ext uri="{FF2B5EF4-FFF2-40B4-BE49-F238E27FC236}">
                <a16:creationId xmlns:a16="http://schemas.microsoft.com/office/drawing/2014/main" id="{090B1870-8599-511F-AA56-D172892D72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861048"/>
            <a:ext cx="1656184" cy="690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3105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C0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triangle"/>
        </a:ln>
      </a:spPr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5431</TotalTime>
  <Words>966</Words>
  <Application>Microsoft Office PowerPoint</Application>
  <PresentationFormat>On-screen Show (4:3)</PresentationFormat>
  <Paragraphs>154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Nunito</vt:lpstr>
      <vt:lpstr>Wingdings</vt:lpstr>
      <vt:lpstr>Office 佈景主題</vt:lpstr>
      <vt:lpstr>010 Array Data Structure</vt:lpstr>
      <vt:lpstr>010 Array Data Structure</vt:lpstr>
      <vt:lpstr>010.1 Array Representation</vt:lpstr>
      <vt:lpstr>010.1 Array Representation</vt:lpstr>
      <vt:lpstr>010.1 Array Representation</vt:lpstr>
      <vt:lpstr>010.2 Basic Operation</vt:lpstr>
      <vt:lpstr>010.2 Basic Operation</vt:lpstr>
      <vt:lpstr>010.2 Basic Operation</vt:lpstr>
      <vt:lpstr>010.3 Traverse Operation</vt:lpstr>
      <vt:lpstr>010.3 Traverse Operation</vt:lpstr>
      <vt:lpstr>010.3 Traverse Operation</vt:lpstr>
      <vt:lpstr>010.4 Insert Operation</vt:lpstr>
      <vt:lpstr>010.4 Insert Operation</vt:lpstr>
      <vt:lpstr>010.5 Delete Operation</vt:lpstr>
      <vt:lpstr>010.5 Delete Operation</vt:lpstr>
      <vt:lpstr>010.6 Find Operation</vt:lpstr>
      <vt:lpstr>010.6 Find Operation</vt:lpstr>
      <vt:lpstr>010.6 Find Operation</vt:lpstr>
      <vt:lpstr>010.7 Index Value Replace at Operation</vt:lpstr>
      <vt:lpstr>010.7 Index Value Replace at Operation</vt:lpstr>
      <vt:lpstr>010.7 Replace Value by Index</vt:lpstr>
      <vt:lpstr>010.7 Replace Value by Index: at Operation</vt:lpstr>
      <vt:lpstr>010.8 Update by Matched Value</vt:lpstr>
      <vt:lpstr>010.8 Update by Matched Value</vt:lpstr>
      <vt:lpstr>End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1124</cp:revision>
  <dcterms:created xsi:type="dcterms:W3CDTF">2018-09-28T16:40:41Z</dcterms:created>
  <dcterms:modified xsi:type="dcterms:W3CDTF">2022-10-17T19:00:14Z</dcterms:modified>
</cp:coreProperties>
</file>