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79" r:id="rId13"/>
    <p:sldId id="280" r:id="rId14"/>
    <p:sldId id="281" r:id="rId15"/>
    <p:sldId id="282" r:id="rId16"/>
    <p:sldId id="283" r:id="rId17"/>
    <p:sldId id="277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81" autoAdjust="0"/>
    <p:restoredTop sz="92988" autoAdjust="0"/>
  </p:normalViewPr>
  <p:slideViewPr>
    <p:cSldViewPr>
      <p:cViewPr varScale="1">
        <p:scale>
          <a:sx n="56" d="100"/>
          <a:sy n="56" d="100"/>
        </p:scale>
        <p:origin x="90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029_01 Depth First Traverse: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029_01.1 Depth First Traverse: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8241831" cy="15841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Depth First Traverse: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see the implementation of Depth First Traversal (or Depth First Search) in C programming language.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For our reference purpose, we shall follow our example and take this as our graph model.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https://www.tutorialspoint.com/data_structures_algorithms/depth_first_traversal.htm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170" name="Picture 2" descr="Depth First Search">
            <a:extLst>
              <a:ext uri="{FF2B5EF4-FFF2-40B4-BE49-F238E27FC236}">
                <a16:creationId xmlns:a16="http://schemas.microsoft.com/office/drawing/2014/main" id="{5EC2012C-CEDA-67AA-BE72-4CFA9688F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076377"/>
            <a:ext cx="2857500" cy="18573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110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029_01.1 Depth First Traverse: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70" y="1268756"/>
            <a:ext cx="3521270" cy="7920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Depth First Traverse: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Define data.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https://www.tutorialspoint.com/data_structures_algorithms/depth_first_traversal.htm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7B73C5-DA34-22B2-8F48-953A268E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317625"/>
            <a:ext cx="3714750" cy="5038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8948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029_01.1 Depth First Traverse: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70" y="1268756"/>
            <a:ext cx="4919118" cy="7200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Depth First Traverse: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p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ush(), pop(), peek(), and isStackEmpty()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https://www.tutorialspoint.com/data_structures_algorithms/depth_first_traversal.htm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6915A8-419B-EC13-AA75-8A485CEB1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830" y="1268756"/>
            <a:ext cx="3124200" cy="3238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16406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029_01.1 Depth First Traverse: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70" y="1268756"/>
            <a:ext cx="4919118" cy="7200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Depth First Traverse: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addVertex(), addEdge(), displayVertex()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https://www.tutorialspoint.com/data_structures_algorithms/depth_first_traversal.htm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532774-CE15-75EF-8C43-9D597C040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51451"/>
            <a:ext cx="7496175" cy="3886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04075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029_01.1 Depth First Traverse: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70" y="1268756"/>
            <a:ext cx="4919118" cy="7200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Depth First Traverse: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getAdjUnvisitedVertex()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https://www.tutorialspoint.com/data_structures_algorithms/depth_first_traversal.htm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F8C829-A16E-22DA-EEA7-B79634E53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2414587"/>
            <a:ext cx="8239125" cy="2028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18980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029_01.1 Depth First Traverse: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70" y="1268756"/>
            <a:ext cx="8241830" cy="7200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Depth First Traverse: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depthFirstSearch()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https://www.tutorialspoint.com/data_structures_algorithms/depth_first_traversal.htm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E96739-3183-86CB-D310-607F0DE15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612" y="2070559"/>
            <a:ext cx="6431286" cy="450028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30595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029_01.1 Depth First Traverse: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70" y="1268756"/>
            <a:ext cx="8241830" cy="7200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Depth First Traverse: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main()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https://www.tutorialspoint.com/data_structures_algorithms/depth_first_traversal.htm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5C2047-19C6-3F5B-76F7-767CC1B33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2132852"/>
            <a:ext cx="5505450" cy="4495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38481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029_01.1 Depth First Traverse: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8241831" cy="7920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Depth First Traverse: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Result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https://www.tutorialspoint.com/data_structures_algorithms/depth_first_traversal.htm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AFFC32-BACC-D40C-BE93-328B34663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386670"/>
            <a:ext cx="2962275" cy="590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0280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029_01 Depth First Traverse: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3"/>
            <a:ext cx="8241831" cy="12889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Depth First Traverse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Depth First Search (DFS) algorithm traverses a graph in a depthward motion and uses a stack to remember to get the next vertex to start a search, when a dead end occurs in any iteration.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https://www.tutorialspoint.com/data_structures_algorithms/depth_first_traversal.htm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2" descr="Depth First Travesal">
            <a:extLst>
              <a:ext uri="{FF2B5EF4-FFF2-40B4-BE49-F238E27FC236}">
                <a16:creationId xmlns:a16="http://schemas.microsoft.com/office/drawing/2014/main" id="{994D1BD1-552F-F3F7-5C2E-04272FAF4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784143"/>
            <a:ext cx="3384376" cy="393532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17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029_01 Depth First Traverse: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8241831" cy="30243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Depth First Traverse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As in the example given above, DFS algorithm traverses from S to A to D to G to E to B first, then to F and lastly to C.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It employs the following rules.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Rule 1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Visit the adjacent unvisited vertex. Mark it as visited. Display it. Push it in a stack.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Rule 2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If no adjacent vertex is found, pop up a vertex from the stack. (It will pop up all the vertices from the stack, which do not have adjacent vertices.)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Rule 3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Repeat Rule 1 and Rule 2 until the stack is empty.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https://www.tutorialspoint.com/data_structures_algorithms/depth_first_traversal.htm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18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029_01 Depth First Traverse: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8241831" cy="504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Depth First Traverse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https://www.tutorialspoint.com/data_structures_algorithms/depth_first_traversal.htm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FC7EA54-D2E0-5C9A-5E80-6E99BB290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372523"/>
              </p:ext>
            </p:extLst>
          </p:nvPr>
        </p:nvGraphicFramePr>
        <p:xfrm>
          <a:off x="755576" y="1916828"/>
          <a:ext cx="7931224" cy="4536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960690891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1749456989"/>
                    </a:ext>
                  </a:extLst>
                </a:gridCol>
                <a:gridCol w="3826768">
                  <a:extLst>
                    <a:ext uri="{9D8B030D-6E8A-4147-A177-3AD203B41FA5}">
                      <a16:colId xmlns:a16="http://schemas.microsoft.com/office/drawing/2014/main" val="1212680792"/>
                    </a:ext>
                  </a:extLst>
                </a:gridCol>
              </a:tblGrid>
              <a:tr h="397073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Step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Traversal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192477669"/>
                  </a:ext>
                </a:extLst>
              </a:tr>
              <a:tr h="209356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endParaRPr lang="en-US" sz="2000" dirty="0">
                        <a:effectLst/>
                      </a:endParaRPr>
                    </a:p>
                    <a:p>
                      <a:pPr algn="l" fontAlgn="t"/>
                      <a:endParaRPr lang="en-US" sz="2000" dirty="0">
                        <a:effectLst/>
                      </a:endParaRPr>
                    </a:p>
                    <a:p>
                      <a:pPr algn="l" fontAlgn="t"/>
                      <a:endParaRPr lang="en-US" sz="20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Initialize the stack.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237779572"/>
                  </a:ext>
                </a:extLst>
              </a:tr>
              <a:tr h="204587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Mark </a:t>
                      </a:r>
                      <a:r>
                        <a:rPr lang="en-US" b="1" dirty="0">
                          <a:effectLst/>
                        </a:rPr>
                        <a:t>S</a:t>
                      </a:r>
                      <a:r>
                        <a:rPr lang="en-US" dirty="0">
                          <a:effectLst/>
                        </a:rPr>
                        <a:t> as visited and put it onto the stack. Explore any unvisited adjacent node from </a:t>
                      </a:r>
                      <a:r>
                        <a:rPr lang="en-US" b="1" dirty="0">
                          <a:effectLst/>
                        </a:rPr>
                        <a:t>S</a:t>
                      </a:r>
                      <a:r>
                        <a:rPr lang="en-US" dirty="0">
                          <a:effectLst/>
                        </a:rPr>
                        <a:t>. We have three nodes and we can pick any of them. For this example, we shall take the node in an alphabetical order.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213190443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1444542-6F3F-F2B3-A5F3-86108F20C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401341"/>
            <a:ext cx="2664296" cy="1735248"/>
          </a:xfrm>
          <a:prstGeom prst="rect">
            <a:avLst/>
          </a:prstGeom>
        </p:spPr>
      </p:pic>
      <p:pic>
        <p:nvPicPr>
          <p:cNvPr id="2050" name="Picture 2" descr="Depth First Search Step Two">
            <a:extLst>
              <a:ext uri="{FF2B5EF4-FFF2-40B4-BE49-F238E27FC236}">
                <a16:creationId xmlns:a16="http://schemas.microsoft.com/office/drawing/2014/main" id="{45D25B3A-CC32-0BD9-CAA9-F1DEBFA03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479772"/>
            <a:ext cx="28575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18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029_01 Depth First Traverse: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8241831" cy="504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Depth First Traverse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https://www.tutorialspoint.com/data_structures_algorithms/depth_first_traversal.htm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FC7EA54-D2E0-5C9A-5E80-6E99BB290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40955"/>
              </p:ext>
            </p:extLst>
          </p:nvPr>
        </p:nvGraphicFramePr>
        <p:xfrm>
          <a:off x="755576" y="1916828"/>
          <a:ext cx="7931224" cy="4680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960690891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1749456989"/>
                    </a:ext>
                  </a:extLst>
                </a:gridCol>
                <a:gridCol w="3826768">
                  <a:extLst>
                    <a:ext uri="{9D8B030D-6E8A-4147-A177-3AD203B41FA5}">
                      <a16:colId xmlns:a16="http://schemas.microsoft.com/office/drawing/2014/main" val="1212680792"/>
                    </a:ext>
                  </a:extLst>
                </a:gridCol>
              </a:tblGrid>
              <a:tr h="397073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Step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Traversal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192477669"/>
                  </a:ext>
                </a:extLst>
              </a:tr>
              <a:tr h="219521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Mark </a:t>
                      </a:r>
                      <a:r>
                        <a:rPr lang="en-US" b="1" dirty="0">
                          <a:effectLst/>
                        </a:rPr>
                        <a:t>A</a:t>
                      </a:r>
                      <a:r>
                        <a:rPr lang="en-US" dirty="0">
                          <a:effectLst/>
                        </a:rPr>
                        <a:t> as visited and put it onto the stack. Explore any unvisited adjacent node from A. Both </a:t>
                      </a:r>
                      <a:r>
                        <a:rPr lang="en-US" b="1" dirty="0">
                          <a:effectLst/>
                        </a:rPr>
                        <a:t>S</a:t>
                      </a:r>
                      <a:r>
                        <a:rPr lang="en-US" dirty="0">
                          <a:effectLst/>
                        </a:rPr>
                        <a:t> and </a:t>
                      </a:r>
                      <a:r>
                        <a:rPr lang="en-US" b="1" dirty="0">
                          <a:effectLst/>
                        </a:rPr>
                        <a:t>D</a:t>
                      </a:r>
                      <a:r>
                        <a:rPr lang="en-US" dirty="0">
                          <a:effectLst/>
                        </a:rPr>
                        <a:t> are adjacent to </a:t>
                      </a:r>
                      <a:r>
                        <a:rPr lang="en-US" b="1" dirty="0">
                          <a:effectLst/>
                        </a:rPr>
                        <a:t>A</a:t>
                      </a:r>
                      <a:r>
                        <a:rPr lang="en-US" dirty="0">
                          <a:effectLst/>
                        </a:rPr>
                        <a:t> but we are concerned for unvisited nodes only.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954191099"/>
                  </a:ext>
                </a:extLst>
              </a:tr>
              <a:tr h="208823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Visit </a:t>
                      </a:r>
                      <a:r>
                        <a:rPr lang="en-US" b="1" dirty="0">
                          <a:effectLst/>
                        </a:rPr>
                        <a:t>D</a:t>
                      </a:r>
                      <a:r>
                        <a:rPr lang="en-US" dirty="0">
                          <a:effectLst/>
                        </a:rPr>
                        <a:t> and mark it as visited and put onto the stack. Here, we have </a:t>
                      </a:r>
                      <a:r>
                        <a:rPr lang="en-US" b="1" dirty="0">
                          <a:effectLst/>
                        </a:rPr>
                        <a:t>B</a:t>
                      </a:r>
                      <a:r>
                        <a:rPr lang="en-US" dirty="0">
                          <a:effectLst/>
                        </a:rPr>
                        <a:t> and </a:t>
                      </a:r>
                      <a:r>
                        <a:rPr lang="en-US" b="1" dirty="0">
                          <a:effectLst/>
                        </a:rPr>
                        <a:t>C</a:t>
                      </a:r>
                      <a:r>
                        <a:rPr lang="en-US" dirty="0">
                          <a:effectLst/>
                        </a:rPr>
                        <a:t> nodes, which are adjacent to </a:t>
                      </a:r>
                      <a:r>
                        <a:rPr lang="en-US" b="1" dirty="0">
                          <a:effectLst/>
                        </a:rPr>
                        <a:t>D</a:t>
                      </a:r>
                      <a:r>
                        <a:rPr lang="en-US" dirty="0">
                          <a:effectLst/>
                        </a:rPr>
                        <a:t> and both are unvisited. However, we shall again choose in an alphabetical order.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481300098"/>
                  </a:ext>
                </a:extLst>
              </a:tr>
            </a:tbl>
          </a:graphicData>
        </a:graphic>
      </p:graphicFrame>
      <p:pic>
        <p:nvPicPr>
          <p:cNvPr id="4098" name="Picture 2" descr="Depth First Search Step Three">
            <a:extLst>
              <a:ext uri="{FF2B5EF4-FFF2-40B4-BE49-F238E27FC236}">
                <a16:creationId xmlns:a16="http://schemas.microsoft.com/office/drawing/2014/main" id="{927C8C5B-6169-3479-A940-586232597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547" y="2495550"/>
            <a:ext cx="28575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epth First Search Step Four">
            <a:extLst>
              <a:ext uri="{FF2B5EF4-FFF2-40B4-BE49-F238E27FC236}">
                <a16:creationId xmlns:a16="http://schemas.microsoft.com/office/drawing/2014/main" id="{6B06BEAE-7488-E0C3-BEE7-6E45E1967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272" y="4630816"/>
            <a:ext cx="28575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67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029_01 Depth First Traverse: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8241831" cy="504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Depth First Traverse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https://www.tutorialspoint.com/data_structures_algorithms/depth_first_traversal.htm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FC7EA54-D2E0-5C9A-5E80-6E99BB290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778532"/>
              </p:ext>
            </p:extLst>
          </p:nvPr>
        </p:nvGraphicFramePr>
        <p:xfrm>
          <a:off x="755576" y="1916828"/>
          <a:ext cx="7931224" cy="4536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960690891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1749456989"/>
                    </a:ext>
                  </a:extLst>
                </a:gridCol>
                <a:gridCol w="3826768">
                  <a:extLst>
                    <a:ext uri="{9D8B030D-6E8A-4147-A177-3AD203B41FA5}">
                      <a16:colId xmlns:a16="http://schemas.microsoft.com/office/drawing/2014/main" val="1212680792"/>
                    </a:ext>
                  </a:extLst>
                </a:gridCol>
              </a:tblGrid>
              <a:tr h="397073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Step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Traversal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192477669"/>
                  </a:ext>
                </a:extLst>
              </a:tr>
              <a:tr h="2051203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We choose </a:t>
                      </a:r>
                      <a:r>
                        <a:rPr lang="en-US" b="1" dirty="0">
                          <a:effectLst/>
                        </a:rPr>
                        <a:t>B</a:t>
                      </a:r>
                      <a:r>
                        <a:rPr lang="en-US" dirty="0">
                          <a:effectLst/>
                        </a:rPr>
                        <a:t>, mark it as visited and put onto the stack. Here </a:t>
                      </a:r>
                      <a:r>
                        <a:rPr lang="en-US" b="1" dirty="0">
                          <a:effectLst/>
                        </a:rPr>
                        <a:t>B</a:t>
                      </a:r>
                      <a:r>
                        <a:rPr lang="en-US" dirty="0">
                          <a:effectLst/>
                        </a:rPr>
                        <a:t> does not have any unvisited adjacent node. So, we pop </a:t>
                      </a:r>
                      <a:r>
                        <a:rPr lang="en-US" b="1" dirty="0">
                          <a:effectLst/>
                        </a:rPr>
                        <a:t>B</a:t>
                      </a:r>
                      <a:r>
                        <a:rPr lang="en-US" dirty="0">
                          <a:effectLst/>
                        </a:rPr>
                        <a:t> from the stack.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4167955699"/>
                  </a:ext>
                </a:extLst>
              </a:tr>
              <a:tr h="208823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We check the stack top for return to the previous node and check if it has any unvisited nodes. Here, we find </a:t>
                      </a:r>
                      <a:r>
                        <a:rPr lang="en-US" b="1" dirty="0">
                          <a:effectLst/>
                        </a:rPr>
                        <a:t>D</a:t>
                      </a:r>
                      <a:r>
                        <a:rPr lang="en-US" dirty="0">
                          <a:effectLst/>
                        </a:rPr>
                        <a:t> to be on the top of the stack.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848806275"/>
                  </a:ext>
                </a:extLst>
              </a:tr>
            </a:tbl>
          </a:graphicData>
        </a:graphic>
      </p:graphicFrame>
      <p:pic>
        <p:nvPicPr>
          <p:cNvPr id="5122" name="Picture 2" descr="Depth First Search Step Five">
            <a:extLst>
              <a:ext uri="{FF2B5EF4-FFF2-40B4-BE49-F238E27FC236}">
                <a16:creationId xmlns:a16="http://schemas.microsoft.com/office/drawing/2014/main" id="{8A204FBA-698A-0F59-843A-8C652D42D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473" y="2447058"/>
            <a:ext cx="28575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epth First Search Step Six">
            <a:extLst>
              <a:ext uri="{FF2B5EF4-FFF2-40B4-BE49-F238E27FC236}">
                <a16:creationId xmlns:a16="http://schemas.microsoft.com/office/drawing/2014/main" id="{22B496A2-BBAB-C84A-20F7-28D1F88A9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16" y="4438511"/>
            <a:ext cx="28575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99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029_01 Depth First Traverse: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8241831" cy="504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Depth First Traverse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https://www.tutorialspoint.com/data_structures_algorithms/depth_first_traversal.htm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FC7EA54-D2E0-5C9A-5E80-6E99BB290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012789"/>
              </p:ext>
            </p:extLst>
          </p:nvPr>
        </p:nvGraphicFramePr>
        <p:xfrm>
          <a:off x="755576" y="1916828"/>
          <a:ext cx="7931224" cy="244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960690891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1749456989"/>
                    </a:ext>
                  </a:extLst>
                </a:gridCol>
                <a:gridCol w="3826768">
                  <a:extLst>
                    <a:ext uri="{9D8B030D-6E8A-4147-A177-3AD203B41FA5}">
                      <a16:colId xmlns:a16="http://schemas.microsoft.com/office/drawing/2014/main" val="1212680792"/>
                    </a:ext>
                  </a:extLst>
                </a:gridCol>
              </a:tblGrid>
              <a:tr h="397073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Step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Traversal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192477669"/>
                  </a:ext>
                </a:extLst>
              </a:tr>
              <a:tr h="2051203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Only unvisited adjacent node is from </a:t>
                      </a:r>
                      <a:r>
                        <a:rPr lang="en-US" b="1" dirty="0">
                          <a:effectLst/>
                        </a:rPr>
                        <a:t>D</a:t>
                      </a:r>
                      <a:r>
                        <a:rPr lang="en-US" dirty="0">
                          <a:effectLst/>
                        </a:rPr>
                        <a:t> is </a:t>
                      </a:r>
                      <a:r>
                        <a:rPr lang="en-US" b="1" dirty="0">
                          <a:effectLst/>
                        </a:rPr>
                        <a:t>C</a:t>
                      </a:r>
                      <a:r>
                        <a:rPr lang="en-US" dirty="0">
                          <a:effectLst/>
                        </a:rPr>
                        <a:t> now. So, we visit </a:t>
                      </a:r>
                      <a:r>
                        <a:rPr lang="en-US" b="1" dirty="0">
                          <a:effectLst/>
                        </a:rPr>
                        <a:t>C</a:t>
                      </a:r>
                      <a:r>
                        <a:rPr lang="en-US" dirty="0">
                          <a:effectLst/>
                        </a:rPr>
                        <a:t>, mark it as visited and put it onto the stack.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184668214"/>
                  </a:ext>
                </a:extLst>
              </a:tr>
            </a:tbl>
          </a:graphicData>
        </a:graphic>
      </p:graphicFrame>
      <p:pic>
        <p:nvPicPr>
          <p:cNvPr id="6146" name="Picture 2" descr="Depth First Search Step Seven">
            <a:extLst>
              <a:ext uri="{FF2B5EF4-FFF2-40B4-BE49-F238E27FC236}">
                <a16:creationId xmlns:a16="http://schemas.microsoft.com/office/drawing/2014/main" id="{E57AEB77-F643-8337-A50D-EC9DF650D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384" y="2447058"/>
            <a:ext cx="28575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965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029_01 Depth First Traverse: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8241831" cy="14401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Depth First Traverse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As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C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does not have any unvisited adjacent node so we keep popping the stack until we find a node that has an unvisited adjacent node.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this case, there's none and we keep popping until the stack is empty.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https://www.tutorialspoint.com/data_structures_algorithms/depth_first_traversal.htm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74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029_01.1 Depth First Traverse: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7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7827</TotalTime>
  <Words>1035</Words>
  <Application>Microsoft Office PowerPoint</Application>
  <PresentationFormat>On-screen Show (4:3)</PresentationFormat>
  <Paragraphs>129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佈景主題</vt:lpstr>
      <vt:lpstr>029_01 Depth First Traverse: CPP</vt:lpstr>
      <vt:lpstr>029_01 Depth First Traverse: CPP</vt:lpstr>
      <vt:lpstr>029_01 Depth First Traverse: CPP</vt:lpstr>
      <vt:lpstr>029_01 Depth First Traverse: CPP</vt:lpstr>
      <vt:lpstr>029_01 Depth First Traverse: CPP</vt:lpstr>
      <vt:lpstr>029_01 Depth First Traverse: CPP</vt:lpstr>
      <vt:lpstr>029_01 Depth First Traverse: CPP</vt:lpstr>
      <vt:lpstr>029_01 Depth First Traverse: CPP</vt:lpstr>
      <vt:lpstr>029_01.1 Depth First Traverse: C Code</vt:lpstr>
      <vt:lpstr>029_01.1 Depth First Traverse: C Code</vt:lpstr>
      <vt:lpstr>029_01.1 Depth First Traverse: C Code</vt:lpstr>
      <vt:lpstr>029_01.1 Depth First Traverse: C Code</vt:lpstr>
      <vt:lpstr>029_01.1 Depth First Traverse: C Code</vt:lpstr>
      <vt:lpstr>029_01.1 Depth First Traverse: C Code</vt:lpstr>
      <vt:lpstr>029_01.1 Depth First Traverse: C Code</vt:lpstr>
      <vt:lpstr>029_01.1 Depth First Traverse: C Code</vt:lpstr>
      <vt:lpstr>029_01.1 Depth First Traverse: C Code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1484</cp:revision>
  <dcterms:created xsi:type="dcterms:W3CDTF">2018-09-28T16:40:41Z</dcterms:created>
  <dcterms:modified xsi:type="dcterms:W3CDTF">2022-10-22T04:26:17Z</dcterms:modified>
</cp:coreProperties>
</file>