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77" r:id="rId4"/>
    <p:sldId id="278" r:id="rId5"/>
    <p:sldId id="275" r:id="rId6"/>
    <p:sldId id="276" r:id="rId7"/>
    <p:sldId id="280" r:id="rId8"/>
    <p:sldId id="281" r:id="rId9"/>
    <p:sldId id="282" r:id="rId10"/>
    <p:sldId id="283" r:id="rId11"/>
    <p:sldId id="279"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1" autoAdjust="0"/>
    <p:restoredTop sz="92988" autoAdjust="0"/>
  </p:normalViewPr>
  <p:slideViewPr>
    <p:cSldViewPr>
      <p:cViewPr>
        <p:scale>
          <a:sx n="65" d="100"/>
          <a:sy n="65" d="100"/>
        </p:scale>
        <p:origin x="638" y="1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2022/10/21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2022/10/21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2022/10/21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2022/10/21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2022/10/21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2022/10/21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2022/10/21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2022/10/21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2022/10/21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tree-traversals-inorder-preorder-and-postorder/" TargetMode="External"/><Relationship Id="rId2" Type="http://schemas.openxmlformats.org/officeDocument/2006/relationships/hyperlink" Target="http://en.wikipedia.org/wiki/Depth-first_search"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029_02 Depth First Traverse: STL</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029_02.1 Depth First Traverse: STL</a:t>
            </a:r>
            <a:endParaRPr lang="zh-TW" altLang="en-US" sz="4000" b="1" dirty="0">
              <a:solidFill>
                <a:srgbClr val="FFFF00"/>
              </a:solidFill>
            </a:endParaRPr>
          </a:p>
        </p:txBody>
      </p:sp>
      <p:sp>
        <p:nvSpPr>
          <p:cNvPr id="3" name="副標題 2"/>
          <p:cNvSpPr>
            <a:spLocks noGrp="1"/>
          </p:cNvSpPr>
          <p:nvPr>
            <p:ph type="subTitle" idx="1"/>
          </p:nvPr>
        </p:nvSpPr>
        <p:spPr>
          <a:xfrm>
            <a:off x="444970" y="1268756"/>
            <a:ext cx="2896592" cy="7200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Depth First Traverse: STL</a:t>
            </a:r>
          </a:p>
          <a:p>
            <a:pPr marL="342900" indent="-342900" algn="l">
              <a:buClr>
                <a:srgbClr val="0070C0"/>
              </a:buClr>
              <a:buSzPct val="80000"/>
              <a:buFont typeface="Wingdings" pitchFamily="2" charset="2"/>
              <a:buChar char="u"/>
            </a:pPr>
            <a:r>
              <a:rPr lang="en-US" sz="1800" dirty="0">
                <a:solidFill>
                  <a:srgbClr val="273239"/>
                </a:solidFill>
                <a:latin typeface="urw-din"/>
              </a:rPr>
              <a:t>m</a:t>
            </a:r>
            <a:r>
              <a:rPr lang="en-US" sz="1800" b="0" dirty="0">
                <a:solidFill>
                  <a:srgbClr val="273239"/>
                </a:solidFill>
                <a:effectLst/>
                <a:latin typeface="urw-din"/>
              </a:rPr>
              <a:t>ain()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https://www.geeksforgeeks.org/depth-first-search-or-dfs-for-a-graph/</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2" name="Oval 11">
            <a:extLst>
              <a:ext uri="{FF2B5EF4-FFF2-40B4-BE49-F238E27FC236}">
                <a16:creationId xmlns:a16="http://schemas.microsoft.com/office/drawing/2014/main" id="{A3C0C6A9-F6BE-F9FA-A5CA-2038D0221484}"/>
              </a:ext>
            </a:extLst>
          </p:cNvPr>
          <p:cNvSpPr/>
          <p:nvPr/>
        </p:nvSpPr>
        <p:spPr>
          <a:xfrm>
            <a:off x="905518" y="2498804"/>
            <a:ext cx="380754" cy="365125"/>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3" name="Oval 12">
            <a:extLst>
              <a:ext uri="{FF2B5EF4-FFF2-40B4-BE49-F238E27FC236}">
                <a16:creationId xmlns:a16="http://schemas.microsoft.com/office/drawing/2014/main" id="{AAD70E9B-39BC-B688-E9A3-4AD5B0AB1E34}"/>
              </a:ext>
            </a:extLst>
          </p:cNvPr>
          <p:cNvSpPr/>
          <p:nvPr/>
        </p:nvSpPr>
        <p:spPr>
          <a:xfrm>
            <a:off x="1909213" y="2498804"/>
            <a:ext cx="380754" cy="365125"/>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Oval 13">
            <a:extLst>
              <a:ext uri="{FF2B5EF4-FFF2-40B4-BE49-F238E27FC236}">
                <a16:creationId xmlns:a16="http://schemas.microsoft.com/office/drawing/2014/main" id="{28C260D0-B969-9087-1A5C-DD52C236CA45}"/>
              </a:ext>
            </a:extLst>
          </p:cNvPr>
          <p:cNvSpPr/>
          <p:nvPr/>
        </p:nvSpPr>
        <p:spPr>
          <a:xfrm>
            <a:off x="905519" y="3258140"/>
            <a:ext cx="380754" cy="365125"/>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5" name="Oval 14">
            <a:extLst>
              <a:ext uri="{FF2B5EF4-FFF2-40B4-BE49-F238E27FC236}">
                <a16:creationId xmlns:a16="http://schemas.microsoft.com/office/drawing/2014/main" id="{5323DAF1-9BA9-A6EE-BD73-4A1C229A8687}"/>
              </a:ext>
            </a:extLst>
          </p:cNvPr>
          <p:cNvSpPr/>
          <p:nvPr/>
        </p:nvSpPr>
        <p:spPr>
          <a:xfrm>
            <a:off x="2400423" y="3429000"/>
            <a:ext cx="380754" cy="332487"/>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7" name="Straight Arrow Connector 16">
            <a:extLst>
              <a:ext uri="{FF2B5EF4-FFF2-40B4-BE49-F238E27FC236}">
                <a16:creationId xmlns:a16="http://schemas.microsoft.com/office/drawing/2014/main" id="{4C274B53-25D1-872A-02D4-83B02472BEB1}"/>
              </a:ext>
            </a:extLst>
          </p:cNvPr>
          <p:cNvCxnSpPr>
            <a:cxnSpLocks/>
            <a:stCxn id="12" idx="6"/>
            <a:endCxn id="13" idx="2"/>
          </p:cNvCxnSpPr>
          <p:nvPr/>
        </p:nvCxnSpPr>
        <p:spPr>
          <a:xfrm>
            <a:off x="1286272" y="2681367"/>
            <a:ext cx="6229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E7677B6F-CFA3-A795-F6D1-3170B4E7585C}"/>
              </a:ext>
            </a:extLst>
          </p:cNvPr>
          <p:cNvCxnSpPr>
            <a:cxnSpLocks/>
            <a:stCxn id="12" idx="4"/>
            <a:endCxn id="14" idx="0"/>
          </p:cNvCxnSpPr>
          <p:nvPr/>
        </p:nvCxnSpPr>
        <p:spPr>
          <a:xfrm>
            <a:off x="1095895" y="2863929"/>
            <a:ext cx="1" cy="3942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a:extLst>
              <a:ext uri="{FF2B5EF4-FFF2-40B4-BE49-F238E27FC236}">
                <a16:creationId xmlns:a16="http://schemas.microsoft.com/office/drawing/2014/main" id="{0E4094C3-355D-95CD-8296-DBDA9F24497D}"/>
              </a:ext>
            </a:extLst>
          </p:cNvPr>
          <p:cNvCxnSpPr>
            <a:cxnSpLocks/>
            <a:stCxn id="13" idx="4"/>
            <a:endCxn id="14" idx="6"/>
          </p:cNvCxnSpPr>
          <p:nvPr/>
        </p:nvCxnSpPr>
        <p:spPr>
          <a:xfrm rot="5400000">
            <a:off x="1404545" y="2745658"/>
            <a:ext cx="576774" cy="81331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Connector: Elbow 25">
            <a:extLst>
              <a:ext uri="{FF2B5EF4-FFF2-40B4-BE49-F238E27FC236}">
                <a16:creationId xmlns:a16="http://schemas.microsoft.com/office/drawing/2014/main" id="{B04AEF5C-5C2A-D3AC-348A-323DFBCBD43A}"/>
              </a:ext>
            </a:extLst>
          </p:cNvPr>
          <p:cNvCxnSpPr>
            <a:cxnSpLocks/>
            <a:stCxn id="14" idx="2"/>
            <a:endCxn id="12" idx="2"/>
          </p:cNvCxnSpPr>
          <p:nvPr/>
        </p:nvCxnSpPr>
        <p:spPr>
          <a:xfrm rot="10800000">
            <a:off x="905519" y="2681367"/>
            <a:ext cx="1" cy="759336"/>
          </a:xfrm>
          <a:prstGeom prst="bentConnector3">
            <a:avLst>
              <a:gd name="adj1" fmla="val 2286010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Connector: Elbow 28">
            <a:extLst>
              <a:ext uri="{FF2B5EF4-FFF2-40B4-BE49-F238E27FC236}">
                <a16:creationId xmlns:a16="http://schemas.microsoft.com/office/drawing/2014/main" id="{B3A3712B-AC16-E1AC-F481-508F9DBFAD00}"/>
              </a:ext>
            </a:extLst>
          </p:cNvPr>
          <p:cNvCxnSpPr>
            <a:cxnSpLocks/>
            <a:stCxn id="13" idx="6"/>
            <a:endCxn id="15" idx="0"/>
          </p:cNvCxnSpPr>
          <p:nvPr/>
        </p:nvCxnSpPr>
        <p:spPr>
          <a:xfrm>
            <a:off x="2289967" y="2681367"/>
            <a:ext cx="300833" cy="74763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Connector: Elbow 31">
            <a:extLst>
              <a:ext uri="{FF2B5EF4-FFF2-40B4-BE49-F238E27FC236}">
                <a16:creationId xmlns:a16="http://schemas.microsoft.com/office/drawing/2014/main" id="{64BE5017-1EE9-3584-9329-74DDCB8BA350}"/>
              </a:ext>
            </a:extLst>
          </p:cNvPr>
          <p:cNvCxnSpPr>
            <a:cxnSpLocks/>
            <a:stCxn id="15" idx="6"/>
            <a:endCxn id="15" idx="4"/>
          </p:cNvCxnSpPr>
          <p:nvPr/>
        </p:nvCxnSpPr>
        <p:spPr>
          <a:xfrm flipH="1">
            <a:off x="2590800" y="3595244"/>
            <a:ext cx="190377" cy="166243"/>
          </a:xfrm>
          <a:prstGeom prst="bentConnector4">
            <a:avLst>
              <a:gd name="adj1" fmla="val -120078"/>
              <a:gd name="adj2" fmla="val 237510"/>
            </a:avLst>
          </a:prstGeom>
          <a:ln>
            <a:tailEnd type="triangle"/>
          </a:ln>
        </p:spPr>
        <p:style>
          <a:lnRef idx="1">
            <a:schemeClr val="accent2"/>
          </a:lnRef>
          <a:fillRef idx="0">
            <a:schemeClr val="accent2"/>
          </a:fillRef>
          <a:effectRef idx="0">
            <a:schemeClr val="accent2"/>
          </a:effectRef>
          <a:fontRef idx="minor">
            <a:schemeClr val="tx1"/>
          </a:fontRef>
        </p:style>
      </p:cxnSp>
      <p:pic>
        <p:nvPicPr>
          <p:cNvPr id="36" name="Picture 35">
            <a:extLst>
              <a:ext uri="{FF2B5EF4-FFF2-40B4-BE49-F238E27FC236}">
                <a16:creationId xmlns:a16="http://schemas.microsoft.com/office/drawing/2014/main" id="{41D36D3F-5FB6-447D-2413-F14FC882CD66}"/>
              </a:ext>
            </a:extLst>
          </p:cNvPr>
          <p:cNvPicPr>
            <a:picLocks noChangeAspect="1"/>
          </p:cNvPicPr>
          <p:nvPr/>
        </p:nvPicPr>
        <p:blipFill>
          <a:blip r:embed="rId2"/>
          <a:stretch>
            <a:fillRect/>
          </a:stretch>
        </p:blipFill>
        <p:spPr>
          <a:xfrm>
            <a:off x="3492598" y="1366837"/>
            <a:ext cx="5362575" cy="4124325"/>
          </a:xfrm>
          <a:prstGeom prst="rect">
            <a:avLst/>
          </a:prstGeom>
          <a:ln>
            <a:solidFill>
              <a:srgbClr val="C00000"/>
            </a:solidFill>
          </a:ln>
        </p:spPr>
      </p:pic>
    </p:spTree>
    <p:extLst>
      <p:ext uri="{BB962C8B-B14F-4D97-AF65-F5344CB8AC3E}">
        <p14:creationId xmlns:p14="http://schemas.microsoft.com/office/powerpoint/2010/main" val="324261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029_02.1 Depth First Traverse: STL</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8241831" cy="7715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Depth First Traverse: STL Code</a:t>
            </a:r>
          </a:p>
          <a:p>
            <a:pPr marL="342900" indent="-342900" algn="l">
              <a:buClr>
                <a:srgbClr val="0070C0"/>
              </a:buClr>
              <a:buSzPct val="80000"/>
              <a:buFont typeface="Wingdings" pitchFamily="2" charset="2"/>
              <a:buChar char="u"/>
            </a:pPr>
            <a:r>
              <a:rPr lang="en-US" sz="1800" dirty="0">
                <a:solidFill>
                  <a:schemeClr val="tx1"/>
                </a:solidFill>
              </a:rPr>
              <a:t>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https://www.geeksforgeeks.org/depth-first-search-or-dfs-for-a-graph/</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8B43BC1D-DF6B-0825-65A7-54BF1415A863}"/>
              </a:ext>
            </a:extLst>
          </p:cNvPr>
          <p:cNvPicPr>
            <a:picLocks noChangeAspect="1"/>
          </p:cNvPicPr>
          <p:nvPr/>
        </p:nvPicPr>
        <p:blipFill>
          <a:blip r:embed="rId2"/>
          <a:stretch>
            <a:fillRect/>
          </a:stretch>
        </p:blipFill>
        <p:spPr>
          <a:xfrm>
            <a:off x="2005012" y="3043237"/>
            <a:ext cx="5133975" cy="771525"/>
          </a:xfrm>
          <a:prstGeom prst="rect">
            <a:avLst/>
          </a:prstGeom>
          <a:ln>
            <a:solidFill>
              <a:srgbClr val="C00000"/>
            </a:solidFill>
          </a:ln>
        </p:spPr>
      </p:pic>
    </p:spTree>
    <p:extLst>
      <p:ext uri="{BB962C8B-B14F-4D97-AF65-F5344CB8AC3E}">
        <p14:creationId xmlns:p14="http://schemas.microsoft.com/office/powerpoint/2010/main" val="311214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029_02 Depth First Traverse: STL</a:t>
            </a:r>
            <a:endParaRPr lang="zh-TW" altLang="en-US" sz="4000" b="1" dirty="0">
              <a:solidFill>
                <a:srgbClr val="FFFF00"/>
              </a:solidFill>
            </a:endParaRPr>
          </a:p>
        </p:txBody>
      </p:sp>
      <p:sp>
        <p:nvSpPr>
          <p:cNvPr id="3" name="副標題 2"/>
          <p:cNvSpPr>
            <a:spLocks noGrp="1"/>
          </p:cNvSpPr>
          <p:nvPr>
            <p:ph type="subTitle" idx="1"/>
          </p:nvPr>
        </p:nvSpPr>
        <p:spPr>
          <a:xfrm>
            <a:off x="457200" y="1414512"/>
            <a:ext cx="8241831" cy="23522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Depth First Traverse: STL</a:t>
            </a:r>
          </a:p>
          <a:p>
            <a:pPr marL="342900" indent="-342900" algn="l">
              <a:buClr>
                <a:srgbClr val="0070C0"/>
              </a:buClr>
              <a:buSzPct val="80000"/>
              <a:buFont typeface="Wingdings" pitchFamily="2" charset="2"/>
              <a:buChar char="u"/>
            </a:pPr>
            <a:r>
              <a:rPr lang="en-US" sz="1800" b="0" i="0" u="sng" dirty="0">
                <a:effectLst/>
                <a:hlinkClick r:id="rId2"/>
              </a:rPr>
              <a:t>Depth First Traversal (or Search)</a:t>
            </a:r>
            <a:r>
              <a:rPr lang="en-US" sz="1800" b="0" i="0" dirty="0">
                <a:solidFill>
                  <a:srgbClr val="273239"/>
                </a:solidFill>
                <a:effectLst/>
              </a:rPr>
              <a:t> for a graph is similar to </a:t>
            </a:r>
            <a:r>
              <a:rPr lang="en-US" sz="1800" b="0" i="0" u="sng" dirty="0">
                <a:effectLst/>
                <a:hlinkClick r:id="rId3"/>
              </a:rPr>
              <a:t>Depth First Traversal of a tree.</a:t>
            </a:r>
            <a:r>
              <a:rPr lang="en-US" sz="1800" b="0" i="0" dirty="0">
                <a:solidFill>
                  <a:srgbClr val="273239"/>
                </a:solidFill>
                <a:effectLst/>
              </a:rPr>
              <a:t> </a:t>
            </a:r>
          </a:p>
          <a:p>
            <a:pPr marL="342900" indent="-342900" algn="l">
              <a:buClr>
                <a:srgbClr val="0070C0"/>
              </a:buClr>
              <a:buSzPct val="80000"/>
              <a:buFont typeface="Wingdings" pitchFamily="2" charset="2"/>
              <a:buChar char="u"/>
            </a:pPr>
            <a:r>
              <a:rPr lang="en-US" sz="1800" b="0" i="0" dirty="0">
                <a:solidFill>
                  <a:srgbClr val="273239"/>
                </a:solidFill>
                <a:effectLst/>
              </a:rPr>
              <a:t>The only catch here is, that, unlike trees, graphs may contain cycles (a node may be visited twice). </a:t>
            </a:r>
          </a:p>
          <a:p>
            <a:pPr marL="342900" indent="-342900" algn="l">
              <a:buClr>
                <a:srgbClr val="0070C0"/>
              </a:buClr>
              <a:buSzPct val="80000"/>
              <a:buFont typeface="Wingdings" pitchFamily="2" charset="2"/>
              <a:buChar char="u"/>
            </a:pPr>
            <a:r>
              <a:rPr lang="en-US" sz="1800" b="0" i="0" dirty="0">
                <a:solidFill>
                  <a:srgbClr val="273239"/>
                </a:solidFill>
                <a:effectLst/>
              </a:rPr>
              <a:t>To avoid processing a node more than once, use a boolean visited array. </a:t>
            </a:r>
          </a:p>
          <a:p>
            <a:pPr marL="342900" indent="-342900" algn="l">
              <a:buClr>
                <a:srgbClr val="0070C0"/>
              </a:buClr>
              <a:buSzPct val="80000"/>
              <a:buFont typeface="Wingdings" pitchFamily="2" charset="2"/>
              <a:buChar char="u"/>
            </a:pPr>
            <a:r>
              <a:rPr lang="en-US" sz="1800" b="0" i="0" dirty="0">
                <a:solidFill>
                  <a:srgbClr val="273239"/>
                </a:solidFill>
                <a:effectLst/>
              </a:rPr>
              <a:t>A graph can have more than one DFS traversal.</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https://www.geeksforgeeks.org/depth-first-search-or-dfs-for-a-graph/</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3717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029_02 Depth First Traverse: STL</a:t>
            </a:r>
            <a:endParaRPr lang="zh-TW" altLang="en-US" sz="4000" b="1" dirty="0">
              <a:solidFill>
                <a:srgbClr val="FFFF00"/>
              </a:solidFill>
            </a:endParaRPr>
          </a:p>
        </p:txBody>
      </p:sp>
      <p:sp>
        <p:nvSpPr>
          <p:cNvPr id="3" name="副標題 2"/>
          <p:cNvSpPr>
            <a:spLocks noGrp="1"/>
          </p:cNvSpPr>
          <p:nvPr>
            <p:ph type="subTitle" idx="1"/>
          </p:nvPr>
        </p:nvSpPr>
        <p:spPr>
          <a:xfrm>
            <a:off x="457200" y="1414512"/>
            <a:ext cx="8075239" cy="1798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Depth First Traverse: STL</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73239"/>
                </a:solidFill>
                <a:effectLst/>
              </a:rPr>
              <a:t>Example 1:</a:t>
            </a:r>
            <a:r>
              <a:rPr kumimoji="0" lang="en-US" altLang="en-US" sz="1800" b="0" i="0" u="none" strike="noStrike" cap="none" normalizeH="0" baseline="0" dirty="0">
                <a:ln>
                  <a:noFill/>
                </a:ln>
                <a:solidFill>
                  <a:srgbClr val="273239"/>
                </a:solidFill>
                <a:effectLst/>
              </a:rPr>
              <a:t> </a:t>
            </a:r>
            <a:endParaRPr lang="en-US" altLang="en-US" sz="1800" dirty="0">
              <a:solidFill>
                <a:schemeClr val="tx1"/>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Input:</a:t>
            </a:r>
            <a:r>
              <a:rPr kumimoji="0" lang="en-US" altLang="en-US" sz="1800" b="0" i="0" u="none" strike="noStrike" cap="none" normalizeH="0" baseline="0" dirty="0">
                <a:ln>
                  <a:noFill/>
                </a:ln>
                <a:solidFill>
                  <a:schemeClr val="tx1"/>
                </a:solidFill>
                <a:effectLst/>
              </a:rPr>
              <a:t> n = 4, e = 6 </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chemeClr val="tx1"/>
                </a:solidFill>
                <a:effectLst/>
              </a:rPr>
              <a:t>0 -&gt; 1, 0 -&gt; 2, 1 -&gt; 2, 2 -&gt; 0, 2 -&gt; 3, 3 -&gt; 3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Output: </a:t>
            </a:r>
            <a:r>
              <a:rPr kumimoji="0" lang="en-US" altLang="en-US" sz="1800" b="0" i="0" u="none" strike="noStrike" cap="none" normalizeH="0" baseline="0" dirty="0">
                <a:ln>
                  <a:noFill/>
                </a:ln>
                <a:solidFill>
                  <a:schemeClr val="tx1"/>
                </a:solidFill>
                <a:effectLst/>
              </a:rPr>
              <a:t>DFS from vertex 1 : 1 2 0 3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https://www.geeksforgeeks.org/depth-first-search-or-dfs-for-a-graph/</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7" name="Picture 3">
            <a:extLst>
              <a:ext uri="{FF2B5EF4-FFF2-40B4-BE49-F238E27FC236}">
                <a16:creationId xmlns:a16="http://schemas.microsoft.com/office/drawing/2014/main" id="{F5F1D88E-2FD6-513A-174A-7E215F08A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795" y="3353119"/>
            <a:ext cx="3823626" cy="300323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72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029_02 Depth First Traverse: STL</a:t>
            </a:r>
            <a:endParaRPr lang="zh-TW" altLang="en-US" sz="4000" b="1" dirty="0">
              <a:solidFill>
                <a:srgbClr val="FFFF00"/>
              </a:solidFill>
            </a:endParaRPr>
          </a:p>
        </p:txBody>
      </p:sp>
      <p:sp>
        <p:nvSpPr>
          <p:cNvPr id="3" name="副標題 2"/>
          <p:cNvSpPr>
            <a:spLocks noGrp="1"/>
          </p:cNvSpPr>
          <p:nvPr>
            <p:ph type="subTitle" idx="1"/>
          </p:nvPr>
        </p:nvSpPr>
        <p:spPr>
          <a:xfrm>
            <a:off x="457200" y="1414512"/>
            <a:ext cx="8075239" cy="16544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Depth First Traverse: STL</a:t>
            </a:r>
          </a:p>
          <a:p>
            <a:pPr marL="342900" indent="-342900" algn="l">
              <a:buClr>
                <a:srgbClr val="0070C0"/>
              </a:buClr>
              <a:buSzPct val="80000"/>
              <a:buFont typeface="Wingdings" pitchFamily="2" charset="2"/>
              <a:buChar char="u"/>
            </a:pPr>
            <a:r>
              <a:rPr lang="en-US" sz="1800" b="1" i="1" dirty="0">
                <a:solidFill>
                  <a:srgbClr val="273239"/>
                </a:solidFill>
                <a:effectLst/>
              </a:rPr>
              <a:t>Example 2:</a:t>
            </a:r>
          </a:p>
          <a:p>
            <a:pPr marL="342900" indent="-342900" algn="l">
              <a:buClr>
                <a:srgbClr val="0070C0"/>
              </a:buClr>
              <a:buSzPct val="80000"/>
              <a:buFont typeface="Wingdings" pitchFamily="2" charset="2"/>
              <a:buChar char="u"/>
            </a:pPr>
            <a:r>
              <a:rPr lang="en-US" sz="1800" b="1" i="1" dirty="0">
                <a:solidFill>
                  <a:srgbClr val="273239"/>
                </a:solidFill>
                <a:effectLst/>
              </a:rPr>
              <a:t>Input:</a:t>
            </a:r>
            <a:r>
              <a:rPr lang="en-US" sz="1800" b="0" i="1" dirty="0">
                <a:solidFill>
                  <a:srgbClr val="273239"/>
                </a:solidFill>
                <a:effectLst/>
              </a:rPr>
              <a:t> n = 4, e = 6 </a:t>
            </a:r>
          </a:p>
          <a:p>
            <a:pPr marL="342900" indent="-342900" algn="l">
              <a:buClr>
                <a:srgbClr val="0070C0"/>
              </a:buClr>
              <a:buSzPct val="80000"/>
              <a:buFont typeface="Wingdings" pitchFamily="2" charset="2"/>
              <a:buChar char="u"/>
            </a:pPr>
            <a:r>
              <a:rPr lang="en-US" sz="1800" b="0" i="1" dirty="0">
                <a:solidFill>
                  <a:srgbClr val="273239"/>
                </a:solidFill>
                <a:effectLst/>
              </a:rPr>
              <a:t>2 -&gt; 0, 0 -&gt; 2, 1 -&gt; 2, 0 -&gt; 1, 3 -&gt; 3, 1 -&gt; 3 </a:t>
            </a:r>
          </a:p>
          <a:p>
            <a:pPr marL="342900" indent="-342900" algn="l">
              <a:buClr>
                <a:srgbClr val="0070C0"/>
              </a:buClr>
              <a:buSzPct val="80000"/>
              <a:buFont typeface="Wingdings" pitchFamily="2" charset="2"/>
              <a:buChar char="u"/>
            </a:pPr>
            <a:r>
              <a:rPr lang="en-US" sz="1800" b="1" i="1" dirty="0">
                <a:solidFill>
                  <a:srgbClr val="273239"/>
                </a:solidFill>
                <a:effectLst/>
              </a:rPr>
              <a:t>Output: </a:t>
            </a:r>
            <a:r>
              <a:rPr lang="en-US" sz="1800" b="0" i="1" dirty="0">
                <a:solidFill>
                  <a:srgbClr val="273239"/>
                </a:solidFill>
                <a:effectLst/>
              </a:rPr>
              <a:t>DFS from vertex 2 : 2 0 1 3 </a:t>
            </a:r>
            <a:endParaRPr kumimoji="0" lang="en-US" altLang="en-US" sz="1800" b="0"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https://www.geeksforgeeks.org/depth-first-search-or-dfs-for-a-graph/</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2050" name="Picture 2">
            <a:extLst>
              <a:ext uri="{FF2B5EF4-FFF2-40B4-BE49-F238E27FC236}">
                <a16:creationId xmlns:a16="http://schemas.microsoft.com/office/drawing/2014/main" id="{BEB37AFB-57BB-431A-ACEA-10FF58BE4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222" y="3325247"/>
            <a:ext cx="4323978" cy="3396228"/>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029_02.1 Depth First Traverse: STL</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7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029_02.1 Depth First Traverse: STL</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8241831" cy="33843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Depth First Traverse: STL</a:t>
            </a:r>
          </a:p>
          <a:p>
            <a:pPr marL="342900" indent="-342900" algn="l">
              <a:buClr>
                <a:srgbClr val="0070C0"/>
              </a:buClr>
              <a:buSzPct val="80000"/>
              <a:buFont typeface="Wingdings" pitchFamily="2" charset="2"/>
              <a:buChar char="u"/>
            </a:pPr>
            <a:r>
              <a:rPr lang="en-US" sz="1800" b="0" dirty="0">
                <a:solidFill>
                  <a:srgbClr val="273239"/>
                </a:solidFill>
                <a:effectLst/>
                <a:latin typeface="urw-din"/>
              </a:rPr>
              <a:t>Depth-first search is an algorithm for traversing or searching tree or graph data structures. </a:t>
            </a:r>
          </a:p>
          <a:p>
            <a:pPr marL="342900" indent="-342900" algn="l">
              <a:buClr>
                <a:srgbClr val="0070C0"/>
              </a:buClr>
              <a:buSzPct val="80000"/>
              <a:buFont typeface="Wingdings" pitchFamily="2" charset="2"/>
              <a:buChar char="u"/>
            </a:pPr>
            <a:r>
              <a:rPr lang="en-US" sz="1800" b="0" dirty="0">
                <a:solidFill>
                  <a:srgbClr val="273239"/>
                </a:solidFill>
                <a:effectLst/>
                <a:latin typeface="urw-din"/>
              </a:rPr>
              <a:t>The algorithm starts at the root node (selecting some arbitrary node as the root node in the case of a graph) and explores as far as possible along each branch before backtracking. </a:t>
            </a:r>
          </a:p>
          <a:p>
            <a:pPr marL="342900" indent="-342900" algn="l">
              <a:buClr>
                <a:srgbClr val="0070C0"/>
              </a:buClr>
              <a:buSzPct val="80000"/>
              <a:buFont typeface="Wingdings" pitchFamily="2" charset="2"/>
              <a:buChar char="u"/>
            </a:pPr>
            <a:r>
              <a:rPr lang="en-US" sz="1800" b="0" dirty="0">
                <a:solidFill>
                  <a:srgbClr val="273239"/>
                </a:solidFill>
                <a:effectLst/>
                <a:latin typeface="urw-din"/>
              </a:rPr>
              <a:t>So, the basic idea is to start from the root or any arbitrary node and mark the node and move to the adjacent unmarked node and continue this loop until there is no unmarked adjacent node. </a:t>
            </a:r>
          </a:p>
          <a:p>
            <a:pPr marL="342900" indent="-342900" algn="l">
              <a:buClr>
                <a:srgbClr val="0070C0"/>
              </a:buClr>
              <a:buSzPct val="80000"/>
              <a:buFont typeface="Wingdings" pitchFamily="2" charset="2"/>
              <a:buChar char="u"/>
            </a:pPr>
            <a:r>
              <a:rPr lang="en-US" sz="1800" b="0" dirty="0">
                <a:solidFill>
                  <a:srgbClr val="273239"/>
                </a:solidFill>
                <a:effectLst/>
                <a:latin typeface="urw-din"/>
              </a:rPr>
              <a:t>Then backtrack and check for other unmarked nodes and traverse them. </a:t>
            </a:r>
          </a:p>
          <a:p>
            <a:pPr marL="342900" indent="-342900" algn="l">
              <a:buClr>
                <a:srgbClr val="0070C0"/>
              </a:buClr>
              <a:buSzPct val="80000"/>
              <a:buFont typeface="Wingdings" pitchFamily="2" charset="2"/>
              <a:buChar char="u"/>
            </a:pPr>
            <a:r>
              <a:rPr lang="en-US" sz="1800" b="0" dirty="0">
                <a:solidFill>
                  <a:srgbClr val="273239"/>
                </a:solidFill>
                <a:effectLst/>
                <a:latin typeface="urw-din"/>
              </a:rPr>
              <a:t>Finally, print the nodes in the path.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https://www.geeksforgeeks.org/depth-first-search-or-dfs-for-a-graph/</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415011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029_02.1 Depth First Traverse: STL</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3118919" cy="7200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Depth First Traverse: STL</a:t>
            </a:r>
          </a:p>
          <a:p>
            <a:pPr marL="342900" indent="-342900" algn="l">
              <a:buClr>
                <a:srgbClr val="0070C0"/>
              </a:buClr>
              <a:buSzPct val="80000"/>
              <a:buFont typeface="Wingdings" pitchFamily="2" charset="2"/>
              <a:buChar char="u"/>
            </a:pPr>
            <a:r>
              <a:rPr lang="en-US" sz="1800" dirty="0">
                <a:solidFill>
                  <a:srgbClr val="273239"/>
                </a:solidFill>
                <a:latin typeface="urw-din"/>
              </a:rPr>
              <a:t>Class Graph {}</a:t>
            </a:r>
            <a:endParaRPr lang="en-US" sz="1800" b="0" dirty="0">
              <a:solidFill>
                <a:srgbClr val="273239"/>
              </a:solidFill>
              <a:effectLst/>
              <a:latin typeface="urw-din"/>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https://www.geeksforgeeks.org/depth-first-search-or-dfs-for-a-graph/</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9FDFB915-0B2F-878E-ACA2-2B60B86F224C}"/>
              </a:ext>
            </a:extLst>
          </p:cNvPr>
          <p:cNvPicPr>
            <a:picLocks noChangeAspect="1"/>
          </p:cNvPicPr>
          <p:nvPr/>
        </p:nvPicPr>
        <p:blipFill>
          <a:blip r:embed="rId2"/>
          <a:stretch>
            <a:fillRect/>
          </a:stretch>
        </p:blipFill>
        <p:spPr>
          <a:xfrm>
            <a:off x="3933825" y="1285875"/>
            <a:ext cx="4752975" cy="4286250"/>
          </a:xfrm>
          <a:prstGeom prst="rect">
            <a:avLst/>
          </a:prstGeom>
          <a:ln>
            <a:solidFill>
              <a:srgbClr val="C00000"/>
            </a:solidFill>
          </a:ln>
        </p:spPr>
      </p:pic>
    </p:spTree>
    <p:extLst>
      <p:ext uri="{BB962C8B-B14F-4D97-AF65-F5344CB8AC3E}">
        <p14:creationId xmlns:p14="http://schemas.microsoft.com/office/powerpoint/2010/main" val="54937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029_02.1 Depth First Traverse: STL</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3118919" cy="7200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Depth First Traverse: STL</a:t>
            </a:r>
          </a:p>
          <a:p>
            <a:pPr marL="342900" indent="-342900" algn="l">
              <a:buClr>
                <a:srgbClr val="0070C0"/>
              </a:buClr>
              <a:buSzPct val="80000"/>
              <a:buFont typeface="Wingdings" pitchFamily="2" charset="2"/>
              <a:buChar char="u"/>
            </a:pPr>
            <a:r>
              <a:rPr lang="en-US" sz="1800" b="0" dirty="0">
                <a:solidFill>
                  <a:srgbClr val="273239"/>
                </a:solidFill>
                <a:effectLst/>
                <a:latin typeface="urw-din"/>
              </a:rPr>
              <a:t>addEdge(), DFS()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https://www.geeksforgeeks.org/depth-first-search-or-dfs-for-a-graph/</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BF50403B-FA2E-F427-7E9A-C6F86B6465E1}"/>
              </a:ext>
            </a:extLst>
          </p:cNvPr>
          <p:cNvPicPr>
            <a:picLocks noChangeAspect="1"/>
          </p:cNvPicPr>
          <p:nvPr/>
        </p:nvPicPr>
        <p:blipFill>
          <a:blip r:embed="rId2"/>
          <a:stretch>
            <a:fillRect/>
          </a:stretch>
        </p:blipFill>
        <p:spPr>
          <a:xfrm>
            <a:off x="2771800" y="2348880"/>
            <a:ext cx="5476875" cy="3476625"/>
          </a:xfrm>
          <a:prstGeom prst="rect">
            <a:avLst/>
          </a:prstGeom>
          <a:ln>
            <a:solidFill>
              <a:srgbClr val="C00000"/>
            </a:solidFill>
          </a:ln>
        </p:spPr>
      </p:pic>
    </p:spTree>
    <p:extLst>
      <p:ext uri="{BB962C8B-B14F-4D97-AF65-F5344CB8AC3E}">
        <p14:creationId xmlns:p14="http://schemas.microsoft.com/office/powerpoint/2010/main" val="363506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029_02.1 Depth First Traverse: STL</a:t>
            </a:r>
            <a:endParaRPr lang="zh-TW" altLang="en-US" sz="4000" b="1" dirty="0">
              <a:solidFill>
                <a:srgbClr val="FFFF00"/>
              </a:solidFill>
            </a:endParaRPr>
          </a:p>
        </p:txBody>
      </p:sp>
      <p:sp>
        <p:nvSpPr>
          <p:cNvPr id="3" name="副標題 2"/>
          <p:cNvSpPr>
            <a:spLocks noGrp="1"/>
          </p:cNvSpPr>
          <p:nvPr>
            <p:ph type="subTitle" idx="1"/>
          </p:nvPr>
        </p:nvSpPr>
        <p:spPr>
          <a:xfrm>
            <a:off x="444969" y="1268756"/>
            <a:ext cx="3118919" cy="7200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Depth First Traverse: STL</a:t>
            </a:r>
          </a:p>
          <a:p>
            <a:pPr marL="342900" indent="-342900" algn="l">
              <a:buClr>
                <a:srgbClr val="0070C0"/>
              </a:buClr>
              <a:buSzPct val="80000"/>
              <a:buFont typeface="Wingdings" pitchFamily="2" charset="2"/>
              <a:buChar char="u"/>
            </a:pPr>
            <a:r>
              <a:rPr lang="en-US" sz="1800" b="0" dirty="0">
                <a:solidFill>
                  <a:srgbClr val="273239"/>
                </a:solidFill>
                <a:effectLst/>
                <a:latin typeface="urw-din"/>
              </a:rPr>
              <a:t>addEdge(), DFS()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https://www.geeksforgeeks.org/depth-first-search-or-dfs-for-a-graph/</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9" name="Picture 8">
            <a:extLst>
              <a:ext uri="{FF2B5EF4-FFF2-40B4-BE49-F238E27FC236}">
                <a16:creationId xmlns:a16="http://schemas.microsoft.com/office/drawing/2014/main" id="{BF50403B-FA2E-F427-7E9A-C6F86B6465E1}"/>
              </a:ext>
            </a:extLst>
          </p:cNvPr>
          <p:cNvPicPr>
            <a:picLocks noChangeAspect="1"/>
          </p:cNvPicPr>
          <p:nvPr/>
        </p:nvPicPr>
        <p:blipFill>
          <a:blip r:embed="rId2"/>
          <a:stretch>
            <a:fillRect/>
          </a:stretch>
        </p:blipFill>
        <p:spPr>
          <a:xfrm>
            <a:off x="2771800" y="2348880"/>
            <a:ext cx="5476875" cy="3476625"/>
          </a:xfrm>
          <a:prstGeom prst="rect">
            <a:avLst/>
          </a:prstGeom>
          <a:ln>
            <a:solidFill>
              <a:srgbClr val="C00000"/>
            </a:solidFill>
          </a:ln>
        </p:spPr>
      </p:pic>
    </p:spTree>
    <p:extLst>
      <p:ext uri="{BB962C8B-B14F-4D97-AF65-F5344CB8AC3E}">
        <p14:creationId xmlns:p14="http://schemas.microsoft.com/office/powerpoint/2010/main" val="429459177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7855</TotalTime>
  <Words>518</Words>
  <Application>Microsoft Office PowerPoint</Application>
  <PresentationFormat>On-screen Show (4:3)</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urw-din</vt:lpstr>
      <vt:lpstr>Wingdings</vt:lpstr>
      <vt:lpstr>Office 佈景主題</vt:lpstr>
      <vt:lpstr>029_02 Depth First Traverse: STL</vt:lpstr>
      <vt:lpstr>029_02 Depth First Traverse: STL</vt:lpstr>
      <vt:lpstr>029_02 Depth First Traverse: STL</vt:lpstr>
      <vt:lpstr>029_02 Depth First Traverse: STL</vt:lpstr>
      <vt:lpstr>029_02.1 Depth First Traverse: STL</vt:lpstr>
      <vt:lpstr>029_02.1 Depth First Traverse: STL</vt:lpstr>
      <vt:lpstr>029_02.1 Depth First Traverse: STL</vt:lpstr>
      <vt:lpstr>029_02.1 Depth First Traverse: STL</vt:lpstr>
      <vt:lpstr>029_02.1 Depth First Traverse: STL</vt:lpstr>
      <vt:lpstr>029_02.1 Depth First Traverse: STL</vt:lpstr>
      <vt:lpstr>029_02.1 Depth First Traverse: STL</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1494</cp:revision>
  <dcterms:created xsi:type="dcterms:W3CDTF">2018-09-28T16:40:41Z</dcterms:created>
  <dcterms:modified xsi:type="dcterms:W3CDTF">2022-10-22T04:54:51Z</dcterms:modified>
</cp:coreProperties>
</file>