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2" r:id="rId3"/>
    <p:sldId id="276" r:id="rId4"/>
    <p:sldId id="274" r:id="rId5"/>
    <p:sldId id="275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2022/6/12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14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2022/6/12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terhchen/300_SVU_DataScience" TargetMode="External"/><Relationship Id="rId2" Type="http://schemas.openxmlformats.org/officeDocument/2006/relationships/hyperlink" Target="https://github.com/peterhchen/012_Python_Data_Scienc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300_SVU_DataScienc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numpy.org/" TargetMode="External"/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www.w3schools.com/python/" TargetMode="External"/><Relationship Id="rId12" Type="http://schemas.openxmlformats.org/officeDocument/2006/relationships/hyperlink" Target="https://github.com/peterhchen/300_SVU_DataScience" TargetMode="External"/><Relationship Id="rId2" Type="http://schemas.openxmlformats.org/officeDocument/2006/relationships/hyperlink" Target="https://github.com/peterhchen/300_Python_DataScience/upload/mai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python/index.htm" TargetMode="External"/><Relationship Id="rId11" Type="http://schemas.openxmlformats.org/officeDocument/2006/relationships/hyperlink" Target="https://www.pylint.org/" TargetMode="External"/><Relationship Id="rId5" Type="http://schemas.openxmlformats.org/officeDocument/2006/relationships/hyperlink" Target="https://www.jetbrains.com/pycharm/" TargetMode="External"/><Relationship Id="rId10" Type="http://schemas.openxmlformats.org/officeDocument/2006/relationships/hyperlink" Target="https://docs.pytest.org/en/6.2.x/" TargetMode="External"/><Relationship Id="rId4" Type="http://schemas.openxmlformats.org/officeDocument/2006/relationships/hyperlink" Target="https://www.anaconda.com/" TargetMode="External"/><Relationship Id="rId9" Type="http://schemas.openxmlformats.org/officeDocument/2006/relationships/hyperlink" Target="https://pandas.pydata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300_SVU_DataScienc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sz="4000" b="1" i="0" dirty="0">
                <a:solidFill>
                  <a:srgbClr val="FFFF00"/>
                </a:solidFill>
                <a:effectLst/>
              </a:rPr>
              <a:t>Python Programming for Data Science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Python Basics for Data Science. Python Data Types | by Ventsislav Yordanov  | Towards Data Science">
            <a:extLst>
              <a:ext uri="{FF2B5EF4-FFF2-40B4-BE49-F238E27FC236}">
                <a16:creationId xmlns:a16="http://schemas.microsoft.com/office/drawing/2014/main" id="{676E71CB-76DB-4E2A-8136-651252B03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45039"/>
            <a:ext cx="1486160" cy="7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52181"/>
            <a:ext cx="8352928" cy="45810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Course Description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This course is an introductory course on fundamentals of Python programming for </a:t>
            </a:r>
            <a:r>
              <a:rPr lang="en-US" sz="1800" dirty="0">
                <a:solidFill>
                  <a:srgbClr val="3A3A3A"/>
                </a:solidFill>
              </a:rPr>
              <a:t>d</a:t>
            </a:r>
            <a:r>
              <a:rPr lang="en-US" sz="1800" b="0" i="0" dirty="0">
                <a:solidFill>
                  <a:srgbClr val="3A3A3A"/>
                </a:solidFill>
                <a:effectLst/>
              </a:rPr>
              <a:t>ata science.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You can find more information from the GitHub as below link: </a:t>
            </a:r>
            <a:r>
              <a:rPr lang="en-US" sz="1800" b="0" i="0" dirty="0">
                <a:solidFill>
                  <a:srgbClr val="3A3A3A"/>
                </a:solidFill>
                <a:effectLst/>
                <a:hlinkClick r:id="rId2"/>
              </a:rPr>
              <a:t>https://github.com/peterhchen/012_Python_Data_Science</a:t>
            </a:r>
            <a:endParaRPr lang="en-US" sz="1800" b="0" i="0" dirty="0">
              <a:solidFill>
                <a:srgbClr val="3A3A3A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It covers the following: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495057"/>
                </a:solidFill>
                <a:effectLst/>
              </a:rPr>
              <a:t>1. Setup: Anaconda, Python, MS- VS Code, Pylint, Oracle VirtualBox/Ubuntu.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2. Basic Syntax,  Variable Types, Operator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A3A3A"/>
                </a:solidFill>
              </a:rPr>
              <a:t>3. Decision, </a:t>
            </a:r>
            <a:r>
              <a:rPr lang="en-US" sz="1800" b="0" i="0" dirty="0">
                <a:solidFill>
                  <a:srgbClr val="3A3A3A"/>
                </a:solidFill>
                <a:effectLst/>
              </a:rPr>
              <a:t>Loop, Number, String, Tuple, List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4. </a:t>
            </a:r>
            <a:r>
              <a:rPr lang="en-US" sz="1800" dirty="0">
                <a:solidFill>
                  <a:srgbClr val="3A3A3A"/>
                </a:solidFill>
              </a:rPr>
              <a:t>Dictionary, </a:t>
            </a:r>
            <a:r>
              <a:rPr lang="en-US" sz="1800" b="0" i="0" dirty="0">
                <a:solidFill>
                  <a:srgbClr val="3A3A3A"/>
                </a:solidFill>
                <a:effectLst/>
              </a:rPr>
              <a:t>File I/O, Python Processing of File, CSV, JSON, and XML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5. OOP, Regular Expression, Networking, Multi-threading.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6. Numpy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7. Pandas</a:t>
            </a:r>
            <a:endParaRPr lang="en-US" sz="1800" b="0" i="0" dirty="0">
              <a:solidFill>
                <a:srgbClr val="3A3A3A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A3A3A"/>
                </a:solidFill>
              </a:rPr>
              <a:t>8</a:t>
            </a:r>
            <a:r>
              <a:rPr lang="en-US" sz="1800" b="0" i="0" dirty="0">
                <a:solidFill>
                  <a:srgbClr val="3A3A3A"/>
                </a:solidFill>
                <a:effectLst/>
              </a:rPr>
              <a:t>. Git </a:t>
            </a:r>
            <a:r>
              <a:rPr lang="en-US" sz="1800" b="0" i="0">
                <a:solidFill>
                  <a:srgbClr val="3A3A3A"/>
                </a:solidFill>
                <a:effectLst/>
              </a:rPr>
              <a:t>and GitHub</a:t>
            </a:r>
            <a:endParaRPr lang="en-US" sz="1800" b="1" dirty="0">
              <a:solidFill>
                <a:srgbClr val="3C3B37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3"/>
              </a:rPr>
              <a:t>https://github.com/peterhchen/012_Python_Data_Science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2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52181"/>
            <a:ext cx="8352928" cy="35009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Course Description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9. Matplotlib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10. Seaborn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11. </a:t>
            </a:r>
            <a:r>
              <a:rPr lang="en-US" sz="1800" i="0" dirty="0">
                <a:solidFill>
                  <a:srgbClr val="3C3B37"/>
                </a:solidFill>
                <a:effectLst/>
              </a:rPr>
              <a:t>GUI (1): tkinter</a:t>
            </a:r>
            <a:r>
              <a:rPr lang="en-US" sz="1800" dirty="0">
                <a:solidFill>
                  <a:srgbClr val="3C3B37"/>
                </a:solidFill>
              </a:rPr>
              <a:t>,</a:t>
            </a:r>
            <a:r>
              <a:rPr lang="en-US" sz="1800" i="0" dirty="0">
                <a:solidFill>
                  <a:srgbClr val="3C3B37"/>
                </a:solidFill>
                <a:effectLst/>
              </a:rPr>
              <a:t> </a:t>
            </a:r>
            <a:r>
              <a:rPr lang="en-US" sz="1800" i="0" dirty="0">
                <a:solidFill>
                  <a:srgbClr val="495057"/>
                </a:solidFill>
                <a:effectLst/>
              </a:rPr>
              <a:t>Dimension, Color, Font, Anchor, Relief Style, Bitmap, pack (), grid ()</a:t>
            </a:r>
            <a:r>
              <a:rPr lang="en-US" sz="1800" dirty="0">
                <a:solidFill>
                  <a:srgbClr val="495057"/>
                </a:solidFill>
              </a:rPr>
              <a:t>, </a:t>
            </a:r>
            <a:r>
              <a:rPr lang="en-US" sz="1800" i="0" dirty="0">
                <a:solidFill>
                  <a:srgbClr val="495057"/>
                </a:solidFill>
                <a:effectLst/>
              </a:rPr>
              <a:t>place (), </a:t>
            </a:r>
            <a:r>
              <a:rPr lang="en-US" sz="1800" i="0" dirty="0">
                <a:solidFill>
                  <a:srgbClr val="3C3B37"/>
                </a:solidFill>
                <a:effectLst/>
              </a:rPr>
              <a:t>Button, Canvas, Checkbutton, Entry, Frame, Label, Listbox, Menubutton, and Menu</a:t>
            </a:r>
            <a:r>
              <a:rPr lang="en-US" sz="1800" dirty="0">
                <a:solidFill>
                  <a:srgbClr val="3C3B37"/>
                </a:solidFill>
              </a:rPr>
              <a:t>.</a:t>
            </a:r>
            <a:r>
              <a:rPr lang="en-US" sz="1800" i="0" dirty="0">
                <a:solidFill>
                  <a:srgbClr val="3C3B37"/>
                </a:solidFill>
                <a:effectLst/>
              </a:rPr>
              <a:t>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12. GUI (2): </a:t>
            </a:r>
            <a:r>
              <a:rPr lang="en-US" sz="1800" i="0" dirty="0">
                <a:solidFill>
                  <a:srgbClr val="3C3B37"/>
                </a:solidFill>
                <a:effectLst/>
              </a:rPr>
              <a:t>Label, Listbox, Menubutton, Menu</a:t>
            </a:r>
            <a:r>
              <a:rPr lang="en-US" sz="1800" dirty="0">
                <a:solidFill>
                  <a:srgbClr val="3C3B37"/>
                </a:solidFill>
              </a:rPr>
              <a:t>, Message, Radiobutton, Scale, Text, Toplevel, Spinbox, PanedWindow, LabelFrame, and messagebox.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i="0" dirty="0">
                <a:solidFill>
                  <a:srgbClr val="3C3B37"/>
                </a:solidFill>
                <a:effectLst/>
              </a:rPr>
              <a:t>13. Docker Programming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14. unittest</a:t>
            </a:r>
            <a:endParaRPr lang="en-US" sz="1800" i="0" dirty="0">
              <a:solidFill>
                <a:srgbClr val="3C3B37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15. </a:t>
            </a:r>
            <a:r>
              <a:rPr lang="en-US" sz="1800">
                <a:solidFill>
                  <a:srgbClr val="3C3B37"/>
                </a:solidFill>
              </a:rPr>
              <a:t>pytest</a:t>
            </a:r>
            <a:endParaRPr lang="en-US" sz="1800" dirty="0">
              <a:solidFill>
                <a:srgbClr val="3C3B37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https://github.com/peterhchen/012_Python_Data_Science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6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352928" cy="49685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References: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https://github.com/peterhchen/300_Python_DataScience/upload/main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Python Interpreter and Environment: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</a:t>
            </a:r>
            <a:r>
              <a:rPr lang="en-US" sz="1600" b="1" dirty="0">
                <a:solidFill>
                  <a:srgbClr val="3C3B37"/>
                </a:solidFill>
                <a:hlinkClick r:id="rId3"/>
              </a:rPr>
              <a:t>https://www.python.org/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4"/>
              </a:rPr>
              <a:t>https://www.anaconda.com/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3. </a:t>
            </a:r>
            <a:r>
              <a:rPr lang="en-US" sz="1600" b="1" dirty="0">
                <a:solidFill>
                  <a:srgbClr val="3C3B37"/>
                </a:solidFill>
                <a:hlinkClick r:id="rId5"/>
              </a:rPr>
              <a:t>https://www.jetbrains.com/pycharm/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Languages, Data Structures, Networking, Multithreading, GUI Programming: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3. </a:t>
            </a:r>
            <a:r>
              <a:rPr lang="en-US" sz="1600" b="1" dirty="0">
                <a:solidFill>
                  <a:srgbClr val="3C3B37"/>
                </a:solidFill>
                <a:hlinkClick r:id="rId6"/>
              </a:rPr>
              <a:t>https://www.tutorialspoint.com/python/index.htm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7"/>
              </a:rPr>
              <a:t>https://www.w3schools.com/python/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Numpy and Pandas: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</a:t>
            </a:r>
            <a:r>
              <a:rPr lang="en-US" sz="1600" b="1" dirty="0">
                <a:solidFill>
                  <a:srgbClr val="3C3B37"/>
                </a:solidFill>
                <a:hlinkClick r:id="rId8"/>
              </a:rPr>
              <a:t>https://numpy.org/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9"/>
              </a:rPr>
              <a:t>https://pandas.pydata.org/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PyTest and PyLint: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</a:t>
            </a:r>
            <a:r>
              <a:rPr lang="en-US" sz="1600" b="1" dirty="0">
                <a:solidFill>
                  <a:srgbClr val="3C3B37"/>
                </a:solidFill>
                <a:hlinkClick r:id="rId10"/>
              </a:rPr>
              <a:t>https://docs.pytest.org/en/6.2.x/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11"/>
              </a:rPr>
              <a:t>https://www.pylint.org/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Textbook: “Python 3 for Absolute Beginners”, Time Hall and J-P Stacey, </a:t>
            </a:r>
            <a:r>
              <a:rPr lang="en-US" sz="1600" b="1" dirty="0" err="1">
                <a:solidFill>
                  <a:srgbClr val="3C3B37"/>
                </a:solidFill>
              </a:rPr>
              <a:t>Apress</a:t>
            </a:r>
            <a:r>
              <a:rPr lang="en-US" sz="1600" b="1" dirty="0">
                <a:solidFill>
                  <a:srgbClr val="3C3B37"/>
                </a:solidFill>
              </a:rPr>
              <a:t> (2000)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http://index-of.es/Python/Python%203%20for%20Absolute%20Beginners.pdf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12"/>
              </a:rPr>
              <a:t>https://github.com/peterhchen/012_Python_Data_Science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732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352928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Grades: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Attendance: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Quiz: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3. Midterm: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4. Final: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5. Project: 30%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https://github.com/peterhchen/012_Python_Data_Science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129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2022/6/12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545</Words>
  <Application>Microsoft Office PowerPoint</Application>
  <PresentationFormat>On-screen Show (4:3)</PresentationFormat>
  <Paragraphs>67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Python Programming for Data Science</vt:lpstr>
      <vt:lpstr>00 Python Data Science</vt:lpstr>
      <vt:lpstr>00 Python Data Science</vt:lpstr>
      <vt:lpstr>00 Python Data Science</vt:lpstr>
      <vt:lpstr>00 Python Data Science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814</cp:revision>
  <dcterms:created xsi:type="dcterms:W3CDTF">2018-09-28T16:40:41Z</dcterms:created>
  <dcterms:modified xsi:type="dcterms:W3CDTF">2022-06-13T02:39:57Z</dcterms:modified>
</cp:coreProperties>
</file>