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2" r:id="rId3"/>
    <p:sldId id="263" r:id="rId4"/>
    <p:sldId id="264"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3" d="100"/>
          <a:sy n="83" d="100"/>
        </p:scale>
        <p:origin x="11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tackoverflow.com/questions/20186848/can-i-compile-a-cuda-program-without-having-a-cuda-device#:~:text=The%20answer%20to%20your%20question,without%20a%20CUDA%20capable%20GP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20186848/can-i-compile-a-cuda-program-without-having-a-cuda-device#:~:text=The%20answer%20to%20your%20question,without%20a%20CUDA%20capable%20GPU"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 Cuda Programming</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Cuda Programming Basics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Cuda Programming</a:t>
            </a:r>
          </a:p>
          <a:p>
            <a:pPr marL="342900" indent="-342900" algn="l">
              <a:buClr>
                <a:srgbClr val="0070C0"/>
              </a:buClr>
              <a:buSzPct val="80000"/>
              <a:buFont typeface="Wingdings" pitchFamily="2" charset="2"/>
              <a:buChar char="u"/>
            </a:pPr>
            <a:r>
              <a:rPr lang="en-US" sz="1600" b="0" i="0" dirty="0">
                <a:solidFill>
                  <a:srgbClr val="000000"/>
                </a:solidFill>
                <a:effectLst/>
              </a:rPr>
              <a:t>CUDA is a parallel computing platform and an API model that was developed by Nvidia. </a:t>
            </a:r>
          </a:p>
          <a:p>
            <a:pPr marL="342900" indent="-342900" algn="l">
              <a:buClr>
                <a:srgbClr val="0070C0"/>
              </a:buClr>
              <a:buSzPct val="80000"/>
              <a:buFont typeface="Wingdings" pitchFamily="2" charset="2"/>
              <a:buChar char="u"/>
            </a:pPr>
            <a:r>
              <a:rPr lang="en-US" sz="1600" b="0" i="0" dirty="0">
                <a:solidFill>
                  <a:srgbClr val="000000"/>
                </a:solidFill>
                <a:effectLst/>
              </a:rPr>
              <a:t>Using CUDA, one can utilize the power of Nvidia GPUs to perform general computing tasks, such as multiplying matrices and performing other linear algebra operations, instead of just doing graphical calculations.</a:t>
            </a:r>
          </a:p>
          <a:p>
            <a:pPr marL="342900" indent="-342900" algn="l">
              <a:buClr>
                <a:srgbClr val="0070C0"/>
              </a:buClr>
              <a:buSzPct val="80000"/>
              <a:buFont typeface="Wingdings" pitchFamily="2" charset="2"/>
              <a:buChar char="u"/>
            </a:pPr>
            <a:r>
              <a:rPr lang="en-US" sz="1600" b="0" i="0" dirty="0">
                <a:solidFill>
                  <a:srgbClr val="000000"/>
                </a:solidFill>
                <a:effectLst/>
              </a:rPr>
              <a:t>Using CUDA, developers can now harness the potential of the GPU for general purpose computing (GPGPU).</a:t>
            </a:r>
          </a:p>
          <a:p>
            <a:pPr marL="342900" indent="-342900" algn="l">
              <a:buClr>
                <a:srgbClr val="0070C0"/>
              </a:buClr>
              <a:buSzPct val="80000"/>
              <a:buFont typeface="Wingdings" pitchFamily="2" charset="2"/>
              <a:buChar char="u"/>
            </a:pPr>
            <a:r>
              <a:rPr lang="en-US" sz="1600" b="1" i="0" dirty="0">
                <a:solidFill>
                  <a:srgbClr val="303030"/>
                </a:solidFill>
                <a:effectLst/>
                <a:cs typeface="Heebo" pitchFamily="2" charset="-79"/>
              </a:rPr>
              <a:t>Audience</a:t>
            </a:r>
          </a:p>
          <a:p>
            <a:pPr marL="342900" indent="-342900" algn="l">
              <a:buClr>
                <a:srgbClr val="0070C0"/>
              </a:buClr>
              <a:buSzPct val="80000"/>
              <a:buFont typeface="Wingdings" pitchFamily="2" charset="2"/>
              <a:buChar char="u"/>
            </a:pPr>
            <a:r>
              <a:rPr lang="en-US" sz="1600" b="0" i="0" dirty="0">
                <a:solidFill>
                  <a:srgbClr val="000000"/>
                </a:solidFill>
                <a:effectLst/>
              </a:rPr>
              <a:t>Anyone who is unfamiliar with CUDA and wants to learn it, at a beginner's level, should read this tutorial, provided they complete the pre-requisites. </a:t>
            </a:r>
          </a:p>
          <a:p>
            <a:pPr marL="342900" indent="-342900" algn="l">
              <a:buClr>
                <a:srgbClr val="0070C0"/>
              </a:buClr>
              <a:buSzPct val="80000"/>
              <a:buFont typeface="Wingdings" pitchFamily="2" charset="2"/>
              <a:buChar char="u"/>
            </a:pPr>
            <a:r>
              <a:rPr lang="en-US" sz="1600" b="0" i="0" dirty="0">
                <a:solidFill>
                  <a:srgbClr val="000000"/>
                </a:solidFill>
                <a:effectLst/>
              </a:rPr>
              <a:t>It can also be used by those who already know CUDA and want to brush-up on the concepts.</a:t>
            </a:r>
          </a:p>
          <a:p>
            <a:pPr marL="342900" indent="-342900" algn="l">
              <a:buClr>
                <a:srgbClr val="0070C0"/>
              </a:buClr>
              <a:buSzPct val="80000"/>
              <a:buFont typeface="Wingdings" pitchFamily="2" charset="2"/>
              <a:buChar char="u"/>
            </a:pPr>
            <a:r>
              <a:rPr lang="en-US" sz="1600" b="1" i="0" dirty="0">
                <a:solidFill>
                  <a:srgbClr val="303030"/>
                </a:solidFill>
                <a:effectLst/>
                <a:cs typeface="Heebo" pitchFamily="2" charset="-79"/>
              </a:rPr>
              <a:t>Prerequisites</a:t>
            </a:r>
          </a:p>
          <a:p>
            <a:pPr marL="342900" indent="-342900" algn="l">
              <a:buClr>
                <a:srgbClr val="0070C0"/>
              </a:buClr>
              <a:buSzPct val="80000"/>
              <a:buFont typeface="Wingdings" pitchFamily="2" charset="2"/>
              <a:buChar char="u"/>
            </a:pPr>
            <a:r>
              <a:rPr lang="en-US" sz="1600" b="0" i="0" dirty="0">
                <a:solidFill>
                  <a:srgbClr val="000000"/>
                </a:solidFill>
                <a:effectLst/>
              </a:rPr>
              <a:t>The reader should be able to program in the C language. </a:t>
            </a:r>
          </a:p>
          <a:p>
            <a:pPr marL="342900" indent="-342900" algn="l">
              <a:buClr>
                <a:srgbClr val="0070C0"/>
              </a:buClr>
              <a:buSzPct val="80000"/>
              <a:buFont typeface="Wingdings" pitchFamily="2" charset="2"/>
              <a:buChar char="u"/>
            </a:pPr>
            <a:r>
              <a:rPr lang="en-US" sz="1600" b="1" i="0" dirty="0">
                <a:solidFill>
                  <a:srgbClr val="C00000"/>
                </a:solidFill>
                <a:effectLst/>
              </a:rPr>
              <a:t>He or She should have a machine with a CUDA capable card</a:t>
            </a:r>
            <a:r>
              <a:rPr lang="en-US" sz="1600" b="0" i="0" dirty="0">
                <a:solidFill>
                  <a:srgbClr val="000000"/>
                </a:solidFill>
                <a:effectLst/>
              </a:rPr>
              <a:t>. </a:t>
            </a:r>
          </a:p>
          <a:p>
            <a:pPr marL="342900" indent="-342900" algn="l">
              <a:buClr>
                <a:srgbClr val="0070C0"/>
              </a:buClr>
              <a:buSzPct val="80000"/>
              <a:buFont typeface="Wingdings" pitchFamily="2" charset="2"/>
              <a:buChar char="u"/>
            </a:pPr>
            <a:r>
              <a:rPr lang="en-US" sz="1600" b="0" i="0" dirty="0">
                <a:solidFill>
                  <a:srgbClr val="000000"/>
                </a:solidFill>
                <a:effectLst/>
              </a:rPr>
              <a:t>Knowledge of computer architecture and microprocessors, though not necessary, can come extremely handy to </a:t>
            </a:r>
            <a:r>
              <a:rPr lang="en-US" sz="1600" b="0" i="0">
                <a:solidFill>
                  <a:srgbClr val="000000"/>
                </a:solidFill>
                <a:effectLst/>
              </a:rPr>
              <a:t>understand topics, such as, </a:t>
            </a:r>
            <a:r>
              <a:rPr lang="en-US" sz="1600" b="0" i="0" dirty="0">
                <a:solidFill>
                  <a:srgbClr val="000000"/>
                </a:solidFill>
                <a:effectLst/>
              </a:rPr>
              <a:t>pipelining and memories.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https://www.tutorialspoint.com/cuda/index.htm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Cuda Programming Basics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9604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latin typeface="+mj-lt"/>
              </a:rPr>
              <a:t>Question: Can I Compile/Run Without NVIDIA Graphic Cars?</a:t>
            </a:r>
          </a:p>
          <a:p>
            <a:pPr marL="342900" indent="-342900" algn="l">
              <a:buClr>
                <a:srgbClr val="0070C0"/>
              </a:buClr>
              <a:buSzPct val="80000"/>
              <a:buFont typeface="Wingdings" pitchFamily="2" charset="2"/>
              <a:buChar char="u"/>
            </a:pPr>
            <a:r>
              <a:rPr lang="en-US" sz="1600" b="1" dirty="0">
                <a:solidFill>
                  <a:schemeClr val="tx1"/>
                </a:solidFill>
                <a:latin typeface="+mj-lt"/>
                <a:hlinkClick r:id="rId2"/>
              </a:rPr>
              <a:t>https://stackoverflow.com/questions/20186848/can-i-compile-a-cuda-program-without-having-a-cuda-device#:~:text=The%20answer%20to%20your%20question,without%20a%20CUDA%20capable%20GPU</a:t>
            </a:r>
            <a:r>
              <a:rPr lang="en-US" sz="1600" b="1" dirty="0">
                <a:solidFill>
                  <a:schemeClr val="tx1"/>
                </a:solidFill>
                <a:latin typeface="+mj-lt"/>
              </a:rPr>
              <a:t>.</a:t>
            </a: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The answer to your question is YES.</a:t>
            </a:r>
            <a:endParaRPr lang="en-US" altLang="en-US" sz="1600"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The nvcc compiler driver is not related to the physical presence of a device, so you can compile CUDA codes even without a CUDA capable GPU. </a:t>
            </a: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Be warned however that, as remarked by Robert </a:t>
            </a:r>
            <a:r>
              <a:rPr kumimoji="0" lang="en-US" altLang="en-US" sz="1600" b="0" i="0" u="none" strike="noStrike" cap="none" normalizeH="0" baseline="0" dirty="0" err="1">
                <a:ln>
                  <a:noFill/>
                </a:ln>
                <a:solidFill>
                  <a:srgbClr val="232629"/>
                </a:solidFill>
                <a:effectLst/>
                <a:latin typeface="+mj-lt"/>
              </a:rPr>
              <a:t>Crovella</a:t>
            </a:r>
            <a:r>
              <a:rPr kumimoji="0" lang="en-US" altLang="en-US" sz="1600" b="0" i="0" u="none" strike="noStrike" cap="none" normalizeH="0" baseline="0" dirty="0">
                <a:ln>
                  <a:noFill/>
                </a:ln>
                <a:solidFill>
                  <a:srgbClr val="232629"/>
                </a:solidFill>
                <a:effectLst/>
                <a:latin typeface="+mj-lt"/>
              </a:rPr>
              <a:t>, the CUDA driver library libcuda.so (cuda.lib for Windows) comes with the NVIDIA driver and not with the CUDA toolkit installer. </a:t>
            </a: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This means that codes requiring driver APIs (whose entry points are prefixed with cu, see Appendix H of the CUDA C Programming Guide) will need a forced installation of a "recent" driver without the presence of an NVIDIA GPU, running the driver installer separately with the --help command line switch.</a:t>
            </a:r>
            <a:endParaRPr lang="en-US" altLang="en-US" sz="16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7066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Cuda Programming Basics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3924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latin typeface="+mj-lt"/>
              </a:rPr>
              <a:t>Question: Can I Compile/Run Without NVIDIA Graphic Cars?</a:t>
            </a:r>
          </a:p>
          <a:p>
            <a:pPr marL="342900" indent="-342900" algn="l">
              <a:buClr>
                <a:srgbClr val="0070C0"/>
              </a:buClr>
              <a:buSzPct val="80000"/>
              <a:buFont typeface="Wingdings" pitchFamily="2" charset="2"/>
              <a:buChar char="u"/>
            </a:pPr>
            <a:r>
              <a:rPr lang="en-US" sz="1600" b="1" dirty="0">
                <a:solidFill>
                  <a:schemeClr val="tx1"/>
                </a:solidFill>
                <a:latin typeface="+mj-lt"/>
                <a:hlinkClick r:id="rId2"/>
              </a:rPr>
              <a:t>https://stackoverflow.com/questions/20186848/can-i-compile-a-cuda-program-without-having-a-cuda-device#:~:text=The%20answer%20to%20your%20question,without%20a%20CUDA%20capable%20GPU</a:t>
            </a:r>
            <a:r>
              <a:rPr lang="en-US" sz="1600" b="1" dirty="0">
                <a:solidFill>
                  <a:schemeClr val="tx1"/>
                </a:solidFill>
                <a:latin typeface="+mj-lt"/>
              </a:rPr>
              <a:t>.</a:t>
            </a: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Following the same rationale, you can compile CUDA codes for an architecture when your node hosts a GPU of a different architecture. For example, you can compile a code for a GeForce GT 540M (compute capability 2.1) on a machine hosting a GT 210 (compute capability 1.2).</a:t>
            </a:r>
            <a:endParaRPr lang="en-US" altLang="en-US" sz="1600"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Of course, in both the cases (no GPU or GPU with different architecture), you will not be able to successfully run the code.</a:t>
            </a:r>
            <a:endParaRPr lang="en-US" altLang="en-US" sz="1600"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For the early versions of CUDA, it was possible to compile the code under an emulation modality and run the compiled code on a CPU, but device emulation is since some time deprecated. </a:t>
            </a:r>
          </a:p>
          <a:p>
            <a:pPr marL="342900" indent="-342900" algn="l">
              <a:buClr>
                <a:srgbClr val="0070C0"/>
              </a:buClr>
              <a:buSzPct val="80000"/>
              <a:buFont typeface="Wingdings" pitchFamily="2" charset="2"/>
              <a:buChar char="u"/>
            </a:pPr>
            <a:r>
              <a:rPr kumimoji="0" lang="en-US" altLang="en-US" sz="1600" b="0" i="0" u="none" strike="noStrike" cap="none" normalizeH="0" baseline="0" dirty="0">
                <a:ln>
                  <a:noFill/>
                </a:ln>
                <a:solidFill>
                  <a:srgbClr val="232629"/>
                </a:solidFill>
                <a:effectLst/>
                <a:latin typeface="+mj-lt"/>
              </a:rPr>
              <a:t>If you don't have a CUDA capable device, but want to run CUDA codes you can try using gpuocelot (but I don't have any experience with that).</a:t>
            </a:r>
            <a:endParaRPr kumimoji="0" lang="en-US" altLang="en-US" sz="1600" b="0" i="0" u="none" strike="noStrike" cap="none" normalizeH="0" baseline="0" dirty="0">
              <a:ln>
                <a:noFill/>
              </a:ln>
              <a:solidFill>
                <a:schemeClr val="tx1"/>
              </a:solidFill>
              <a:effectLst/>
              <a:latin typeface="+mj-lt"/>
            </a:endParaRPr>
          </a:p>
          <a:p>
            <a:pPr marL="342900" indent="-342900" algn="l">
              <a:buClr>
                <a:srgbClr val="0070C0"/>
              </a:buClr>
              <a:buSzPct val="80000"/>
              <a:buFont typeface="Wingdings" pitchFamily="2" charset="2"/>
              <a:buChar char="u"/>
            </a:pPr>
            <a:endParaRPr lang="en-US" sz="1600" b="0" i="0" dirty="0">
              <a:solidFill>
                <a:srgbClr val="000000"/>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63104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TotalTime>
  <Words>612</Words>
  <Application>Microsoft Office PowerPoint</Application>
  <PresentationFormat>On-screen Show (4:3)</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 Cuda Programming</vt:lpstr>
      <vt:lpstr>1 Cuda Programming Basics</vt:lpstr>
      <vt:lpstr>1 Cuda Programming Basics</vt:lpstr>
      <vt:lpstr>1 Cuda Programming Basics</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905</cp:revision>
  <dcterms:created xsi:type="dcterms:W3CDTF">2018-09-28T16:40:41Z</dcterms:created>
  <dcterms:modified xsi:type="dcterms:W3CDTF">2022-09-20T19:01:28Z</dcterms:modified>
</cp:coreProperties>
</file>