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2" r:id="rId3"/>
    <p:sldId id="265" r:id="rId4"/>
    <p:sldId id="264" r:id="rId5"/>
    <p:sldId id="263"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59" r:id="rId2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83" d="100"/>
          <a:sy n="83" d="100"/>
        </p:scale>
        <p:origin x="1140"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2022/9/20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2022/9/20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2022/9/20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2022/9/20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2022/9/20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2022/9/20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2022/9/20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2022/9/20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2022/9/20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2022/9/20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2022/9/20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2022/9/20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2022/9/20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2 Cuda Introduction</a:t>
            </a:r>
            <a:endParaRPr lang="zh-TW" altLang="en-US" sz="40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2" descr="CUDA - Wikipedia">
            <a:extLst>
              <a:ext uri="{FF2B5EF4-FFF2-40B4-BE49-F238E27FC236}">
                <a16:creationId xmlns:a16="http://schemas.microsoft.com/office/drawing/2014/main" id="{7629DA08-247D-BC68-1B97-E59A2A626C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3645024"/>
            <a:ext cx="1600597" cy="9692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2.2 Pipeline</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136815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000000"/>
                </a:solidFill>
                <a:effectLst/>
                <a:cs typeface="Heebo" pitchFamily="2" charset="-79"/>
              </a:rPr>
              <a:t>Pipeline</a:t>
            </a:r>
            <a:endParaRPr lang="en-US" sz="1800" b="1" dirty="0">
              <a:solidFill>
                <a:srgbClr val="000000"/>
              </a:solidFill>
              <a:cs typeface="Heebo" pitchFamily="2" charset="-79"/>
            </a:endParaRPr>
          </a:p>
          <a:p>
            <a:pPr marL="342900" indent="-342900" algn="l">
              <a:buClr>
                <a:srgbClr val="0070C0"/>
              </a:buClr>
              <a:buSzPct val="80000"/>
              <a:buFont typeface="Wingdings" pitchFamily="2" charset="2"/>
              <a:buChar char="u"/>
            </a:pPr>
            <a:r>
              <a:rPr lang="en-US" sz="1800" b="0" i="0" dirty="0">
                <a:solidFill>
                  <a:srgbClr val="000000"/>
                </a:solidFill>
                <a:effectLst/>
              </a:rPr>
              <a:t>Note that in a non-pipelined chip, where it is assumed that the next instruction begins only when the current has finished, there is no data hazard. </a:t>
            </a:r>
          </a:p>
          <a:p>
            <a:pPr marL="342900" indent="-342900" algn="l">
              <a:buClr>
                <a:srgbClr val="0070C0"/>
              </a:buClr>
              <a:buSzPct val="80000"/>
              <a:buFont typeface="Wingdings" pitchFamily="2" charset="2"/>
              <a:buChar char="u"/>
            </a:pPr>
            <a:r>
              <a:rPr lang="en-US" sz="1800" b="0" i="0" dirty="0">
                <a:solidFill>
                  <a:srgbClr val="000000"/>
                </a:solidFill>
                <a:effectLst/>
              </a:rPr>
              <a:t>But since such is not the case with a pipelined chip, hazards may arise.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https://www.tutorialspoint.com/cuda/cuda_introduction.htm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7" name="Picture 2" descr="Instruction Level Parallelism">
            <a:extLst>
              <a:ext uri="{FF2B5EF4-FFF2-40B4-BE49-F238E27FC236}">
                <a16:creationId xmlns:a16="http://schemas.microsoft.com/office/drawing/2014/main" id="{2B32E11D-B123-F98B-FC14-F2E89C1634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3429000"/>
            <a:ext cx="3667125" cy="228600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260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2.2 Pipeline</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4248473" cy="223225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000000"/>
                </a:solidFill>
                <a:effectLst/>
                <a:cs typeface="Heebo" pitchFamily="2" charset="-79"/>
              </a:rPr>
              <a:t>Pipeline</a:t>
            </a:r>
            <a:endParaRPr lang="en-US" sz="1800" b="1" dirty="0">
              <a:solidFill>
                <a:srgbClr val="000000"/>
              </a:solidFill>
              <a:cs typeface="Heebo" pitchFamily="2" charset="-79"/>
            </a:endParaRPr>
          </a:p>
          <a:p>
            <a:pPr marL="342900" indent="-342900" algn="l">
              <a:buClr>
                <a:srgbClr val="0070C0"/>
              </a:buClr>
              <a:buSzPct val="80000"/>
              <a:buFont typeface="Wingdings" pitchFamily="2" charset="2"/>
              <a:buChar char="u"/>
            </a:pPr>
            <a:r>
              <a:rPr lang="en-US" sz="1800" b="0" i="0" dirty="0">
                <a:solidFill>
                  <a:srgbClr val="000000"/>
                </a:solidFill>
                <a:effectLst/>
              </a:rPr>
              <a:t>Consider the situation below:</a:t>
            </a:r>
          </a:p>
          <a:p>
            <a:pPr marL="800100" lvl="1" indent="-342900" algn="l">
              <a:buClr>
                <a:srgbClr val="0070C0"/>
              </a:buClr>
              <a:buSzPct val="80000"/>
              <a:buFont typeface="Wingdings" pitchFamily="2" charset="2"/>
              <a:buChar char="u"/>
            </a:pPr>
            <a:r>
              <a:rPr lang="en-US" sz="1800" b="0" i="0" dirty="0">
                <a:solidFill>
                  <a:srgbClr val="000000"/>
                </a:solidFill>
                <a:effectLst/>
              </a:rPr>
              <a:t>I1 − ADD 1 to R5 (Register 5)</a:t>
            </a:r>
          </a:p>
          <a:p>
            <a:pPr marL="800100" lvl="1" indent="-342900" algn="l">
              <a:buClr>
                <a:srgbClr val="0070C0"/>
              </a:buClr>
              <a:buSzPct val="80000"/>
              <a:buFont typeface="Wingdings" pitchFamily="2" charset="2"/>
              <a:buChar char="u"/>
            </a:pPr>
            <a:r>
              <a:rPr lang="en-US" sz="1800" b="0" i="0" dirty="0">
                <a:solidFill>
                  <a:srgbClr val="000000"/>
                </a:solidFill>
                <a:effectLst/>
              </a:rPr>
              <a:t>I2 − COPY R5 to R6 (Read Register 5)</a:t>
            </a:r>
          </a:p>
          <a:p>
            <a:pPr marL="342900" indent="-342900" algn="l">
              <a:buClr>
                <a:srgbClr val="0070C0"/>
              </a:buClr>
              <a:buSzPct val="80000"/>
              <a:buFont typeface="Wingdings" pitchFamily="2" charset="2"/>
              <a:buChar char="u"/>
            </a:pPr>
            <a:r>
              <a:rPr lang="en-US" sz="1800" b="0" i="0" dirty="0">
                <a:solidFill>
                  <a:srgbClr val="000000"/>
                </a:solidFill>
                <a:effectLst/>
              </a:rPr>
              <a:t>Now, in a pipeline processor, I1 starts at t1, and finishes at t5.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https://www.tutorialspoint.com/cuda/cuda_introduction.htm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2" descr="Instruction Level Parallelism">
            <a:extLst>
              <a:ext uri="{FF2B5EF4-FFF2-40B4-BE49-F238E27FC236}">
                <a16:creationId xmlns:a16="http://schemas.microsoft.com/office/drawing/2014/main" id="{2B32E11D-B123-F98B-FC14-F2E89C1634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1196752"/>
            <a:ext cx="3667125" cy="228600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
        <p:nvSpPr>
          <p:cNvPr id="8" name="副標題 2">
            <a:extLst>
              <a:ext uri="{FF2B5EF4-FFF2-40B4-BE49-F238E27FC236}">
                <a16:creationId xmlns:a16="http://schemas.microsoft.com/office/drawing/2014/main" id="{5B72D37E-B6F3-4CE5-1005-A8F0F36BA5C7}"/>
              </a:ext>
            </a:extLst>
          </p:cNvPr>
          <p:cNvSpPr txBox="1">
            <a:spLocks/>
          </p:cNvSpPr>
          <p:nvPr/>
        </p:nvSpPr>
        <p:spPr>
          <a:xfrm>
            <a:off x="467544" y="3789040"/>
            <a:ext cx="8208913" cy="2232248"/>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0" i="0" dirty="0">
                <a:solidFill>
                  <a:srgbClr val="000000"/>
                </a:solidFill>
                <a:effectLst/>
              </a:rPr>
              <a:t>I2 starts at t2 and finishes at t6. </a:t>
            </a:r>
          </a:p>
          <a:p>
            <a:pPr marL="342900" indent="-342900" algn="l">
              <a:buClr>
                <a:srgbClr val="0070C0"/>
              </a:buClr>
              <a:buSzPct val="80000"/>
              <a:buFont typeface="Wingdings" pitchFamily="2" charset="2"/>
              <a:buChar char="u"/>
            </a:pPr>
            <a:r>
              <a:rPr lang="en-US" sz="1800" dirty="0">
                <a:solidFill>
                  <a:srgbClr val="000000"/>
                </a:solidFill>
              </a:rPr>
              <a:t>I1: 1 is added to R5 (Register 5) at t5 (at the WB stage).</a:t>
            </a:r>
          </a:p>
          <a:p>
            <a:pPr marL="342900" indent="-342900" algn="l">
              <a:buClr>
                <a:srgbClr val="0070C0"/>
              </a:buClr>
              <a:buSzPct val="80000"/>
              <a:buFont typeface="Wingdings" pitchFamily="2" charset="2"/>
              <a:buChar char="u"/>
            </a:pPr>
            <a:r>
              <a:rPr lang="en-US" sz="1800" dirty="0">
                <a:solidFill>
                  <a:srgbClr val="000000"/>
                </a:solidFill>
              </a:rPr>
              <a:t>I2: The second instruction reads the value of R5 (Register 5) at its second step (at time t3).</a:t>
            </a:r>
          </a:p>
          <a:p>
            <a:pPr marL="342900" indent="-342900" algn="l">
              <a:buClr>
                <a:srgbClr val="0070C0"/>
              </a:buClr>
              <a:buSzPct val="80000"/>
              <a:buFont typeface="Wingdings" pitchFamily="2" charset="2"/>
              <a:buChar char="u"/>
            </a:pPr>
            <a:r>
              <a:rPr lang="en-US" sz="1800" dirty="0">
                <a:solidFill>
                  <a:srgbClr val="000000"/>
                </a:solidFill>
              </a:rPr>
              <a:t>Thus, it will not fetch the update value, and this presents a hazard.</a:t>
            </a:r>
          </a:p>
          <a:p>
            <a:pPr marL="342900" indent="-342900" algn="l">
              <a:buClr>
                <a:srgbClr val="0070C0"/>
              </a:buClr>
              <a:buSzPct val="80000"/>
              <a:buFont typeface="Wingdings" pitchFamily="2" charset="2"/>
              <a:buChar char="u"/>
            </a:pPr>
            <a:r>
              <a:rPr lang="en-US" sz="1800" dirty="0">
                <a:solidFill>
                  <a:srgbClr val="000000"/>
                </a:solidFill>
              </a:rPr>
              <a:t>Modern compilers decode high-level code to low-level code, and take care of hazards.</a:t>
            </a:r>
          </a:p>
        </p:txBody>
      </p:sp>
    </p:spTree>
    <p:extLst>
      <p:ext uri="{BB962C8B-B14F-4D97-AF65-F5344CB8AC3E}">
        <p14:creationId xmlns:p14="http://schemas.microsoft.com/office/powerpoint/2010/main" val="2629079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2.3 Superscalar</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4" name="Picture 2" descr="CUDA - Wikipedia">
            <a:extLst>
              <a:ext uri="{FF2B5EF4-FFF2-40B4-BE49-F238E27FC236}">
                <a16:creationId xmlns:a16="http://schemas.microsoft.com/office/drawing/2014/main" id="{7629DA08-247D-BC68-1B97-E59A2A626C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3645024"/>
            <a:ext cx="1600597" cy="969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464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2.3 Superscalar</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352929" cy="403245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000000"/>
                </a:solidFill>
                <a:effectLst/>
                <a:cs typeface="Heebo" pitchFamily="2" charset="-79"/>
              </a:rPr>
              <a:t>Superscalar</a:t>
            </a:r>
            <a:endParaRPr lang="en-US" sz="1800" b="1" dirty="0">
              <a:solidFill>
                <a:srgbClr val="000000"/>
              </a:solidFill>
              <a:cs typeface="Heebo" pitchFamily="2" charset="-79"/>
            </a:endParaRPr>
          </a:p>
          <a:p>
            <a:pPr marL="342900" indent="-342900" algn="l">
              <a:buClr>
                <a:srgbClr val="0070C0"/>
              </a:buClr>
              <a:buSzPct val="80000"/>
              <a:buFont typeface="Wingdings" pitchFamily="2" charset="2"/>
              <a:buChar char="u"/>
            </a:pPr>
            <a:r>
              <a:rPr lang="en-US" sz="1800" b="0" i="0" dirty="0">
                <a:solidFill>
                  <a:srgbClr val="000000"/>
                </a:solidFill>
                <a:effectLst/>
              </a:rPr>
              <a:t>ILP (Instruction Level Parallelism) is also implemented by implementing a superscalar architecture.</a:t>
            </a:r>
          </a:p>
          <a:p>
            <a:pPr marL="342900" indent="-342900" algn="l">
              <a:buClr>
                <a:srgbClr val="0070C0"/>
              </a:buClr>
              <a:buSzPct val="80000"/>
              <a:buFont typeface="Wingdings" pitchFamily="2" charset="2"/>
              <a:buChar char="u"/>
            </a:pPr>
            <a:r>
              <a:rPr lang="en-US" sz="1800" b="0" i="0" dirty="0">
                <a:solidFill>
                  <a:srgbClr val="000000"/>
                </a:solidFill>
                <a:effectLst/>
              </a:rPr>
              <a:t>The primary difference between a superscalar and a pipelined processor is (a superscalar processor is also pipeline) that the former uses multiple execution units (on the same chip) to achieve ILP whereas the latter (Pipelines) divides the EU in multiple phases to do that. </a:t>
            </a:r>
          </a:p>
          <a:p>
            <a:pPr marL="342900" indent="-342900" algn="l">
              <a:buClr>
                <a:srgbClr val="0070C0"/>
              </a:buClr>
              <a:buSzPct val="80000"/>
              <a:buFont typeface="Wingdings" pitchFamily="2" charset="2"/>
              <a:buChar char="u"/>
            </a:pPr>
            <a:r>
              <a:rPr lang="en-US" sz="1800" b="0" i="0" dirty="0">
                <a:solidFill>
                  <a:srgbClr val="000000"/>
                </a:solidFill>
                <a:effectLst/>
              </a:rPr>
              <a:t>This means that in superscalar, several instructions can simultaneously be in the same stage of the execution cycle. </a:t>
            </a:r>
          </a:p>
          <a:p>
            <a:pPr marL="342900" indent="-342900" algn="l">
              <a:buClr>
                <a:srgbClr val="0070C0"/>
              </a:buClr>
              <a:buSzPct val="80000"/>
              <a:buFont typeface="Wingdings" pitchFamily="2" charset="2"/>
              <a:buChar char="u"/>
            </a:pPr>
            <a:r>
              <a:rPr lang="en-US" sz="1800" b="0" i="0" dirty="0">
                <a:solidFill>
                  <a:srgbClr val="000000"/>
                </a:solidFill>
                <a:effectLst/>
              </a:rPr>
              <a:t>This is not possible in a simple pipelined chip.</a:t>
            </a:r>
          </a:p>
          <a:p>
            <a:pPr marL="342900" indent="-342900" algn="l">
              <a:buClr>
                <a:srgbClr val="0070C0"/>
              </a:buClr>
              <a:buSzPct val="80000"/>
              <a:buFont typeface="Wingdings" pitchFamily="2" charset="2"/>
              <a:buChar char="u"/>
            </a:pPr>
            <a:r>
              <a:rPr lang="en-US" sz="1800" b="0" i="0" dirty="0">
                <a:solidFill>
                  <a:srgbClr val="000000"/>
                </a:solidFill>
                <a:effectLst/>
              </a:rPr>
              <a:t>Superscalar microprocessors can execute two or more instructions at the same time.</a:t>
            </a:r>
          </a:p>
          <a:p>
            <a:pPr marL="342900" indent="-342900" algn="l">
              <a:buClr>
                <a:srgbClr val="0070C0"/>
              </a:buClr>
              <a:buSzPct val="80000"/>
              <a:buFont typeface="Wingdings" pitchFamily="2" charset="2"/>
              <a:buChar char="u"/>
            </a:pPr>
            <a:r>
              <a:rPr lang="en-US" sz="1800" b="0" i="0" dirty="0">
                <a:solidFill>
                  <a:srgbClr val="000000"/>
                </a:solidFill>
                <a:effectLst/>
              </a:rPr>
              <a:t>They typically have at least 2 ALUs.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https://www.tutorialspoint.com/cuda/cuda_introduction.htm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extLst>
      <p:ext uri="{BB962C8B-B14F-4D97-AF65-F5344CB8AC3E}">
        <p14:creationId xmlns:p14="http://schemas.microsoft.com/office/powerpoint/2010/main" val="3312299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2.3 Superscalar</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352929" cy="446449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i="0" dirty="0">
                <a:solidFill>
                  <a:srgbClr val="000000"/>
                </a:solidFill>
                <a:effectLst/>
                <a:cs typeface="Heebo" pitchFamily="2" charset="-79"/>
              </a:rPr>
              <a:t>Superscalar</a:t>
            </a:r>
            <a:endParaRPr lang="en-US" sz="1600" b="1" dirty="0">
              <a:solidFill>
                <a:srgbClr val="000000"/>
              </a:solidFill>
              <a:cs typeface="Heebo" pitchFamily="2" charset="-79"/>
            </a:endParaRPr>
          </a:p>
          <a:p>
            <a:pPr marL="342900" indent="-342900" algn="l">
              <a:buClr>
                <a:srgbClr val="0070C0"/>
              </a:buClr>
              <a:buSzPct val="80000"/>
              <a:buFont typeface="Wingdings" pitchFamily="2" charset="2"/>
              <a:buChar char="u"/>
            </a:pPr>
            <a:r>
              <a:rPr lang="en-US" sz="1600" b="0" i="0" dirty="0">
                <a:solidFill>
                  <a:srgbClr val="000000"/>
                </a:solidFill>
                <a:effectLst/>
              </a:rPr>
              <a:t>Superscalar processors can dispatch multiple instructions in the same clock cycle.</a:t>
            </a:r>
          </a:p>
          <a:p>
            <a:pPr marL="342900" indent="-342900" algn="l">
              <a:buClr>
                <a:srgbClr val="0070C0"/>
              </a:buClr>
              <a:buSzPct val="80000"/>
              <a:buFont typeface="Wingdings" pitchFamily="2" charset="2"/>
              <a:buChar char="u"/>
            </a:pPr>
            <a:r>
              <a:rPr lang="en-US" sz="1600" b="0" i="0" dirty="0">
                <a:solidFill>
                  <a:srgbClr val="000000"/>
                </a:solidFill>
                <a:effectLst/>
              </a:rPr>
              <a:t>This means that multiple instructions can be started in the same clock cycle.</a:t>
            </a:r>
          </a:p>
          <a:p>
            <a:pPr marL="342900" indent="-342900" algn="l">
              <a:buClr>
                <a:srgbClr val="0070C0"/>
              </a:buClr>
              <a:buSzPct val="80000"/>
              <a:buFont typeface="Wingdings" pitchFamily="2" charset="2"/>
              <a:buChar char="u"/>
            </a:pPr>
            <a:r>
              <a:rPr lang="en-US" sz="1600" b="0" i="0" dirty="0">
                <a:solidFill>
                  <a:srgbClr val="000000"/>
                </a:solidFill>
                <a:effectLst/>
              </a:rPr>
              <a:t>If you look at the pipelines architecture above, you can observe that at any clock cycle, only one instruction is dispatched.</a:t>
            </a:r>
          </a:p>
          <a:p>
            <a:pPr marL="342900" indent="-342900" algn="l">
              <a:buClr>
                <a:srgbClr val="0070C0"/>
              </a:buClr>
              <a:buSzPct val="80000"/>
              <a:buFont typeface="Wingdings" pitchFamily="2" charset="2"/>
              <a:buChar char="u"/>
            </a:pPr>
            <a:r>
              <a:rPr lang="en-US" sz="1600" b="0" i="0" dirty="0">
                <a:solidFill>
                  <a:srgbClr val="000000"/>
                </a:solidFill>
                <a:effectLst/>
              </a:rPr>
              <a:t>This is not the case with superscalars. But we have only one instruction counter (in-flight, multiple instructions are tracked).</a:t>
            </a:r>
          </a:p>
          <a:p>
            <a:pPr marL="342900" indent="-342900" algn="l">
              <a:buClr>
                <a:srgbClr val="0070C0"/>
              </a:buClr>
              <a:buSzPct val="80000"/>
              <a:buFont typeface="Wingdings" pitchFamily="2" charset="2"/>
              <a:buChar char="u"/>
            </a:pPr>
            <a:r>
              <a:rPr lang="en-US" sz="1600" b="0" i="0" dirty="0">
                <a:solidFill>
                  <a:srgbClr val="000000"/>
                </a:solidFill>
                <a:effectLst/>
              </a:rPr>
              <a:t>This is still just one process.</a:t>
            </a:r>
          </a:p>
          <a:p>
            <a:pPr marL="342900" indent="-342900" algn="l">
              <a:buClr>
                <a:srgbClr val="0070C0"/>
              </a:buClr>
              <a:buSzPct val="80000"/>
              <a:buFont typeface="Wingdings" pitchFamily="2" charset="2"/>
              <a:buChar char="u"/>
            </a:pPr>
            <a:r>
              <a:rPr lang="en-US" sz="1600" b="0" i="0" dirty="0">
                <a:solidFill>
                  <a:srgbClr val="000000"/>
                </a:solidFill>
                <a:effectLst/>
              </a:rPr>
              <a:t>Take the Intel i7 for instance.</a:t>
            </a:r>
          </a:p>
          <a:p>
            <a:pPr marL="342900" indent="-342900" algn="l">
              <a:buClr>
                <a:srgbClr val="0070C0"/>
              </a:buClr>
              <a:buSzPct val="80000"/>
              <a:buFont typeface="Wingdings" pitchFamily="2" charset="2"/>
              <a:buChar char="u"/>
            </a:pPr>
            <a:r>
              <a:rPr lang="en-US" sz="1600" b="0" i="0" dirty="0">
                <a:solidFill>
                  <a:srgbClr val="000000"/>
                </a:solidFill>
                <a:effectLst/>
              </a:rPr>
              <a:t>The processor boasts of </a:t>
            </a:r>
            <a:r>
              <a:rPr lang="en-US" sz="1600" b="1" i="0" dirty="0">
                <a:solidFill>
                  <a:srgbClr val="C00000"/>
                </a:solidFill>
                <a:effectLst/>
              </a:rPr>
              <a:t>4 independent cores</a:t>
            </a:r>
            <a:r>
              <a:rPr lang="en-US" sz="1600" b="0" i="0" dirty="0">
                <a:solidFill>
                  <a:srgbClr val="000000"/>
                </a:solidFill>
                <a:effectLst/>
              </a:rPr>
              <a:t>, each implementing the full x86 ISA.</a:t>
            </a:r>
          </a:p>
          <a:p>
            <a:pPr marL="342900" indent="-342900" algn="l">
              <a:buClr>
                <a:srgbClr val="0070C0"/>
              </a:buClr>
              <a:buSzPct val="80000"/>
              <a:buFont typeface="Wingdings" pitchFamily="2" charset="2"/>
              <a:buChar char="u"/>
            </a:pPr>
            <a:r>
              <a:rPr lang="en-US" sz="1600" b="1" i="0" dirty="0">
                <a:solidFill>
                  <a:srgbClr val="C00000"/>
                </a:solidFill>
                <a:effectLst/>
              </a:rPr>
              <a:t>Each core is hyper-threaded with two hardware cores</a:t>
            </a:r>
            <a:r>
              <a:rPr lang="en-US" sz="1600" b="0" i="0" dirty="0">
                <a:solidFill>
                  <a:srgbClr val="000000"/>
                </a:solidFill>
                <a:effectLst/>
              </a:rPr>
              <a:t>.</a:t>
            </a:r>
          </a:p>
          <a:p>
            <a:pPr marL="342900" indent="-342900" algn="l">
              <a:buClr>
                <a:srgbClr val="0070C0"/>
              </a:buClr>
              <a:buSzPct val="80000"/>
              <a:buFont typeface="Wingdings" pitchFamily="2" charset="2"/>
              <a:buChar char="u"/>
            </a:pPr>
            <a:r>
              <a:rPr lang="en-US" sz="1600" b="0" i="0" dirty="0">
                <a:solidFill>
                  <a:srgbClr val="000000"/>
                </a:solidFill>
                <a:effectLst/>
              </a:rPr>
              <a:t>HT (Hyper Threading) is a dope technology, proprietary to Intel, using which the operating system see a single core as two virtual cores, for increasing the number of hardware instructions in the pipeline (note that not all operating systems support HT (Hyper Threading), and Intel recommends that in such cases, HT be disabled). </a:t>
            </a:r>
          </a:p>
          <a:p>
            <a:pPr marL="342900" indent="-342900" algn="l">
              <a:buClr>
                <a:srgbClr val="0070C0"/>
              </a:buClr>
              <a:buSzPct val="80000"/>
              <a:buFont typeface="Wingdings" pitchFamily="2" charset="2"/>
              <a:buChar char="u"/>
            </a:pPr>
            <a:r>
              <a:rPr lang="en-US" sz="1600" b="1" i="0" dirty="0">
                <a:solidFill>
                  <a:srgbClr val="C00000"/>
                </a:solidFill>
                <a:effectLst/>
              </a:rPr>
              <a:t>So, the Intel i7 has a total of 8 hardware threads</a:t>
            </a:r>
            <a:r>
              <a:rPr lang="en-US" sz="1600" b="1" dirty="0">
                <a:solidFill>
                  <a:srgbClr val="C00000"/>
                </a:solidFill>
              </a:rPr>
              <a:t> (= </a:t>
            </a:r>
            <a:r>
              <a:rPr lang="en-US" sz="1600" b="1" i="0" dirty="0">
                <a:solidFill>
                  <a:srgbClr val="C00000"/>
                </a:solidFill>
                <a:effectLst/>
              </a:rPr>
              <a:t>4 cores x 2 HT (Hyper Threading))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https://www.tutorialspoint.com/cuda/cuda_introduction.htm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extLst>
      <p:ext uri="{BB962C8B-B14F-4D97-AF65-F5344CB8AC3E}">
        <p14:creationId xmlns:p14="http://schemas.microsoft.com/office/powerpoint/2010/main" val="3330944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24 SMT</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4" name="Picture 2" descr="CUDA - Wikipedia">
            <a:extLst>
              <a:ext uri="{FF2B5EF4-FFF2-40B4-BE49-F238E27FC236}">
                <a16:creationId xmlns:a16="http://schemas.microsoft.com/office/drawing/2014/main" id="{7629DA08-247D-BC68-1B97-E59A2A626C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3645024"/>
            <a:ext cx="1600597" cy="969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905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2.4 SMT</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352929" cy="446449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000000"/>
                </a:solidFill>
                <a:effectLst/>
                <a:cs typeface="Heebo" pitchFamily="2" charset="-79"/>
              </a:rPr>
              <a:t>SMT </a:t>
            </a:r>
            <a:r>
              <a:rPr lang="en-US" sz="1800" b="1" i="0" dirty="0">
                <a:solidFill>
                  <a:srgbClr val="000000"/>
                </a:solidFill>
                <a:effectLst/>
              </a:rPr>
              <a:t>(Simultaneous Multi-Threading)</a:t>
            </a:r>
            <a:endParaRPr lang="en-US" sz="1800" b="1" dirty="0">
              <a:solidFill>
                <a:srgbClr val="000000"/>
              </a:solidFill>
              <a:cs typeface="Heebo" pitchFamily="2" charset="-79"/>
            </a:endParaRPr>
          </a:p>
          <a:p>
            <a:pPr marL="342900" indent="-342900" algn="l">
              <a:buClr>
                <a:srgbClr val="0070C0"/>
              </a:buClr>
              <a:buSzPct val="80000"/>
              <a:buFont typeface="Wingdings" pitchFamily="2" charset="2"/>
              <a:buChar char="u"/>
            </a:pPr>
            <a:r>
              <a:rPr lang="en-US" sz="1800" b="0" i="0" dirty="0">
                <a:solidFill>
                  <a:srgbClr val="000000"/>
                </a:solidFill>
                <a:effectLst/>
              </a:rPr>
              <a:t>HT is just a technology to utilize a processor core better. </a:t>
            </a:r>
          </a:p>
          <a:p>
            <a:pPr marL="342900" indent="-342900" algn="l">
              <a:buClr>
                <a:srgbClr val="0070C0"/>
              </a:buClr>
              <a:buSzPct val="80000"/>
              <a:buFont typeface="Wingdings" pitchFamily="2" charset="2"/>
              <a:buChar char="u"/>
            </a:pPr>
            <a:r>
              <a:rPr lang="en-US" sz="1800" b="0" i="0" dirty="0">
                <a:solidFill>
                  <a:srgbClr val="000000"/>
                </a:solidFill>
                <a:effectLst/>
              </a:rPr>
              <a:t>Many times, a processor core is utilizing only a fraction of its resources to execute instructions. </a:t>
            </a:r>
          </a:p>
          <a:p>
            <a:pPr marL="342900" indent="-342900" algn="l">
              <a:buClr>
                <a:srgbClr val="0070C0"/>
              </a:buClr>
              <a:buSzPct val="80000"/>
              <a:buFont typeface="Wingdings" pitchFamily="2" charset="2"/>
              <a:buChar char="u"/>
            </a:pPr>
            <a:r>
              <a:rPr lang="en-US" sz="1800" b="0" i="0" dirty="0">
                <a:solidFill>
                  <a:srgbClr val="000000"/>
                </a:solidFill>
                <a:effectLst/>
              </a:rPr>
              <a:t>What HT does is that it takes a few more CPU registers, and executes more instructions on the part of the core that is sitting idle. </a:t>
            </a:r>
          </a:p>
          <a:p>
            <a:pPr marL="342900" indent="-342900" algn="l">
              <a:buClr>
                <a:srgbClr val="0070C0"/>
              </a:buClr>
              <a:buSzPct val="80000"/>
              <a:buFont typeface="Wingdings" pitchFamily="2" charset="2"/>
              <a:buChar char="u"/>
            </a:pPr>
            <a:r>
              <a:rPr lang="en-US" sz="1800" b="0" i="0" dirty="0">
                <a:solidFill>
                  <a:srgbClr val="000000"/>
                </a:solidFill>
                <a:effectLst/>
              </a:rPr>
              <a:t>Thus, one core now appears as two core. </a:t>
            </a:r>
          </a:p>
          <a:p>
            <a:pPr marL="342900" indent="-342900" algn="l">
              <a:buClr>
                <a:srgbClr val="0070C0"/>
              </a:buClr>
              <a:buSzPct val="80000"/>
              <a:buFont typeface="Wingdings" pitchFamily="2" charset="2"/>
              <a:buChar char="u"/>
            </a:pPr>
            <a:r>
              <a:rPr lang="en-US" sz="1800" b="0" i="0" dirty="0">
                <a:solidFill>
                  <a:srgbClr val="000000"/>
                </a:solidFill>
                <a:effectLst/>
              </a:rPr>
              <a:t>It is to be considered that they are not completely independent. </a:t>
            </a:r>
          </a:p>
          <a:p>
            <a:pPr marL="342900" indent="-342900" algn="l">
              <a:buClr>
                <a:srgbClr val="0070C0"/>
              </a:buClr>
              <a:buSzPct val="80000"/>
              <a:buFont typeface="Wingdings" pitchFamily="2" charset="2"/>
              <a:buChar char="u"/>
            </a:pPr>
            <a:r>
              <a:rPr lang="en-US" sz="1800" b="0" i="0" dirty="0">
                <a:solidFill>
                  <a:srgbClr val="000000"/>
                </a:solidFill>
                <a:effectLst/>
              </a:rPr>
              <a:t>If both the ‘cores’ need to access the CPU resource, one of them ends up waiting.</a:t>
            </a:r>
          </a:p>
          <a:p>
            <a:pPr marL="342900" indent="-342900" algn="l">
              <a:buClr>
                <a:srgbClr val="0070C0"/>
              </a:buClr>
              <a:buSzPct val="80000"/>
              <a:buFont typeface="Wingdings" pitchFamily="2" charset="2"/>
              <a:buChar char="u"/>
            </a:pPr>
            <a:r>
              <a:rPr lang="en-US" sz="1800" b="0" i="0" dirty="0">
                <a:solidFill>
                  <a:srgbClr val="000000"/>
                </a:solidFill>
                <a:effectLst/>
              </a:rPr>
              <a:t>That is the reason why we cannot replace a dual-core CPU with a hyper-threaded, single core CPU.</a:t>
            </a:r>
          </a:p>
          <a:p>
            <a:pPr marL="342900" indent="-342900" algn="l">
              <a:buClr>
                <a:srgbClr val="0070C0"/>
              </a:buClr>
              <a:buSzPct val="80000"/>
              <a:buFont typeface="Wingdings" pitchFamily="2" charset="2"/>
              <a:buChar char="u"/>
            </a:pPr>
            <a:r>
              <a:rPr lang="en-US" sz="1800" b="0" i="0" dirty="0">
                <a:solidFill>
                  <a:srgbClr val="000000"/>
                </a:solidFill>
                <a:effectLst/>
              </a:rPr>
              <a:t>A dual core CPU will have truly independent, out-of-order cores, each with its own resources.</a:t>
            </a:r>
          </a:p>
          <a:p>
            <a:pPr marL="342900" indent="-342900" algn="l">
              <a:buClr>
                <a:srgbClr val="0070C0"/>
              </a:buClr>
              <a:buSzPct val="80000"/>
              <a:buFont typeface="Wingdings" pitchFamily="2" charset="2"/>
              <a:buChar char="u"/>
            </a:pPr>
            <a:r>
              <a:rPr lang="en-US" sz="1800" b="0" i="0" dirty="0">
                <a:solidFill>
                  <a:srgbClr val="000000"/>
                </a:solidFill>
                <a:effectLst/>
              </a:rPr>
              <a:t>Also note that HT is Intel’s implementation of SMT (Simultaneous Multi-Threading).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https://www.tutorialspoint.com/cuda/cuda_introduction.htm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Tree>
    <p:extLst>
      <p:ext uri="{BB962C8B-B14F-4D97-AF65-F5344CB8AC3E}">
        <p14:creationId xmlns:p14="http://schemas.microsoft.com/office/powerpoint/2010/main" val="379849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2.4 SMT</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352929" cy="25922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000000"/>
                </a:solidFill>
                <a:effectLst/>
                <a:cs typeface="Heebo" pitchFamily="2" charset="-79"/>
              </a:rPr>
              <a:t>SMT </a:t>
            </a:r>
            <a:r>
              <a:rPr lang="en-US" sz="1800" b="1" i="0" dirty="0">
                <a:solidFill>
                  <a:srgbClr val="000000"/>
                </a:solidFill>
                <a:effectLst/>
              </a:rPr>
              <a:t>(Simultaneous Multi-Threading)</a:t>
            </a:r>
            <a:endParaRPr lang="en-US" sz="1800" b="1" dirty="0">
              <a:solidFill>
                <a:srgbClr val="000000"/>
              </a:solidFill>
              <a:cs typeface="Heebo" pitchFamily="2" charset="-79"/>
            </a:endParaRPr>
          </a:p>
          <a:p>
            <a:pPr marL="342900" indent="-342900" algn="l">
              <a:buClr>
                <a:srgbClr val="0070C0"/>
              </a:buClr>
              <a:buSzPct val="80000"/>
              <a:buFont typeface="Wingdings" pitchFamily="2" charset="2"/>
              <a:buChar char="u"/>
            </a:pPr>
            <a:r>
              <a:rPr lang="en-US" sz="1800" b="0" i="0" dirty="0">
                <a:solidFill>
                  <a:srgbClr val="000000"/>
                </a:solidFill>
                <a:effectLst/>
              </a:rPr>
              <a:t>SPARC has a different implementation of SMT, with identical goals.</a:t>
            </a:r>
          </a:p>
          <a:p>
            <a:pPr marL="342900" indent="-342900" algn="l">
              <a:buClr>
                <a:srgbClr val="0070C0"/>
              </a:buClr>
              <a:buSzPct val="80000"/>
              <a:buFont typeface="Wingdings" pitchFamily="2" charset="2"/>
              <a:buChar char="u"/>
            </a:pPr>
            <a:r>
              <a:rPr lang="en-US" sz="1800" b="0" i="0" dirty="0">
                <a:solidFill>
                  <a:srgbClr val="000000"/>
                </a:solidFill>
                <a:effectLst/>
              </a:rPr>
              <a:t>The pink box represents a single CPU core.</a:t>
            </a:r>
          </a:p>
          <a:p>
            <a:pPr marL="342900" indent="-342900" algn="l">
              <a:buClr>
                <a:srgbClr val="0070C0"/>
              </a:buClr>
              <a:buSzPct val="80000"/>
              <a:buFont typeface="Wingdings" pitchFamily="2" charset="2"/>
              <a:buChar char="u"/>
            </a:pPr>
            <a:r>
              <a:rPr lang="en-US" sz="1800" b="0" i="0" dirty="0">
                <a:solidFill>
                  <a:srgbClr val="000000"/>
                </a:solidFill>
                <a:effectLst/>
              </a:rPr>
              <a:t>The RAM contains instructions of 4 different programs, indicated by different colors. </a:t>
            </a:r>
          </a:p>
          <a:p>
            <a:pPr marL="342900" indent="-342900" algn="l">
              <a:buClr>
                <a:srgbClr val="0070C0"/>
              </a:buClr>
              <a:buSzPct val="80000"/>
              <a:buFont typeface="Wingdings" pitchFamily="2" charset="2"/>
              <a:buChar char="u"/>
            </a:pPr>
            <a:r>
              <a:rPr lang="en-US" sz="1800" b="0" i="0" dirty="0">
                <a:solidFill>
                  <a:srgbClr val="000000"/>
                </a:solidFill>
                <a:effectLst/>
              </a:rPr>
              <a:t>The CPU implements the SMT, using a technology similar to hyper-threading. </a:t>
            </a:r>
          </a:p>
          <a:p>
            <a:pPr marL="342900" indent="-342900" algn="l">
              <a:buClr>
                <a:srgbClr val="0070C0"/>
              </a:buClr>
              <a:buSzPct val="80000"/>
              <a:buFont typeface="Wingdings" pitchFamily="2" charset="2"/>
              <a:buChar char="u"/>
            </a:pPr>
            <a:r>
              <a:rPr lang="en-US" sz="1800" b="0" i="0" dirty="0">
                <a:solidFill>
                  <a:srgbClr val="000000"/>
                </a:solidFill>
                <a:effectLst/>
              </a:rPr>
              <a:t>Hence, it is able to run instructions of two different programs (red and yellow) simultaneously.</a:t>
            </a:r>
          </a:p>
          <a:p>
            <a:pPr marL="342900" indent="-342900" algn="l">
              <a:buClr>
                <a:srgbClr val="0070C0"/>
              </a:buClr>
              <a:buSzPct val="80000"/>
              <a:buFont typeface="Wingdings" pitchFamily="2" charset="2"/>
              <a:buChar char="u"/>
            </a:pPr>
            <a:r>
              <a:rPr lang="en-US" sz="1800" b="0" i="0" dirty="0">
                <a:solidFill>
                  <a:srgbClr val="000000"/>
                </a:solidFill>
                <a:effectLst/>
              </a:rPr>
              <a:t>White boxes represent pipeline stalls.</a:t>
            </a:r>
          </a:p>
          <a:p>
            <a:pPr marL="342900" indent="-342900" algn="l">
              <a:buClr>
                <a:srgbClr val="0070C0"/>
              </a:buClr>
              <a:buSzPct val="80000"/>
              <a:buFont typeface="Wingdings" pitchFamily="2" charset="2"/>
              <a:buChar char="u"/>
            </a:pPr>
            <a:endParaRPr lang="en-US" sz="1800" b="0" i="0" dirty="0">
              <a:solidFill>
                <a:srgbClr val="000000"/>
              </a:solidFill>
              <a:effectLst/>
            </a:endParaRPr>
          </a:p>
          <a:p>
            <a:pPr marL="342900" indent="-342900" algn="l">
              <a:buClr>
                <a:srgbClr val="0070C0"/>
              </a:buClr>
              <a:buSzPct val="80000"/>
              <a:buFont typeface="Wingdings" pitchFamily="2" charset="2"/>
              <a:buChar char="u"/>
            </a:pPr>
            <a:endParaRPr lang="en-US" sz="1800" b="1" i="0" dirty="0">
              <a:solidFill>
                <a:srgbClr val="C00000"/>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https://www.tutorialspoint.com/cuda/cuda_introduction.htm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2050" name="Picture 2" descr="SMT">
            <a:extLst>
              <a:ext uri="{FF2B5EF4-FFF2-40B4-BE49-F238E27FC236}">
                <a16:creationId xmlns:a16="http://schemas.microsoft.com/office/drawing/2014/main" id="{B6B533A7-B260-75C8-92D3-80F16F9973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3573016"/>
            <a:ext cx="2238375" cy="2752725"/>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
        <p:nvSpPr>
          <p:cNvPr id="9" name="副標題 2">
            <a:extLst>
              <a:ext uri="{FF2B5EF4-FFF2-40B4-BE49-F238E27FC236}">
                <a16:creationId xmlns:a16="http://schemas.microsoft.com/office/drawing/2014/main" id="{05F24998-63F3-07F8-0F1B-3E44BDF8DD89}"/>
              </a:ext>
            </a:extLst>
          </p:cNvPr>
          <p:cNvSpPr txBox="1">
            <a:spLocks/>
          </p:cNvSpPr>
          <p:nvPr/>
        </p:nvSpPr>
        <p:spPr>
          <a:xfrm>
            <a:off x="467544" y="3905672"/>
            <a:ext cx="5832648" cy="963488"/>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0" i="0" dirty="0">
                <a:solidFill>
                  <a:srgbClr val="000000"/>
                </a:solidFill>
                <a:effectLst/>
              </a:rPr>
              <a:t>So, there are multi-core CPUs. </a:t>
            </a:r>
          </a:p>
          <a:p>
            <a:pPr marL="342900" indent="-342900" algn="l">
              <a:buClr>
                <a:srgbClr val="0070C0"/>
              </a:buClr>
              <a:buSzPct val="80000"/>
              <a:buFont typeface="Wingdings" pitchFamily="2" charset="2"/>
              <a:buChar char="u"/>
            </a:pPr>
            <a:r>
              <a:rPr lang="en-US" sz="1800" b="0" i="0" dirty="0">
                <a:solidFill>
                  <a:srgbClr val="000000"/>
                </a:solidFill>
                <a:effectLst/>
              </a:rPr>
              <a:t>One thing to notice is that they are designed to fasten-up sequential programs. </a:t>
            </a:r>
          </a:p>
        </p:txBody>
      </p:sp>
    </p:spTree>
    <p:extLst>
      <p:ext uri="{BB962C8B-B14F-4D97-AF65-F5344CB8AC3E}">
        <p14:creationId xmlns:p14="http://schemas.microsoft.com/office/powerpoint/2010/main" val="2804025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2.4 SMT</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352929" cy="230425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a:solidFill>
                  <a:srgbClr val="000000"/>
                </a:solidFill>
                <a:effectLst/>
                <a:cs typeface="Heebo" pitchFamily="2" charset="-79"/>
              </a:rPr>
              <a:t>SMT </a:t>
            </a:r>
            <a:r>
              <a:rPr lang="en-US" sz="1800" b="1" i="0">
                <a:solidFill>
                  <a:srgbClr val="000000"/>
                </a:solidFill>
                <a:effectLst/>
              </a:rPr>
              <a:t>(Simultaneous Multi-Threading)</a:t>
            </a:r>
            <a:endParaRPr lang="en-US" sz="1800" b="1">
              <a:solidFill>
                <a:srgbClr val="000000"/>
              </a:solidFill>
              <a:cs typeface="Heebo" pitchFamily="2" charset="-79"/>
            </a:endParaRPr>
          </a:p>
          <a:p>
            <a:pPr marL="342900" indent="-342900" algn="l">
              <a:buClr>
                <a:srgbClr val="0070C0"/>
              </a:buClr>
              <a:buSzPct val="80000"/>
              <a:buFont typeface="Wingdings" pitchFamily="2" charset="2"/>
              <a:buChar char="u"/>
            </a:pPr>
            <a:r>
              <a:rPr lang="en-US" sz="1800" b="0" i="0">
                <a:solidFill>
                  <a:srgbClr val="000000"/>
                </a:solidFill>
                <a:effectLst/>
              </a:rPr>
              <a:t>A </a:t>
            </a:r>
            <a:r>
              <a:rPr lang="en-US" sz="1800" b="0" i="0" dirty="0">
                <a:solidFill>
                  <a:srgbClr val="000000"/>
                </a:solidFill>
                <a:effectLst/>
              </a:rPr>
              <a:t>CPU is very good when it comes to executing a single instruction on a single datum, </a:t>
            </a:r>
          </a:p>
          <a:p>
            <a:pPr marL="342900" indent="-342900" algn="l">
              <a:buClr>
                <a:srgbClr val="0070C0"/>
              </a:buClr>
              <a:buSzPct val="80000"/>
              <a:buFont typeface="Wingdings" pitchFamily="2" charset="2"/>
              <a:buChar char="u"/>
            </a:pPr>
            <a:r>
              <a:rPr lang="en-US" sz="1800" b="0" i="0" dirty="0">
                <a:solidFill>
                  <a:srgbClr val="000000"/>
                </a:solidFill>
                <a:effectLst/>
              </a:rPr>
              <a:t>but not so much when it comes to processing a large chunk of data.</a:t>
            </a:r>
          </a:p>
          <a:p>
            <a:pPr marL="342900" indent="-342900" algn="l">
              <a:buClr>
                <a:srgbClr val="0070C0"/>
              </a:buClr>
              <a:buSzPct val="80000"/>
              <a:buFont typeface="Wingdings" pitchFamily="2" charset="2"/>
              <a:buChar char="u"/>
            </a:pPr>
            <a:r>
              <a:rPr lang="en-US" sz="1800" b="0" i="0" dirty="0">
                <a:solidFill>
                  <a:srgbClr val="000000"/>
                </a:solidFill>
                <a:effectLst/>
              </a:rPr>
              <a:t>A CPU has a larger instruction set than a GPU, a complex ALU, a better branch prediction logic, and a more sophisticated caching/pipeline schemes. </a:t>
            </a:r>
          </a:p>
          <a:p>
            <a:pPr marL="342900" indent="-342900" algn="l">
              <a:buClr>
                <a:srgbClr val="0070C0"/>
              </a:buClr>
              <a:buSzPct val="80000"/>
              <a:buFont typeface="Wingdings" pitchFamily="2" charset="2"/>
              <a:buChar char="u"/>
            </a:pPr>
            <a:r>
              <a:rPr lang="en-US" sz="1800" b="0" i="0" dirty="0">
                <a:solidFill>
                  <a:srgbClr val="000000"/>
                </a:solidFill>
                <a:effectLst/>
              </a:rPr>
              <a:t>The instruction cycles are also a lot faster.</a:t>
            </a:r>
          </a:p>
          <a:p>
            <a:pPr marL="342900" indent="-342900" algn="l">
              <a:buClr>
                <a:srgbClr val="0070C0"/>
              </a:buClr>
              <a:buSzPct val="80000"/>
              <a:buFont typeface="Wingdings" pitchFamily="2" charset="2"/>
              <a:buChar char="u"/>
            </a:pPr>
            <a:endParaRPr lang="en-US" sz="1800" b="0" i="0" dirty="0">
              <a:solidFill>
                <a:srgbClr val="000000"/>
              </a:solidFill>
              <a:effectLst/>
            </a:endParaRPr>
          </a:p>
          <a:p>
            <a:pPr marL="342900" indent="-342900" algn="l">
              <a:buClr>
                <a:srgbClr val="0070C0"/>
              </a:buClr>
              <a:buSzPct val="80000"/>
              <a:buFont typeface="Wingdings" pitchFamily="2" charset="2"/>
              <a:buChar char="u"/>
            </a:pPr>
            <a:endParaRPr lang="en-US" sz="1800" b="1" i="0" dirty="0">
              <a:solidFill>
                <a:srgbClr val="C00000"/>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https://www.tutorialspoint.com/cuda/cuda_introduction.htm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2050" name="Picture 2" descr="SMT">
            <a:extLst>
              <a:ext uri="{FF2B5EF4-FFF2-40B4-BE49-F238E27FC236}">
                <a16:creationId xmlns:a16="http://schemas.microsoft.com/office/drawing/2014/main" id="{B6B533A7-B260-75C8-92D3-80F16F9973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3861048"/>
            <a:ext cx="2238375" cy="2752725"/>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6500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2022/9/20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2 Cuda Introduction</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201622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Cuda Programming</a:t>
            </a:r>
          </a:p>
          <a:p>
            <a:pPr marL="342900" indent="-342900" algn="l">
              <a:buClr>
                <a:srgbClr val="0070C0"/>
              </a:buClr>
              <a:buSzPct val="80000"/>
              <a:buFont typeface="Wingdings" pitchFamily="2" charset="2"/>
              <a:buChar char="u"/>
            </a:pPr>
            <a:r>
              <a:rPr lang="en-US" sz="1800" b="0" i="0" dirty="0">
                <a:solidFill>
                  <a:srgbClr val="000000"/>
                </a:solidFill>
                <a:effectLst/>
              </a:rPr>
              <a:t>CUDA − </a:t>
            </a:r>
            <a:r>
              <a:rPr lang="en-US" sz="1800" b="1" i="0" dirty="0">
                <a:solidFill>
                  <a:srgbClr val="000000"/>
                </a:solidFill>
                <a:effectLst/>
              </a:rPr>
              <a:t>C</a:t>
            </a:r>
            <a:r>
              <a:rPr lang="en-US" sz="1800" b="0" i="0" dirty="0">
                <a:solidFill>
                  <a:srgbClr val="000000"/>
                </a:solidFill>
                <a:effectLst/>
              </a:rPr>
              <a:t>ompute </a:t>
            </a:r>
            <a:r>
              <a:rPr lang="en-US" sz="1800" b="1" i="0" dirty="0">
                <a:solidFill>
                  <a:srgbClr val="000000"/>
                </a:solidFill>
                <a:effectLst/>
              </a:rPr>
              <a:t>U</a:t>
            </a:r>
            <a:r>
              <a:rPr lang="en-US" sz="1800" b="0" i="0" dirty="0">
                <a:solidFill>
                  <a:srgbClr val="000000"/>
                </a:solidFill>
                <a:effectLst/>
              </a:rPr>
              <a:t>nified </a:t>
            </a:r>
            <a:r>
              <a:rPr lang="en-US" sz="1800" b="1" i="0" dirty="0">
                <a:solidFill>
                  <a:srgbClr val="000000"/>
                </a:solidFill>
                <a:effectLst/>
              </a:rPr>
              <a:t>D</a:t>
            </a:r>
            <a:r>
              <a:rPr lang="en-US" sz="1800" b="0" i="0" dirty="0">
                <a:solidFill>
                  <a:srgbClr val="000000"/>
                </a:solidFill>
                <a:effectLst/>
              </a:rPr>
              <a:t>evice </a:t>
            </a:r>
            <a:r>
              <a:rPr lang="en-US" sz="1800" b="1" i="0" dirty="0">
                <a:solidFill>
                  <a:srgbClr val="000000"/>
                </a:solidFill>
                <a:effectLst/>
              </a:rPr>
              <a:t>A</a:t>
            </a:r>
            <a:r>
              <a:rPr lang="en-US" sz="1800" b="0" i="0" dirty="0">
                <a:solidFill>
                  <a:srgbClr val="000000"/>
                </a:solidFill>
                <a:effectLst/>
              </a:rPr>
              <a:t>rchitecture. </a:t>
            </a:r>
          </a:p>
          <a:p>
            <a:pPr marL="342900" indent="-342900" algn="l">
              <a:buClr>
                <a:srgbClr val="0070C0"/>
              </a:buClr>
              <a:buSzPct val="80000"/>
              <a:buFont typeface="Wingdings" pitchFamily="2" charset="2"/>
              <a:buChar char="u"/>
            </a:pPr>
            <a:r>
              <a:rPr lang="en-US" sz="1800" b="0" i="0" dirty="0">
                <a:solidFill>
                  <a:srgbClr val="000000"/>
                </a:solidFill>
                <a:effectLst/>
              </a:rPr>
              <a:t>It is an extension of C programming, an API model for parallel computing created by Nvidia.</a:t>
            </a:r>
          </a:p>
          <a:p>
            <a:pPr marL="342900" indent="-342900" algn="l">
              <a:buClr>
                <a:srgbClr val="0070C0"/>
              </a:buClr>
              <a:buSzPct val="80000"/>
              <a:buFont typeface="Wingdings" pitchFamily="2" charset="2"/>
              <a:buChar char="u"/>
            </a:pPr>
            <a:r>
              <a:rPr lang="en-US" sz="1800" b="0" i="0" dirty="0">
                <a:solidFill>
                  <a:srgbClr val="000000"/>
                </a:solidFill>
                <a:effectLst/>
              </a:rPr>
              <a:t>Programs written using CUDA harness the power of GPU. </a:t>
            </a:r>
          </a:p>
          <a:p>
            <a:pPr marL="342900" indent="-342900" algn="l">
              <a:buClr>
                <a:srgbClr val="0070C0"/>
              </a:buClr>
              <a:buSzPct val="80000"/>
              <a:buFont typeface="Wingdings" pitchFamily="2" charset="2"/>
              <a:buChar char="u"/>
            </a:pPr>
            <a:r>
              <a:rPr lang="en-US" sz="1800" b="0" i="0" dirty="0">
                <a:solidFill>
                  <a:srgbClr val="000000"/>
                </a:solidFill>
                <a:effectLst/>
              </a:rPr>
              <a:t>Thus, increasing the computing performance.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https://www.tutorialspoint.com/cuda/cuda_introduction.htm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3327016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2.1 Parallelism</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4" name="Picture 2" descr="CUDA - Wikipedia">
            <a:extLst>
              <a:ext uri="{FF2B5EF4-FFF2-40B4-BE49-F238E27FC236}">
                <a16:creationId xmlns:a16="http://schemas.microsoft.com/office/drawing/2014/main" id="{7629DA08-247D-BC68-1B97-E59A2A626C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3645024"/>
            <a:ext cx="1600597" cy="969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2759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2.1 Parallelism</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504056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000000"/>
                </a:solidFill>
                <a:effectLst/>
                <a:cs typeface="Heebo" pitchFamily="2" charset="-79"/>
              </a:rPr>
              <a:t>Parallelism in the CPU</a:t>
            </a:r>
          </a:p>
          <a:p>
            <a:pPr marL="342900" indent="-342900" algn="l">
              <a:buClr>
                <a:srgbClr val="0070C0"/>
              </a:buClr>
              <a:buSzPct val="80000"/>
              <a:buFont typeface="Wingdings" pitchFamily="2" charset="2"/>
              <a:buChar char="u"/>
            </a:pPr>
            <a:r>
              <a:rPr lang="en-US" sz="1800" b="1" i="0" dirty="0">
                <a:solidFill>
                  <a:srgbClr val="C00000"/>
                </a:solidFill>
                <a:effectLst/>
              </a:rPr>
              <a:t>Gordon Moore of Intel once famously stated a rule, which said that every passing year, the clock frequency of a semiconductor core doubles</a:t>
            </a:r>
            <a:r>
              <a:rPr lang="en-US" sz="1800" b="0" i="0" dirty="0">
                <a:solidFill>
                  <a:srgbClr val="000000"/>
                </a:solidFill>
                <a:effectLst/>
              </a:rPr>
              <a:t>. </a:t>
            </a:r>
          </a:p>
          <a:p>
            <a:pPr marL="342900" indent="-342900" algn="l">
              <a:buClr>
                <a:srgbClr val="0070C0"/>
              </a:buClr>
              <a:buSzPct val="80000"/>
              <a:buFont typeface="Wingdings" pitchFamily="2" charset="2"/>
              <a:buChar char="u"/>
            </a:pPr>
            <a:r>
              <a:rPr lang="en-US" sz="1800" b="0" i="0" dirty="0">
                <a:solidFill>
                  <a:srgbClr val="000000"/>
                </a:solidFill>
                <a:effectLst/>
              </a:rPr>
              <a:t>This law held true until recent years. </a:t>
            </a:r>
          </a:p>
          <a:p>
            <a:pPr marL="342900" indent="-342900" algn="l">
              <a:buClr>
                <a:srgbClr val="0070C0"/>
              </a:buClr>
              <a:buSzPct val="80000"/>
              <a:buFont typeface="Wingdings" pitchFamily="2" charset="2"/>
              <a:buChar char="u"/>
            </a:pPr>
            <a:r>
              <a:rPr lang="en-US" sz="1800" b="1" i="0" dirty="0">
                <a:solidFill>
                  <a:srgbClr val="C00000"/>
                </a:solidFill>
                <a:effectLst/>
              </a:rPr>
              <a:t>Now, as the clock frequencies of a single core reach saturation points </a:t>
            </a:r>
            <a:r>
              <a:rPr lang="en-US" sz="1800" b="0" i="0" dirty="0">
                <a:solidFill>
                  <a:srgbClr val="000000"/>
                </a:solidFill>
                <a:effectLst/>
              </a:rPr>
              <a:t>(you will not find a single core CPU with a clock frequency of say, 5GHz, even after 2 years from now), the paradigm has shifted to multi-core and many-core processors.</a:t>
            </a:r>
          </a:p>
          <a:p>
            <a:pPr marL="342900" indent="-342900" algn="l">
              <a:buClr>
                <a:srgbClr val="0070C0"/>
              </a:buClr>
              <a:buSzPct val="80000"/>
              <a:buFont typeface="Wingdings" pitchFamily="2" charset="2"/>
              <a:buChar char="u"/>
            </a:pPr>
            <a:r>
              <a:rPr lang="en-US" sz="1800" b="0" i="0" dirty="0">
                <a:solidFill>
                  <a:srgbClr val="000000"/>
                </a:solidFill>
                <a:effectLst/>
              </a:rPr>
              <a:t>In this discussion, we will study how parallelism is achieved in CPUs. </a:t>
            </a:r>
          </a:p>
          <a:p>
            <a:pPr marL="342900" indent="-342900" algn="l">
              <a:buClr>
                <a:srgbClr val="0070C0"/>
              </a:buClr>
              <a:buSzPct val="80000"/>
              <a:buFont typeface="Wingdings" pitchFamily="2" charset="2"/>
              <a:buChar char="u"/>
            </a:pPr>
            <a:r>
              <a:rPr lang="en-US" sz="1800" b="0" i="0" dirty="0">
                <a:solidFill>
                  <a:srgbClr val="000000"/>
                </a:solidFill>
                <a:effectLst/>
              </a:rPr>
              <a:t>This discussion is an essential foundation to studying GPUs (it helps in understanding the key differences between GPUs and CPUs).</a:t>
            </a:r>
          </a:p>
          <a:p>
            <a:pPr marL="342900" indent="-342900" algn="l">
              <a:buClr>
                <a:srgbClr val="0070C0"/>
              </a:buClr>
              <a:buSzPct val="80000"/>
              <a:buFont typeface="Wingdings" pitchFamily="2" charset="2"/>
              <a:buChar char="u"/>
            </a:pPr>
            <a:r>
              <a:rPr lang="en-US" sz="1800" b="0" i="0" dirty="0">
                <a:solidFill>
                  <a:srgbClr val="000000"/>
                </a:solidFill>
                <a:effectLst/>
              </a:rPr>
              <a:t>Following are the five essential steps required for an instruction to finish −</a:t>
            </a:r>
          </a:p>
          <a:p>
            <a:pPr marL="800100" lvl="1" indent="-342900" algn="l">
              <a:buClr>
                <a:srgbClr val="0070C0"/>
              </a:buClr>
              <a:buSzPct val="80000"/>
              <a:buFont typeface="Wingdings" pitchFamily="2" charset="2"/>
              <a:buChar char="u"/>
            </a:pPr>
            <a:r>
              <a:rPr lang="en-US" sz="1800" b="0" i="0" dirty="0">
                <a:solidFill>
                  <a:srgbClr val="000000"/>
                </a:solidFill>
                <a:effectLst/>
              </a:rPr>
              <a:t>Instruction fetch (IF)</a:t>
            </a:r>
          </a:p>
          <a:p>
            <a:pPr marL="800100" lvl="1" indent="-342900" algn="l">
              <a:buClr>
                <a:srgbClr val="0070C0"/>
              </a:buClr>
              <a:buSzPct val="80000"/>
              <a:buFont typeface="Wingdings" pitchFamily="2" charset="2"/>
              <a:buChar char="u"/>
            </a:pPr>
            <a:r>
              <a:rPr lang="en-US" sz="1800" b="0" i="0" dirty="0">
                <a:solidFill>
                  <a:srgbClr val="000000"/>
                </a:solidFill>
                <a:effectLst/>
              </a:rPr>
              <a:t>Instruction decode (ID)</a:t>
            </a:r>
          </a:p>
          <a:p>
            <a:pPr marL="800100" lvl="1" indent="-342900" algn="l">
              <a:buClr>
                <a:srgbClr val="0070C0"/>
              </a:buClr>
              <a:buSzPct val="80000"/>
              <a:buFont typeface="Wingdings" pitchFamily="2" charset="2"/>
              <a:buChar char="u"/>
            </a:pPr>
            <a:r>
              <a:rPr lang="en-US" sz="1800" b="0" i="0" dirty="0">
                <a:solidFill>
                  <a:srgbClr val="000000"/>
                </a:solidFill>
                <a:effectLst/>
              </a:rPr>
              <a:t>Instruction execute (Ex)</a:t>
            </a:r>
          </a:p>
          <a:p>
            <a:pPr marL="800100" lvl="1" indent="-342900" algn="l">
              <a:buClr>
                <a:srgbClr val="0070C0"/>
              </a:buClr>
              <a:buSzPct val="80000"/>
              <a:buFont typeface="Wingdings" pitchFamily="2" charset="2"/>
              <a:buChar char="u"/>
            </a:pPr>
            <a:r>
              <a:rPr lang="en-US" sz="1800" b="0" i="0" dirty="0">
                <a:solidFill>
                  <a:srgbClr val="000000"/>
                </a:solidFill>
                <a:effectLst/>
              </a:rPr>
              <a:t>Memory access (Mem)</a:t>
            </a:r>
          </a:p>
          <a:p>
            <a:pPr marL="800100" lvl="1" indent="-342900" algn="l">
              <a:buClr>
                <a:srgbClr val="0070C0"/>
              </a:buClr>
              <a:buSzPct val="80000"/>
              <a:buFont typeface="Wingdings" pitchFamily="2" charset="2"/>
              <a:buChar char="u"/>
            </a:pPr>
            <a:r>
              <a:rPr lang="en-US" sz="1800" b="0" i="0" dirty="0">
                <a:solidFill>
                  <a:srgbClr val="000000"/>
                </a:solidFill>
                <a:effectLst/>
              </a:rPr>
              <a:t>Register write-back (WB)</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https://www.tutorialspoint.com/cuda/cuda_introduction.htm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3634172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2.1 Parallelism</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172819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000000"/>
                </a:solidFill>
                <a:effectLst/>
                <a:cs typeface="Heebo" pitchFamily="2" charset="-79"/>
              </a:rPr>
              <a:t>Parallelism in the CPU</a:t>
            </a:r>
          </a:p>
          <a:p>
            <a:pPr marL="342900" indent="-342900" algn="l">
              <a:buClr>
                <a:srgbClr val="0070C0"/>
              </a:buClr>
              <a:buSzPct val="80000"/>
              <a:buFont typeface="Wingdings" pitchFamily="2" charset="2"/>
              <a:buChar char="u"/>
            </a:pPr>
            <a:r>
              <a:rPr lang="en-US" sz="1800" b="0" i="0" dirty="0">
                <a:solidFill>
                  <a:srgbClr val="000000"/>
                </a:solidFill>
                <a:effectLst/>
              </a:rPr>
              <a:t>This is a basic five-stage RISC architecture.</a:t>
            </a:r>
          </a:p>
          <a:p>
            <a:pPr marL="342900" indent="-342900" algn="l">
              <a:buClr>
                <a:srgbClr val="0070C0"/>
              </a:buClr>
              <a:buSzPct val="80000"/>
              <a:buFont typeface="Wingdings" pitchFamily="2" charset="2"/>
              <a:buChar char="u"/>
            </a:pPr>
            <a:r>
              <a:rPr lang="en-US" sz="1800" b="0" i="0" dirty="0">
                <a:solidFill>
                  <a:srgbClr val="000000"/>
                </a:solidFill>
                <a:effectLst/>
              </a:rPr>
              <a:t>There are multiple ways to achieve parallelism in the CPU. </a:t>
            </a:r>
          </a:p>
          <a:p>
            <a:pPr marL="342900" indent="-342900" algn="l">
              <a:buClr>
                <a:srgbClr val="0070C0"/>
              </a:buClr>
              <a:buSzPct val="80000"/>
              <a:buFont typeface="Wingdings" pitchFamily="2" charset="2"/>
              <a:buChar char="u"/>
            </a:pPr>
            <a:r>
              <a:rPr lang="en-US" sz="1800" b="0" i="0" dirty="0">
                <a:solidFill>
                  <a:srgbClr val="000000"/>
                </a:solidFill>
                <a:effectLst/>
              </a:rPr>
              <a:t>First, we will discuss about ILP (Instruction Level Parallelism), also known as pipelining.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https://www.tutorialspoint.com/cuda/cuda_introduction.htm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1944172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2.2 Pipeline</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4" name="Picture 2" descr="CUDA - Wikipedia">
            <a:extLst>
              <a:ext uri="{FF2B5EF4-FFF2-40B4-BE49-F238E27FC236}">
                <a16:creationId xmlns:a16="http://schemas.microsoft.com/office/drawing/2014/main" id="{7629DA08-247D-BC68-1B97-E59A2A626C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3645024"/>
            <a:ext cx="1600597" cy="969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372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2.2 Pipeline</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453650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000000"/>
                </a:solidFill>
                <a:effectLst/>
                <a:cs typeface="Heebo" pitchFamily="2" charset="-79"/>
              </a:rPr>
              <a:t>Pipeline</a:t>
            </a:r>
            <a:endParaRPr lang="en-US" sz="1800" b="1" dirty="0">
              <a:solidFill>
                <a:srgbClr val="000000"/>
              </a:solidFill>
              <a:cs typeface="Heebo" pitchFamily="2" charset="-79"/>
            </a:endParaRPr>
          </a:p>
          <a:p>
            <a:pPr marL="342900" indent="-342900" algn="l">
              <a:buClr>
                <a:srgbClr val="0070C0"/>
              </a:buClr>
              <a:buSzPct val="80000"/>
              <a:buFont typeface="Wingdings" pitchFamily="2" charset="2"/>
              <a:buChar char="u"/>
            </a:pPr>
            <a:r>
              <a:rPr lang="en-US" sz="1800" b="0" i="0" dirty="0">
                <a:solidFill>
                  <a:srgbClr val="000000"/>
                </a:solidFill>
                <a:effectLst/>
              </a:rPr>
              <a:t>A CPU pipeline is a series of instructions that a CPU can handle in parallel per clock.</a:t>
            </a:r>
          </a:p>
          <a:p>
            <a:pPr marL="342900" indent="-342900" algn="l">
              <a:buClr>
                <a:srgbClr val="0070C0"/>
              </a:buClr>
              <a:buSzPct val="80000"/>
              <a:buFont typeface="Wingdings" pitchFamily="2" charset="2"/>
              <a:buChar char="u"/>
            </a:pPr>
            <a:r>
              <a:rPr lang="en-US" sz="1800" b="0" i="0" dirty="0">
                <a:solidFill>
                  <a:srgbClr val="000000"/>
                </a:solidFill>
                <a:effectLst/>
              </a:rPr>
              <a:t>A basic CPU with no ILP (Instruction Level Parallelism) will execute the above five steps sequentially.</a:t>
            </a:r>
          </a:p>
          <a:p>
            <a:pPr marL="342900" indent="-342900" algn="l">
              <a:buClr>
                <a:srgbClr val="0070C0"/>
              </a:buClr>
              <a:buSzPct val="80000"/>
              <a:buFont typeface="Wingdings" pitchFamily="2" charset="2"/>
              <a:buChar char="u"/>
            </a:pPr>
            <a:r>
              <a:rPr lang="en-US" sz="1800" b="0" i="0" dirty="0">
                <a:solidFill>
                  <a:srgbClr val="000000"/>
                </a:solidFill>
                <a:effectLst/>
              </a:rPr>
              <a:t>In fact, any CPU will do that. </a:t>
            </a:r>
          </a:p>
          <a:p>
            <a:pPr marL="342900" indent="-342900" algn="l">
              <a:buClr>
                <a:srgbClr val="0070C0"/>
              </a:buClr>
              <a:buSzPct val="80000"/>
              <a:buFont typeface="Wingdings" pitchFamily="2" charset="2"/>
              <a:buChar char="u"/>
            </a:pPr>
            <a:r>
              <a:rPr lang="en-US" sz="1800" dirty="0">
                <a:solidFill>
                  <a:srgbClr val="000000"/>
                </a:solidFill>
              </a:rPr>
              <a:t>CPU</a:t>
            </a:r>
            <a:r>
              <a:rPr lang="en-US" sz="1800" b="0" i="0" dirty="0">
                <a:solidFill>
                  <a:srgbClr val="000000"/>
                </a:solidFill>
                <a:effectLst/>
              </a:rPr>
              <a:t> will below five steps:: </a:t>
            </a:r>
          </a:p>
          <a:p>
            <a:pPr marL="800100" lvl="1" indent="-342900" algn="l">
              <a:buClr>
                <a:srgbClr val="0070C0"/>
              </a:buClr>
              <a:buSzPct val="80000"/>
              <a:buFont typeface="Wingdings" pitchFamily="2" charset="2"/>
              <a:buChar char="u"/>
            </a:pPr>
            <a:r>
              <a:rPr lang="en-US" sz="1800" dirty="0">
                <a:solidFill>
                  <a:srgbClr val="000000"/>
                </a:solidFill>
              </a:rPr>
              <a:t>1. </a:t>
            </a:r>
            <a:r>
              <a:rPr lang="en-US" sz="1800" b="0" i="0" dirty="0">
                <a:solidFill>
                  <a:srgbClr val="000000"/>
                </a:solidFill>
                <a:effectLst/>
              </a:rPr>
              <a:t>first fetch the instructions, </a:t>
            </a:r>
          </a:p>
          <a:p>
            <a:pPr marL="800100" lvl="1" indent="-342900" algn="l">
              <a:buClr>
                <a:srgbClr val="0070C0"/>
              </a:buClr>
              <a:buSzPct val="80000"/>
              <a:buFont typeface="Wingdings" pitchFamily="2" charset="2"/>
              <a:buChar char="u"/>
            </a:pPr>
            <a:r>
              <a:rPr lang="en-US" sz="1800" dirty="0">
                <a:solidFill>
                  <a:srgbClr val="000000"/>
                </a:solidFill>
              </a:rPr>
              <a:t>2. </a:t>
            </a:r>
            <a:r>
              <a:rPr lang="en-US" sz="1800" b="0" i="0" dirty="0">
                <a:solidFill>
                  <a:srgbClr val="000000"/>
                </a:solidFill>
                <a:effectLst/>
              </a:rPr>
              <a:t>decode them, </a:t>
            </a:r>
          </a:p>
          <a:p>
            <a:pPr marL="800100" lvl="1" indent="-342900" algn="l">
              <a:buClr>
                <a:srgbClr val="0070C0"/>
              </a:buClr>
              <a:buSzPct val="80000"/>
              <a:buFont typeface="Wingdings" pitchFamily="2" charset="2"/>
              <a:buChar char="u"/>
            </a:pPr>
            <a:r>
              <a:rPr lang="en-US" sz="1800" dirty="0">
                <a:solidFill>
                  <a:srgbClr val="000000"/>
                </a:solidFill>
              </a:rPr>
              <a:t>3. </a:t>
            </a:r>
            <a:r>
              <a:rPr lang="en-US" sz="1800" b="0" i="0" dirty="0">
                <a:solidFill>
                  <a:srgbClr val="000000"/>
                </a:solidFill>
                <a:effectLst/>
              </a:rPr>
              <a:t>execute them, </a:t>
            </a:r>
          </a:p>
          <a:p>
            <a:pPr marL="800100" lvl="1" indent="-342900" algn="l">
              <a:buClr>
                <a:srgbClr val="0070C0"/>
              </a:buClr>
              <a:buSzPct val="80000"/>
              <a:buFont typeface="Wingdings" pitchFamily="2" charset="2"/>
              <a:buChar char="u"/>
            </a:pPr>
            <a:r>
              <a:rPr lang="en-US" sz="1800" dirty="0">
                <a:solidFill>
                  <a:srgbClr val="000000"/>
                </a:solidFill>
              </a:rPr>
              <a:t>4. then </a:t>
            </a:r>
            <a:r>
              <a:rPr lang="en-US" sz="1800" b="0" i="0" dirty="0">
                <a:solidFill>
                  <a:srgbClr val="000000"/>
                </a:solidFill>
                <a:effectLst/>
              </a:rPr>
              <a:t>access the RAM, and </a:t>
            </a:r>
          </a:p>
          <a:p>
            <a:pPr marL="800100" lvl="1" indent="-342900" algn="l">
              <a:buClr>
                <a:srgbClr val="0070C0"/>
              </a:buClr>
              <a:buSzPct val="80000"/>
              <a:buFont typeface="Wingdings" pitchFamily="2" charset="2"/>
              <a:buChar char="u"/>
            </a:pPr>
            <a:r>
              <a:rPr lang="en-US" sz="1800" dirty="0">
                <a:solidFill>
                  <a:srgbClr val="000000"/>
                </a:solidFill>
              </a:rPr>
              <a:t>5. </a:t>
            </a:r>
            <a:r>
              <a:rPr lang="en-US" sz="1800" b="0" i="0" dirty="0">
                <a:solidFill>
                  <a:srgbClr val="000000"/>
                </a:solidFill>
                <a:effectLst/>
              </a:rPr>
              <a:t>then write-back to the registers.</a:t>
            </a:r>
          </a:p>
          <a:p>
            <a:pPr marL="342900" indent="-342900" algn="l">
              <a:buClr>
                <a:srgbClr val="0070C0"/>
              </a:buClr>
              <a:buSzPct val="80000"/>
              <a:buFont typeface="Wingdings" pitchFamily="2" charset="2"/>
              <a:buChar char="u"/>
            </a:pPr>
            <a:r>
              <a:rPr lang="en-US" sz="1800" b="0" i="0" dirty="0">
                <a:solidFill>
                  <a:srgbClr val="000000"/>
                </a:solidFill>
                <a:effectLst/>
              </a:rPr>
              <a:t>Thus, it needs at least five CPU cycles to execute an instruction.</a:t>
            </a:r>
          </a:p>
          <a:p>
            <a:pPr marL="342900" indent="-342900" algn="l">
              <a:buClr>
                <a:srgbClr val="0070C0"/>
              </a:buClr>
              <a:buSzPct val="80000"/>
              <a:buFont typeface="Wingdings" pitchFamily="2" charset="2"/>
              <a:buChar char="u"/>
            </a:pPr>
            <a:r>
              <a:rPr lang="en-US" sz="1800" b="0" i="0" dirty="0">
                <a:solidFill>
                  <a:srgbClr val="000000"/>
                </a:solidFill>
                <a:effectLst/>
              </a:rPr>
              <a:t>During this process, there are parts of the chip that are sitting idle, waiting for the current instruction to finish.</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https://www.tutorialspoint.com/cuda/cuda_introduction.htm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3553772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2.2 Pipeline</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252028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000000"/>
                </a:solidFill>
                <a:effectLst/>
                <a:cs typeface="Heebo" pitchFamily="2" charset="-79"/>
              </a:rPr>
              <a:t>Pipeline</a:t>
            </a:r>
            <a:endParaRPr lang="en-US" sz="1800" b="1" dirty="0">
              <a:solidFill>
                <a:srgbClr val="000000"/>
              </a:solidFill>
              <a:cs typeface="Heebo" pitchFamily="2" charset="-79"/>
            </a:endParaRPr>
          </a:p>
          <a:p>
            <a:pPr marL="342900" indent="-342900" algn="l">
              <a:buClr>
                <a:srgbClr val="0070C0"/>
              </a:buClr>
              <a:buSzPct val="80000"/>
              <a:buFont typeface="Wingdings" pitchFamily="2" charset="2"/>
              <a:buChar char="u"/>
            </a:pPr>
            <a:r>
              <a:rPr lang="en-US" sz="1800" b="0" i="0" dirty="0">
                <a:solidFill>
                  <a:srgbClr val="000000"/>
                </a:solidFill>
                <a:effectLst/>
              </a:rPr>
              <a:t>This is highly inefficient and this is exactly what instruction pipelining tries to address. </a:t>
            </a:r>
          </a:p>
          <a:p>
            <a:pPr marL="342900" indent="-342900" algn="l">
              <a:buClr>
                <a:srgbClr val="0070C0"/>
              </a:buClr>
              <a:buSzPct val="80000"/>
              <a:buFont typeface="Wingdings" pitchFamily="2" charset="2"/>
              <a:buChar char="u"/>
            </a:pPr>
            <a:r>
              <a:rPr lang="en-US" sz="1800" b="0" i="0" dirty="0">
                <a:solidFill>
                  <a:srgbClr val="000000"/>
                </a:solidFill>
                <a:effectLst/>
              </a:rPr>
              <a:t>Instead now, in one clock cycle, there are many steps of different instructions that execute in parallel. </a:t>
            </a:r>
          </a:p>
          <a:p>
            <a:pPr marL="342900" indent="-342900" algn="l">
              <a:buClr>
                <a:srgbClr val="0070C0"/>
              </a:buClr>
              <a:buSzPct val="80000"/>
              <a:buFont typeface="Wingdings" pitchFamily="2" charset="2"/>
              <a:buChar char="u"/>
            </a:pPr>
            <a:r>
              <a:rPr lang="en-US" sz="1800" b="0" i="0" dirty="0">
                <a:solidFill>
                  <a:srgbClr val="000000"/>
                </a:solidFill>
                <a:effectLst/>
              </a:rPr>
              <a:t>Thus the name, </a:t>
            </a:r>
            <a:r>
              <a:rPr lang="en-US" sz="1800" b="1" i="0" dirty="0">
                <a:solidFill>
                  <a:srgbClr val="000000"/>
                </a:solidFill>
                <a:effectLst/>
              </a:rPr>
              <a:t>Instruction Level Parallelism</a:t>
            </a:r>
            <a:r>
              <a:rPr lang="en-US" sz="1800" b="0" i="0" dirty="0">
                <a:solidFill>
                  <a:srgbClr val="000000"/>
                </a:solidFill>
                <a:effectLst/>
              </a:rPr>
              <a:t>.</a:t>
            </a:r>
          </a:p>
          <a:p>
            <a:pPr marL="342900" indent="-342900" algn="l">
              <a:buClr>
                <a:srgbClr val="0070C0"/>
              </a:buClr>
              <a:buSzPct val="80000"/>
              <a:buFont typeface="Wingdings" pitchFamily="2" charset="2"/>
              <a:buChar char="u"/>
            </a:pPr>
            <a:r>
              <a:rPr lang="en-US" sz="1800" b="0" i="0" dirty="0">
                <a:solidFill>
                  <a:srgbClr val="000000"/>
                </a:solidFill>
                <a:effectLst/>
              </a:rPr>
              <a:t>The following figure will help you understand how Instruction Level Parallelism works: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https://www.tutorialspoint.com/cuda/cuda_introduction.htm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1026" name="Picture 2" descr="Instruction Level Parallelism">
            <a:extLst>
              <a:ext uri="{FF2B5EF4-FFF2-40B4-BE49-F238E27FC236}">
                <a16:creationId xmlns:a16="http://schemas.microsoft.com/office/drawing/2014/main" id="{8B5337BE-0D17-3DAC-AD57-B887D2AD25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4077072"/>
            <a:ext cx="3667125" cy="228600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194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2.2 Pipeline</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295233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000000"/>
                </a:solidFill>
                <a:effectLst/>
                <a:cs typeface="Heebo" pitchFamily="2" charset="-79"/>
              </a:rPr>
              <a:t>Pipeline</a:t>
            </a:r>
            <a:endParaRPr lang="en-US" sz="1800" b="1" dirty="0">
              <a:solidFill>
                <a:srgbClr val="000000"/>
              </a:solidFill>
              <a:cs typeface="Heebo" pitchFamily="2" charset="-79"/>
            </a:endParaRPr>
          </a:p>
          <a:p>
            <a:pPr marL="342900" indent="-342900" algn="l">
              <a:buClr>
                <a:srgbClr val="0070C0"/>
              </a:buClr>
              <a:buSzPct val="80000"/>
              <a:buFont typeface="Wingdings" pitchFamily="2" charset="2"/>
              <a:buChar char="u"/>
            </a:pPr>
            <a:r>
              <a:rPr lang="en-US" sz="1800" b="0" i="0" dirty="0">
                <a:solidFill>
                  <a:srgbClr val="000000"/>
                </a:solidFill>
                <a:effectLst/>
              </a:rPr>
              <a:t>Using instruction pipelining, the instruction throughput has increased.</a:t>
            </a:r>
          </a:p>
          <a:p>
            <a:pPr marL="342900" indent="-342900" algn="l">
              <a:buClr>
                <a:srgbClr val="0070C0"/>
              </a:buClr>
              <a:buSzPct val="80000"/>
              <a:buFont typeface="Wingdings" pitchFamily="2" charset="2"/>
              <a:buChar char="u"/>
            </a:pPr>
            <a:r>
              <a:rPr lang="en-US" sz="1800" b="0" i="0" dirty="0">
                <a:solidFill>
                  <a:srgbClr val="000000"/>
                </a:solidFill>
                <a:effectLst/>
              </a:rPr>
              <a:t>Now, we can process many instructions in one-clock cycle. </a:t>
            </a:r>
          </a:p>
          <a:p>
            <a:pPr marL="342900" indent="-342900" algn="l">
              <a:buClr>
                <a:srgbClr val="0070C0"/>
              </a:buClr>
              <a:buSzPct val="80000"/>
              <a:buFont typeface="Wingdings" pitchFamily="2" charset="2"/>
              <a:buChar char="u"/>
            </a:pPr>
            <a:r>
              <a:rPr lang="en-US" sz="1800" b="0" i="0" dirty="0">
                <a:solidFill>
                  <a:srgbClr val="000000"/>
                </a:solidFill>
                <a:effectLst/>
              </a:rPr>
              <a:t>But for ILP (Instruction Level Parallelism), the resources of a chip would have been sitting idle.</a:t>
            </a:r>
          </a:p>
          <a:p>
            <a:pPr marL="342900" indent="-342900" algn="l">
              <a:buClr>
                <a:srgbClr val="0070C0"/>
              </a:buClr>
              <a:buSzPct val="80000"/>
              <a:buFont typeface="Wingdings" pitchFamily="2" charset="2"/>
              <a:buChar char="u"/>
            </a:pPr>
            <a:r>
              <a:rPr lang="en-US" sz="1800" b="0" i="0" dirty="0">
                <a:solidFill>
                  <a:srgbClr val="000000"/>
                </a:solidFill>
                <a:effectLst/>
              </a:rPr>
              <a:t>In a pipe-lined chip, the instruction throughput increased. </a:t>
            </a:r>
          </a:p>
          <a:p>
            <a:pPr marL="342900" indent="-342900" algn="l">
              <a:buClr>
                <a:srgbClr val="0070C0"/>
              </a:buClr>
              <a:buSzPct val="80000"/>
              <a:buFont typeface="Wingdings" pitchFamily="2" charset="2"/>
              <a:buChar char="u"/>
            </a:pPr>
            <a:r>
              <a:rPr lang="en-US" sz="1800" b="0" i="0" dirty="0">
                <a:solidFill>
                  <a:srgbClr val="000000"/>
                </a:solidFill>
                <a:effectLst/>
              </a:rPr>
              <a:t>Initially, one instruction completed after every 5 cycles.</a:t>
            </a:r>
          </a:p>
          <a:p>
            <a:pPr marL="342900" indent="-342900" algn="l">
              <a:buClr>
                <a:srgbClr val="0070C0"/>
              </a:buClr>
              <a:buSzPct val="80000"/>
              <a:buFont typeface="Wingdings" pitchFamily="2" charset="2"/>
              <a:buChar char="u"/>
            </a:pPr>
            <a:r>
              <a:rPr lang="en-US" sz="1800" b="0" i="0" dirty="0">
                <a:solidFill>
                  <a:srgbClr val="000000"/>
                </a:solidFill>
                <a:effectLst/>
              </a:rPr>
              <a:t>Now, at the end of each cycle (from the 5th cycle onwards, considering each step takes 1 cycle), we get a completed instruction.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https://www.tutorialspoint.com/cuda/cuda_introduction.htm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2" descr="Instruction Level Parallelism">
            <a:extLst>
              <a:ext uri="{FF2B5EF4-FFF2-40B4-BE49-F238E27FC236}">
                <a16:creationId xmlns:a16="http://schemas.microsoft.com/office/drawing/2014/main" id="{2B32E11D-B123-F98B-FC14-F2E89C1634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4221088"/>
            <a:ext cx="3667125" cy="228600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051360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2237</TotalTime>
  <Words>1607</Words>
  <Application>Microsoft Office PowerPoint</Application>
  <PresentationFormat>On-screen Show (4:3)</PresentationFormat>
  <Paragraphs>171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Wingdings</vt:lpstr>
      <vt:lpstr>Office 佈景主題</vt:lpstr>
      <vt:lpstr>2 Cuda Introduction</vt:lpstr>
      <vt:lpstr>2 Cuda Introduction</vt:lpstr>
      <vt:lpstr>2.1 Parallelism</vt:lpstr>
      <vt:lpstr>2.1 Parallelism</vt:lpstr>
      <vt:lpstr>2.1 Parallelism</vt:lpstr>
      <vt:lpstr>2.2 Pipeline</vt:lpstr>
      <vt:lpstr>2.2 Pipeline</vt:lpstr>
      <vt:lpstr>2.2 Pipeline</vt:lpstr>
      <vt:lpstr>2.2 Pipeline</vt:lpstr>
      <vt:lpstr>2.2 Pipeline</vt:lpstr>
      <vt:lpstr>2.2 Pipeline</vt:lpstr>
      <vt:lpstr>2.3 Superscalar</vt:lpstr>
      <vt:lpstr>2.3 Superscalar</vt:lpstr>
      <vt:lpstr>2.3 Superscalar</vt:lpstr>
      <vt:lpstr>24 SMT</vt:lpstr>
      <vt:lpstr>2.4 SMT</vt:lpstr>
      <vt:lpstr>2.4 SMT</vt:lpstr>
      <vt:lpstr>2.4 SMT</vt:lpstr>
      <vt:lpstr>End</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935</cp:revision>
  <dcterms:created xsi:type="dcterms:W3CDTF">2018-09-28T16:40:41Z</dcterms:created>
  <dcterms:modified xsi:type="dcterms:W3CDTF">2022-09-20T19:38:19Z</dcterms:modified>
</cp:coreProperties>
</file>